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9" r:id="rId5"/>
    <p:sldId id="260" r:id="rId6"/>
    <p:sldId id="273" r:id="rId7"/>
    <p:sldId id="269" r:id="rId8"/>
    <p:sldId id="270" r:id="rId9"/>
    <p:sldId id="262" r:id="rId10"/>
    <p:sldId id="271" r:id="rId11"/>
    <p:sldId id="278" r:id="rId12"/>
    <p:sldId id="277" r:id="rId13"/>
    <p:sldId id="272" r:id="rId14"/>
    <p:sldId id="279" r:id="rId15"/>
    <p:sldId id="302" r:id="rId16"/>
    <p:sldId id="303" r:id="rId17"/>
    <p:sldId id="282" r:id="rId18"/>
    <p:sldId id="275" r:id="rId19"/>
    <p:sldId id="283" r:id="rId20"/>
    <p:sldId id="287" r:id="rId21"/>
    <p:sldId id="285" r:id="rId22"/>
    <p:sldId id="288" r:id="rId23"/>
    <p:sldId id="284" r:id="rId24"/>
    <p:sldId id="291" r:id="rId25"/>
    <p:sldId id="296" r:id="rId26"/>
    <p:sldId id="289" r:id="rId27"/>
    <p:sldId id="297" r:id="rId28"/>
    <p:sldId id="298" r:id="rId29"/>
    <p:sldId id="299" r:id="rId30"/>
    <p:sldId id="301" r:id="rId31"/>
    <p:sldId id="295"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ana Briski" initials="MB" lastIdx="2" clrIdx="0">
    <p:extLst>
      <p:ext uri="{19B8F6BF-5375-455C-9EA6-DF929625EA0E}">
        <p15:presenceInfo xmlns:p15="http://schemas.microsoft.com/office/powerpoint/2012/main" userId="Morana Briski" providerId="None"/>
      </p:ext>
    </p:extLst>
  </p:cmAuthor>
  <p:cmAuthor id="2" name="Tonka Briški" initials="TB" lastIdx="1" clrIdx="1">
    <p:extLst>
      <p:ext uri="{19B8F6BF-5375-455C-9EA6-DF929625EA0E}">
        <p15:presenceInfo xmlns:p15="http://schemas.microsoft.com/office/powerpoint/2012/main" userId="Tonka Briški" providerId="None"/>
      </p:ext>
    </p:extLst>
  </p:cmAuthor>
  <p:cmAuthor id="3" name="Korisnik" initials="K1" lastIdx="4" clrIdx="2">
    <p:extLst>
      <p:ext uri="{19B8F6BF-5375-455C-9EA6-DF929625EA0E}">
        <p15:presenceInfo xmlns:p15="http://schemas.microsoft.com/office/powerpoint/2012/main" userId="Koris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F2C"/>
    <a:srgbClr val="002060"/>
    <a:srgbClr val="FFFFFF"/>
    <a:srgbClr val="034DA2"/>
    <a:srgbClr val="22428C"/>
    <a:srgbClr val="476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2"/>
    <p:restoredTop sz="91395" autoAdjust="0"/>
  </p:normalViewPr>
  <p:slideViewPr>
    <p:cSldViewPr snapToGrid="0" snapToObjects="1">
      <p:cViewPr>
        <p:scale>
          <a:sx n="100" d="100"/>
          <a:sy n="100"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C9AE8-FD56-4D36-A10C-1254949D9DE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C96496F-EB0E-4513-A6FE-04861B95EF78}">
      <dgm:prSet/>
      <dgm:spPr/>
      <dgm:t>
        <a:bodyPr/>
        <a:lstStyle/>
        <a:p>
          <a:r>
            <a:rPr lang="hr-HR" dirty="0"/>
            <a:t>U više od 73% predmeta roditeljske otmice otmicu je počinila majka</a:t>
          </a:r>
          <a:endParaRPr lang="en-US" dirty="0"/>
        </a:p>
      </dgm:t>
    </dgm:pt>
    <dgm:pt modelId="{23A07E2F-8AC0-4BE1-ADEF-40FA02335C79}" type="parTrans" cxnId="{70471532-6393-469D-8686-4A01600AFCE6}">
      <dgm:prSet/>
      <dgm:spPr/>
      <dgm:t>
        <a:bodyPr/>
        <a:lstStyle/>
        <a:p>
          <a:endParaRPr lang="en-US"/>
        </a:p>
      </dgm:t>
    </dgm:pt>
    <dgm:pt modelId="{2BA826B6-D04C-4290-AC30-C49AAA949C2D}" type="sibTrans" cxnId="{70471532-6393-469D-8686-4A01600AFCE6}">
      <dgm:prSet/>
      <dgm:spPr/>
      <dgm:t>
        <a:bodyPr/>
        <a:lstStyle/>
        <a:p>
          <a:endParaRPr lang="en-US"/>
        </a:p>
      </dgm:t>
    </dgm:pt>
    <dgm:pt modelId="{173D6AEE-F72F-45D7-A1BC-E7BADC2A6A12}">
      <dgm:prSet/>
      <dgm:spPr>
        <a:solidFill>
          <a:schemeClr val="bg1">
            <a:lumMod val="95000"/>
          </a:schemeClr>
        </a:solidFill>
      </dgm:spPr>
      <dgm:t>
        <a:bodyPr/>
        <a:lstStyle/>
        <a:p>
          <a:r>
            <a:rPr lang="hr-HR" dirty="0"/>
            <a:t>Nasilje u obitelji učestala je pojava</a:t>
          </a:r>
          <a:endParaRPr lang="en-US" dirty="0"/>
        </a:p>
      </dgm:t>
    </dgm:pt>
    <dgm:pt modelId="{B3824E16-C0CD-4611-A4AB-57B6330DC840}" type="parTrans" cxnId="{68375EDA-56E8-4C50-B6E1-FD00A77938C5}">
      <dgm:prSet/>
      <dgm:spPr/>
      <dgm:t>
        <a:bodyPr/>
        <a:lstStyle/>
        <a:p>
          <a:endParaRPr lang="en-US"/>
        </a:p>
      </dgm:t>
    </dgm:pt>
    <dgm:pt modelId="{7C299F9F-CE30-4AD6-8F45-5FD6F7554D82}" type="sibTrans" cxnId="{68375EDA-56E8-4C50-B6E1-FD00A77938C5}">
      <dgm:prSet/>
      <dgm:spPr/>
      <dgm:t>
        <a:bodyPr/>
        <a:lstStyle/>
        <a:p>
          <a:endParaRPr lang="en-US"/>
        </a:p>
      </dgm:t>
    </dgm:pt>
    <dgm:pt modelId="{962F3F11-E1A0-4D61-A83B-CD0DD503DBE0}">
      <dgm:prSet/>
      <dgm:spPr/>
      <dgm:t>
        <a:bodyPr/>
        <a:lstStyle/>
        <a:p>
          <a:r>
            <a:rPr lang="hr-HR" dirty="0"/>
            <a:t>Iznimka od hitnog povratka djeteta: članak 13. st. 1. b) Haške konvencije iz 1980. –„ozbiljna opasnost“</a:t>
          </a:r>
          <a:endParaRPr lang="en-US" dirty="0"/>
        </a:p>
      </dgm:t>
    </dgm:pt>
    <dgm:pt modelId="{F9775D03-1C46-428E-8F40-4C9B4B39C78D}" type="parTrans" cxnId="{137E08D7-EF94-42AB-9E9A-DF37BA0A9433}">
      <dgm:prSet/>
      <dgm:spPr/>
      <dgm:t>
        <a:bodyPr/>
        <a:lstStyle/>
        <a:p>
          <a:endParaRPr lang="en-US"/>
        </a:p>
      </dgm:t>
    </dgm:pt>
    <dgm:pt modelId="{58626A00-AAE3-4F6A-96DB-474D13903B29}" type="sibTrans" cxnId="{137E08D7-EF94-42AB-9E9A-DF37BA0A9433}">
      <dgm:prSet/>
      <dgm:spPr/>
      <dgm:t>
        <a:bodyPr/>
        <a:lstStyle/>
        <a:p>
          <a:endParaRPr lang="en-US"/>
        </a:p>
      </dgm:t>
    </dgm:pt>
    <dgm:pt modelId="{1B9DC5EA-73EF-4D6B-AE5A-A513FA142305}">
      <dgm:prSet/>
      <dgm:spPr/>
      <dgm:t>
        <a:bodyPr/>
        <a:lstStyle/>
        <a:p>
          <a:r>
            <a:rPr lang="hr-HR" dirty="0"/>
            <a:t>Pravna praznina: zaštita majke u slučaju njezina povratka s djetetom </a:t>
          </a:r>
          <a:endParaRPr lang="en-US" dirty="0"/>
        </a:p>
      </dgm:t>
    </dgm:pt>
    <dgm:pt modelId="{A126581A-E2F8-49DB-97C8-A059A2287F8C}" type="parTrans" cxnId="{130D0361-49CF-4BCC-9827-40C7D34FE0D3}">
      <dgm:prSet/>
      <dgm:spPr/>
      <dgm:t>
        <a:bodyPr/>
        <a:lstStyle/>
        <a:p>
          <a:endParaRPr lang="en-US"/>
        </a:p>
      </dgm:t>
    </dgm:pt>
    <dgm:pt modelId="{0FDA1507-3A6F-49B7-A224-6E5B11AF860E}" type="sibTrans" cxnId="{130D0361-49CF-4BCC-9827-40C7D34FE0D3}">
      <dgm:prSet/>
      <dgm:spPr/>
      <dgm:t>
        <a:bodyPr/>
        <a:lstStyle/>
        <a:p>
          <a:endParaRPr lang="en-US"/>
        </a:p>
      </dgm:t>
    </dgm:pt>
    <dgm:pt modelId="{A1FDEB24-85A2-4CF2-822B-B2EB08B52479}" type="pres">
      <dgm:prSet presAssocID="{5CDC9AE8-FD56-4D36-A10C-1254949D9DEB}" presName="root" presStyleCnt="0">
        <dgm:presLayoutVars>
          <dgm:dir/>
          <dgm:resizeHandles val="exact"/>
        </dgm:presLayoutVars>
      </dgm:prSet>
      <dgm:spPr/>
      <dgm:t>
        <a:bodyPr/>
        <a:lstStyle/>
        <a:p>
          <a:endParaRPr lang="hr-HR"/>
        </a:p>
      </dgm:t>
    </dgm:pt>
    <dgm:pt modelId="{77418321-5FAA-4679-ABE0-2872A16E581E}" type="pres">
      <dgm:prSet presAssocID="{8C96496F-EB0E-4513-A6FE-04861B95EF78}" presName="compNode" presStyleCnt="0"/>
      <dgm:spPr/>
    </dgm:pt>
    <dgm:pt modelId="{CE8228F2-5C01-410D-ABCC-E05DD273D44E}" type="pres">
      <dgm:prSet presAssocID="{8C96496F-EB0E-4513-A6FE-04861B95EF78}" presName="bgRect" presStyleLbl="bgShp" presStyleIdx="0" presStyleCnt="4"/>
      <dgm:spPr/>
    </dgm:pt>
    <dgm:pt modelId="{20D71B76-2475-4A76-B8B1-57E837C7BA28}" type="pres">
      <dgm:prSet presAssocID="{8C96496F-EB0E-4513-A6FE-04861B95EF7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Woman with stroller"/>
        </a:ext>
      </dgm:extLst>
    </dgm:pt>
    <dgm:pt modelId="{C8FB59C3-5AC1-4968-BAF8-4FFC36ED4E63}" type="pres">
      <dgm:prSet presAssocID="{8C96496F-EB0E-4513-A6FE-04861B95EF78}" presName="spaceRect" presStyleCnt="0"/>
      <dgm:spPr/>
    </dgm:pt>
    <dgm:pt modelId="{1BB56989-488B-40B4-B94A-53D7E6C2C57F}" type="pres">
      <dgm:prSet presAssocID="{8C96496F-EB0E-4513-A6FE-04861B95EF78}" presName="parTx" presStyleLbl="revTx" presStyleIdx="0" presStyleCnt="4">
        <dgm:presLayoutVars>
          <dgm:chMax val="0"/>
          <dgm:chPref val="0"/>
        </dgm:presLayoutVars>
      </dgm:prSet>
      <dgm:spPr/>
      <dgm:t>
        <a:bodyPr/>
        <a:lstStyle/>
        <a:p>
          <a:endParaRPr lang="hr-HR"/>
        </a:p>
      </dgm:t>
    </dgm:pt>
    <dgm:pt modelId="{63B5D76B-7D82-4333-9CC8-6BF07DFA8EDD}" type="pres">
      <dgm:prSet presAssocID="{2BA826B6-D04C-4290-AC30-C49AAA949C2D}" presName="sibTrans" presStyleCnt="0"/>
      <dgm:spPr/>
    </dgm:pt>
    <dgm:pt modelId="{C5F95F8B-50E6-4B3C-BA42-7E1C1D0B92F8}" type="pres">
      <dgm:prSet presAssocID="{173D6AEE-F72F-45D7-A1BC-E7BADC2A6A12}" presName="compNode" presStyleCnt="0"/>
      <dgm:spPr/>
    </dgm:pt>
    <dgm:pt modelId="{1AB3A587-8939-42A6-A3E3-06B55ABE6A7A}" type="pres">
      <dgm:prSet presAssocID="{173D6AEE-F72F-45D7-A1BC-E7BADC2A6A12}" presName="bgRect" presStyleLbl="bgShp" presStyleIdx="1" presStyleCnt="4"/>
      <dgm:spPr/>
    </dgm:pt>
    <dgm:pt modelId="{9B3B9079-0E00-4E7A-BCB5-DDB03CE58ACA}" type="pres">
      <dgm:prSet presAssocID="{173D6AEE-F72F-45D7-A1BC-E7BADC2A6A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oup"/>
        </a:ext>
      </dgm:extLst>
    </dgm:pt>
    <dgm:pt modelId="{DC608451-A155-486E-AE83-64633190276F}" type="pres">
      <dgm:prSet presAssocID="{173D6AEE-F72F-45D7-A1BC-E7BADC2A6A12}" presName="spaceRect" presStyleCnt="0"/>
      <dgm:spPr/>
    </dgm:pt>
    <dgm:pt modelId="{B4FB8025-00B0-4CD1-B0C8-CED1283F78E3}" type="pres">
      <dgm:prSet presAssocID="{173D6AEE-F72F-45D7-A1BC-E7BADC2A6A12}" presName="parTx" presStyleLbl="revTx" presStyleIdx="1" presStyleCnt="4">
        <dgm:presLayoutVars>
          <dgm:chMax val="0"/>
          <dgm:chPref val="0"/>
        </dgm:presLayoutVars>
      </dgm:prSet>
      <dgm:spPr/>
      <dgm:t>
        <a:bodyPr/>
        <a:lstStyle/>
        <a:p>
          <a:endParaRPr lang="hr-HR"/>
        </a:p>
      </dgm:t>
    </dgm:pt>
    <dgm:pt modelId="{1299C81C-B906-4AFA-B2A4-BF59EFD6BAFA}" type="pres">
      <dgm:prSet presAssocID="{7C299F9F-CE30-4AD6-8F45-5FD6F7554D82}" presName="sibTrans" presStyleCnt="0"/>
      <dgm:spPr/>
    </dgm:pt>
    <dgm:pt modelId="{98C2F80F-F7BE-436D-9E00-210E2720E91D}" type="pres">
      <dgm:prSet presAssocID="{962F3F11-E1A0-4D61-A83B-CD0DD503DBE0}" presName="compNode" presStyleCnt="0"/>
      <dgm:spPr/>
    </dgm:pt>
    <dgm:pt modelId="{0F515236-B682-472C-9F70-D0DEA227C01A}" type="pres">
      <dgm:prSet presAssocID="{962F3F11-E1A0-4D61-A83B-CD0DD503DBE0}" presName="bgRect" presStyleLbl="bgShp" presStyleIdx="2" presStyleCnt="4"/>
      <dgm:spPr/>
    </dgm:pt>
    <dgm:pt modelId="{1E44D17D-29B5-4611-9571-4B223BF647A8}" type="pres">
      <dgm:prSet presAssocID="{962F3F11-E1A0-4D61-A83B-CD0DD503DB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Woman with baby"/>
        </a:ext>
      </dgm:extLst>
    </dgm:pt>
    <dgm:pt modelId="{4212526D-ACDB-41F7-87D7-42DFC6328741}" type="pres">
      <dgm:prSet presAssocID="{962F3F11-E1A0-4D61-A83B-CD0DD503DBE0}" presName="spaceRect" presStyleCnt="0"/>
      <dgm:spPr/>
    </dgm:pt>
    <dgm:pt modelId="{E7AC12CC-B296-43A7-9574-FFF007142D76}" type="pres">
      <dgm:prSet presAssocID="{962F3F11-E1A0-4D61-A83B-CD0DD503DBE0}" presName="parTx" presStyleLbl="revTx" presStyleIdx="2" presStyleCnt="4">
        <dgm:presLayoutVars>
          <dgm:chMax val="0"/>
          <dgm:chPref val="0"/>
        </dgm:presLayoutVars>
      </dgm:prSet>
      <dgm:spPr/>
      <dgm:t>
        <a:bodyPr/>
        <a:lstStyle/>
        <a:p>
          <a:endParaRPr lang="hr-HR"/>
        </a:p>
      </dgm:t>
    </dgm:pt>
    <dgm:pt modelId="{C5F51941-DF5A-4E91-9D4E-03E7B6E4D015}" type="pres">
      <dgm:prSet presAssocID="{58626A00-AAE3-4F6A-96DB-474D13903B29}" presName="sibTrans" presStyleCnt="0"/>
      <dgm:spPr/>
    </dgm:pt>
    <dgm:pt modelId="{3F28705E-E489-47F3-BEF2-A34D7B6776DF}" type="pres">
      <dgm:prSet presAssocID="{1B9DC5EA-73EF-4D6B-AE5A-A513FA142305}" presName="compNode" presStyleCnt="0"/>
      <dgm:spPr/>
    </dgm:pt>
    <dgm:pt modelId="{C4E020C0-94DE-4731-A9A3-6AA898241570}" type="pres">
      <dgm:prSet presAssocID="{1B9DC5EA-73EF-4D6B-AE5A-A513FA142305}" presName="bgRect" presStyleLbl="bgShp" presStyleIdx="3" presStyleCnt="4"/>
      <dgm:spPr/>
    </dgm:pt>
    <dgm:pt modelId="{59C63DAF-2FE9-4E85-9E9E-F61752FEBC6B}" type="pres">
      <dgm:prSet presAssocID="{1B9DC5EA-73EF-4D6B-AE5A-A513FA14230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Transfer"/>
        </a:ext>
      </dgm:extLst>
    </dgm:pt>
    <dgm:pt modelId="{9D9758DE-BE08-4ADF-A213-706253C3CC0C}" type="pres">
      <dgm:prSet presAssocID="{1B9DC5EA-73EF-4D6B-AE5A-A513FA142305}" presName="spaceRect" presStyleCnt="0"/>
      <dgm:spPr/>
    </dgm:pt>
    <dgm:pt modelId="{5E79825D-6547-4E31-A735-225A6B2362A4}" type="pres">
      <dgm:prSet presAssocID="{1B9DC5EA-73EF-4D6B-AE5A-A513FA142305}" presName="parTx" presStyleLbl="revTx" presStyleIdx="3" presStyleCnt="4">
        <dgm:presLayoutVars>
          <dgm:chMax val="0"/>
          <dgm:chPref val="0"/>
        </dgm:presLayoutVars>
      </dgm:prSet>
      <dgm:spPr/>
      <dgm:t>
        <a:bodyPr/>
        <a:lstStyle/>
        <a:p>
          <a:endParaRPr lang="hr-HR"/>
        </a:p>
      </dgm:t>
    </dgm:pt>
  </dgm:ptLst>
  <dgm:cxnLst>
    <dgm:cxn modelId="{1402768E-57E3-45FC-AE09-02BD624F7782}" type="presOf" srcId="{8C96496F-EB0E-4513-A6FE-04861B95EF78}" destId="{1BB56989-488B-40B4-B94A-53D7E6C2C57F}" srcOrd="0" destOrd="0" presId="urn:microsoft.com/office/officeart/2018/2/layout/IconVerticalSolidList"/>
    <dgm:cxn modelId="{C3E51795-5429-4DB0-9548-022766C82F3C}" type="presOf" srcId="{1B9DC5EA-73EF-4D6B-AE5A-A513FA142305}" destId="{5E79825D-6547-4E31-A735-225A6B2362A4}" srcOrd="0" destOrd="0" presId="urn:microsoft.com/office/officeart/2018/2/layout/IconVerticalSolidList"/>
    <dgm:cxn modelId="{68375EDA-56E8-4C50-B6E1-FD00A77938C5}" srcId="{5CDC9AE8-FD56-4D36-A10C-1254949D9DEB}" destId="{173D6AEE-F72F-45D7-A1BC-E7BADC2A6A12}" srcOrd="1" destOrd="0" parTransId="{B3824E16-C0CD-4611-A4AB-57B6330DC840}" sibTransId="{7C299F9F-CE30-4AD6-8F45-5FD6F7554D82}"/>
    <dgm:cxn modelId="{8AD4A689-7C49-4D5B-B5D5-5199C148CEE4}" type="presOf" srcId="{5CDC9AE8-FD56-4D36-A10C-1254949D9DEB}" destId="{A1FDEB24-85A2-4CF2-822B-B2EB08B52479}" srcOrd="0" destOrd="0" presId="urn:microsoft.com/office/officeart/2018/2/layout/IconVerticalSolidList"/>
    <dgm:cxn modelId="{4F08AE45-ECAB-4ED6-A51B-20DE7DC3DA8C}" type="presOf" srcId="{173D6AEE-F72F-45D7-A1BC-E7BADC2A6A12}" destId="{B4FB8025-00B0-4CD1-B0C8-CED1283F78E3}" srcOrd="0" destOrd="0" presId="urn:microsoft.com/office/officeart/2018/2/layout/IconVerticalSolidList"/>
    <dgm:cxn modelId="{130D0361-49CF-4BCC-9827-40C7D34FE0D3}" srcId="{5CDC9AE8-FD56-4D36-A10C-1254949D9DEB}" destId="{1B9DC5EA-73EF-4D6B-AE5A-A513FA142305}" srcOrd="3" destOrd="0" parTransId="{A126581A-E2F8-49DB-97C8-A059A2287F8C}" sibTransId="{0FDA1507-3A6F-49B7-A224-6E5B11AF860E}"/>
    <dgm:cxn modelId="{137E08D7-EF94-42AB-9E9A-DF37BA0A9433}" srcId="{5CDC9AE8-FD56-4D36-A10C-1254949D9DEB}" destId="{962F3F11-E1A0-4D61-A83B-CD0DD503DBE0}" srcOrd="2" destOrd="0" parTransId="{F9775D03-1C46-428E-8F40-4C9B4B39C78D}" sibTransId="{58626A00-AAE3-4F6A-96DB-474D13903B29}"/>
    <dgm:cxn modelId="{6F56F629-4216-426B-8EA1-980BEBAE36BE}" type="presOf" srcId="{962F3F11-E1A0-4D61-A83B-CD0DD503DBE0}" destId="{E7AC12CC-B296-43A7-9574-FFF007142D76}" srcOrd="0" destOrd="0" presId="urn:microsoft.com/office/officeart/2018/2/layout/IconVerticalSolidList"/>
    <dgm:cxn modelId="{70471532-6393-469D-8686-4A01600AFCE6}" srcId="{5CDC9AE8-FD56-4D36-A10C-1254949D9DEB}" destId="{8C96496F-EB0E-4513-A6FE-04861B95EF78}" srcOrd="0" destOrd="0" parTransId="{23A07E2F-8AC0-4BE1-ADEF-40FA02335C79}" sibTransId="{2BA826B6-D04C-4290-AC30-C49AAA949C2D}"/>
    <dgm:cxn modelId="{8CBE9628-8B63-40F3-82AF-61E7C160055F}" type="presParOf" srcId="{A1FDEB24-85A2-4CF2-822B-B2EB08B52479}" destId="{77418321-5FAA-4679-ABE0-2872A16E581E}" srcOrd="0" destOrd="0" presId="urn:microsoft.com/office/officeart/2018/2/layout/IconVerticalSolidList"/>
    <dgm:cxn modelId="{B5D3D22B-262B-4330-B5E8-B61FD4B661FB}" type="presParOf" srcId="{77418321-5FAA-4679-ABE0-2872A16E581E}" destId="{CE8228F2-5C01-410D-ABCC-E05DD273D44E}" srcOrd="0" destOrd="0" presId="urn:microsoft.com/office/officeart/2018/2/layout/IconVerticalSolidList"/>
    <dgm:cxn modelId="{ED0924F6-0FE3-4F70-96DE-1C58526FAF3F}" type="presParOf" srcId="{77418321-5FAA-4679-ABE0-2872A16E581E}" destId="{20D71B76-2475-4A76-B8B1-57E837C7BA28}" srcOrd="1" destOrd="0" presId="urn:microsoft.com/office/officeart/2018/2/layout/IconVerticalSolidList"/>
    <dgm:cxn modelId="{4DC98071-2D28-454C-894C-7C916B4FE4B6}" type="presParOf" srcId="{77418321-5FAA-4679-ABE0-2872A16E581E}" destId="{C8FB59C3-5AC1-4968-BAF8-4FFC36ED4E63}" srcOrd="2" destOrd="0" presId="urn:microsoft.com/office/officeart/2018/2/layout/IconVerticalSolidList"/>
    <dgm:cxn modelId="{D31C0B8F-E024-47EA-9E58-A500DE2831EE}" type="presParOf" srcId="{77418321-5FAA-4679-ABE0-2872A16E581E}" destId="{1BB56989-488B-40B4-B94A-53D7E6C2C57F}" srcOrd="3" destOrd="0" presId="urn:microsoft.com/office/officeart/2018/2/layout/IconVerticalSolidList"/>
    <dgm:cxn modelId="{37DA2204-5F9F-43FE-B146-55FB52F0CCCC}" type="presParOf" srcId="{A1FDEB24-85A2-4CF2-822B-B2EB08B52479}" destId="{63B5D76B-7D82-4333-9CC8-6BF07DFA8EDD}" srcOrd="1" destOrd="0" presId="urn:microsoft.com/office/officeart/2018/2/layout/IconVerticalSolidList"/>
    <dgm:cxn modelId="{7DEA6B7C-216B-40D7-BCC2-FF90DD8298A1}" type="presParOf" srcId="{A1FDEB24-85A2-4CF2-822B-B2EB08B52479}" destId="{C5F95F8B-50E6-4B3C-BA42-7E1C1D0B92F8}" srcOrd="2" destOrd="0" presId="urn:microsoft.com/office/officeart/2018/2/layout/IconVerticalSolidList"/>
    <dgm:cxn modelId="{60D064D5-21AB-400E-878A-8137E83B6AA7}" type="presParOf" srcId="{C5F95F8B-50E6-4B3C-BA42-7E1C1D0B92F8}" destId="{1AB3A587-8939-42A6-A3E3-06B55ABE6A7A}" srcOrd="0" destOrd="0" presId="urn:microsoft.com/office/officeart/2018/2/layout/IconVerticalSolidList"/>
    <dgm:cxn modelId="{C16C6472-BAD3-4558-B086-01BB6244905D}" type="presParOf" srcId="{C5F95F8B-50E6-4B3C-BA42-7E1C1D0B92F8}" destId="{9B3B9079-0E00-4E7A-BCB5-DDB03CE58ACA}" srcOrd="1" destOrd="0" presId="urn:microsoft.com/office/officeart/2018/2/layout/IconVerticalSolidList"/>
    <dgm:cxn modelId="{55B15BBB-9AF2-4114-9F3A-74139DFA379C}" type="presParOf" srcId="{C5F95F8B-50E6-4B3C-BA42-7E1C1D0B92F8}" destId="{DC608451-A155-486E-AE83-64633190276F}" srcOrd="2" destOrd="0" presId="urn:microsoft.com/office/officeart/2018/2/layout/IconVerticalSolidList"/>
    <dgm:cxn modelId="{1E125DA4-2BAB-42F7-83EA-CFF7E36E2F79}" type="presParOf" srcId="{C5F95F8B-50E6-4B3C-BA42-7E1C1D0B92F8}" destId="{B4FB8025-00B0-4CD1-B0C8-CED1283F78E3}" srcOrd="3" destOrd="0" presId="urn:microsoft.com/office/officeart/2018/2/layout/IconVerticalSolidList"/>
    <dgm:cxn modelId="{EA75A1F8-7965-42CC-8715-555AE7271FF6}" type="presParOf" srcId="{A1FDEB24-85A2-4CF2-822B-B2EB08B52479}" destId="{1299C81C-B906-4AFA-B2A4-BF59EFD6BAFA}" srcOrd="3" destOrd="0" presId="urn:microsoft.com/office/officeart/2018/2/layout/IconVerticalSolidList"/>
    <dgm:cxn modelId="{3C32EFD2-575E-4223-A386-6C9DA6E565A3}" type="presParOf" srcId="{A1FDEB24-85A2-4CF2-822B-B2EB08B52479}" destId="{98C2F80F-F7BE-436D-9E00-210E2720E91D}" srcOrd="4" destOrd="0" presId="urn:microsoft.com/office/officeart/2018/2/layout/IconVerticalSolidList"/>
    <dgm:cxn modelId="{000B1BB6-6367-48A6-A97A-85E8A419B57C}" type="presParOf" srcId="{98C2F80F-F7BE-436D-9E00-210E2720E91D}" destId="{0F515236-B682-472C-9F70-D0DEA227C01A}" srcOrd="0" destOrd="0" presId="urn:microsoft.com/office/officeart/2018/2/layout/IconVerticalSolidList"/>
    <dgm:cxn modelId="{266D1C54-9392-4028-B61F-8F7ED32C00BA}" type="presParOf" srcId="{98C2F80F-F7BE-436D-9E00-210E2720E91D}" destId="{1E44D17D-29B5-4611-9571-4B223BF647A8}" srcOrd="1" destOrd="0" presId="urn:microsoft.com/office/officeart/2018/2/layout/IconVerticalSolidList"/>
    <dgm:cxn modelId="{8901B8D1-EFC7-4E1B-94E3-DC38CCAA4C79}" type="presParOf" srcId="{98C2F80F-F7BE-436D-9E00-210E2720E91D}" destId="{4212526D-ACDB-41F7-87D7-42DFC6328741}" srcOrd="2" destOrd="0" presId="urn:microsoft.com/office/officeart/2018/2/layout/IconVerticalSolidList"/>
    <dgm:cxn modelId="{F018F3E4-8F78-4C3D-B7CB-2BA4473E4909}" type="presParOf" srcId="{98C2F80F-F7BE-436D-9E00-210E2720E91D}" destId="{E7AC12CC-B296-43A7-9574-FFF007142D76}" srcOrd="3" destOrd="0" presId="urn:microsoft.com/office/officeart/2018/2/layout/IconVerticalSolidList"/>
    <dgm:cxn modelId="{6739C880-D67A-4D10-B32E-183F8FE7DFA7}" type="presParOf" srcId="{A1FDEB24-85A2-4CF2-822B-B2EB08B52479}" destId="{C5F51941-DF5A-4E91-9D4E-03E7B6E4D015}" srcOrd="5" destOrd="0" presId="urn:microsoft.com/office/officeart/2018/2/layout/IconVerticalSolidList"/>
    <dgm:cxn modelId="{72B9D53C-9B25-428D-9B24-158137E6A5A8}" type="presParOf" srcId="{A1FDEB24-85A2-4CF2-822B-B2EB08B52479}" destId="{3F28705E-E489-47F3-BEF2-A34D7B6776DF}" srcOrd="6" destOrd="0" presId="urn:microsoft.com/office/officeart/2018/2/layout/IconVerticalSolidList"/>
    <dgm:cxn modelId="{BFB200FA-8E9A-421B-93B3-FE42C55CD44C}" type="presParOf" srcId="{3F28705E-E489-47F3-BEF2-A34D7B6776DF}" destId="{C4E020C0-94DE-4731-A9A3-6AA898241570}" srcOrd="0" destOrd="0" presId="urn:microsoft.com/office/officeart/2018/2/layout/IconVerticalSolidList"/>
    <dgm:cxn modelId="{8185ED80-C938-4789-B699-A6FAC8E999A7}" type="presParOf" srcId="{3F28705E-E489-47F3-BEF2-A34D7B6776DF}" destId="{59C63DAF-2FE9-4E85-9E9E-F61752FEBC6B}" srcOrd="1" destOrd="0" presId="urn:microsoft.com/office/officeart/2018/2/layout/IconVerticalSolidList"/>
    <dgm:cxn modelId="{DDD07B5B-79C2-423D-BF23-DADAC62DAF74}" type="presParOf" srcId="{3F28705E-E489-47F3-BEF2-A34D7B6776DF}" destId="{9D9758DE-BE08-4ADF-A213-706253C3CC0C}" srcOrd="2" destOrd="0" presId="urn:microsoft.com/office/officeart/2018/2/layout/IconVerticalSolidList"/>
    <dgm:cxn modelId="{1D4C5CAD-11F8-48CF-81F3-2672D34757A3}" type="presParOf" srcId="{3F28705E-E489-47F3-BEF2-A34D7B6776DF}" destId="{5E79825D-6547-4E31-A735-225A6B2362A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6A3E74-6446-4945-AE9F-DFEB4BD33B55}" type="doc">
      <dgm:prSet loTypeId="urn:microsoft.com/office/officeart/2011/layout/CircleProcess" loCatId="process" qsTypeId="urn:microsoft.com/office/officeart/2005/8/quickstyle/simple1" qsCatId="simple" csTypeId="urn:microsoft.com/office/officeart/2005/8/colors/accent4_2" csCatId="accent4" phldr="1"/>
      <dgm:spPr/>
      <dgm:t>
        <a:bodyPr/>
        <a:lstStyle/>
        <a:p>
          <a:endParaRPr lang="en-GB"/>
        </a:p>
      </dgm:t>
    </dgm:pt>
    <dgm:pt modelId="{37A03E41-FCD5-49AD-8C79-D0A547045545}">
      <dgm:prSet phldrT="[Text]" custT="1"/>
      <dgm:spPr>
        <a:xfrm>
          <a:off x="332370"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hr-HR" sz="1000" dirty="0"/>
            <a:t>Nadležnost: Uredba Brussels IIbis – članak 20. (privremene i zaštitne mjere – </a:t>
          </a:r>
          <a:r>
            <a:rPr lang="en-GB" sz="1000" dirty="0" err="1"/>
            <a:t>bračni</a:t>
          </a:r>
          <a:r>
            <a:rPr lang="en-GB" sz="1000" dirty="0"/>
            <a:t> </a:t>
          </a:r>
          <a:r>
            <a:rPr lang="en-GB" sz="1000" dirty="0" err="1"/>
            <a:t>sporovi</a:t>
          </a:r>
          <a:r>
            <a:rPr lang="hr-HR" sz="1000" dirty="0"/>
            <a:t>)</a:t>
          </a:r>
          <a:endParaRPr lang="en-GB" sz="1000" dirty="0">
            <a:solidFill>
              <a:sysClr val="windowText" lastClr="000000">
                <a:hueOff val="0"/>
                <a:satOff val="0"/>
                <a:lumOff val="0"/>
                <a:alphaOff val="0"/>
              </a:sysClr>
            </a:solidFill>
            <a:latin typeface="Calibri" panose="020F0502020204030204"/>
            <a:ea typeface="+mn-ea"/>
            <a:cs typeface="+mn-cs"/>
          </a:endParaRPr>
        </a:p>
      </dgm:t>
    </dgm:pt>
    <dgm:pt modelId="{447C9CCD-7908-4A0D-B0E2-8E69863C5957}" type="parTrans" cxnId="{FC818D7C-49F6-4910-94F4-CF093A3918F7}">
      <dgm:prSet/>
      <dgm:spPr/>
      <dgm:t>
        <a:bodyPr/>
        <a:lstStyle/>
        <a:p>
          <a:endParaRPr lang="en-GB"/>
        </a:p>
      </dgm:t>
    </dgm:pt>
    <dgm:pt modelId="{A99CC617-E94D-4ADB-A521-BC7A0FC58960}" type="sibTrans" cxnId="{FC818D7C-49F6-4910-94F4-CF093A3918F7}">
      <dgm:prSet/>
      <dgm:spPr>
        <a:xfrm>
          <a:off x="3128676" y="572071"/>
          <a:ext cx="490347" cy="490347"/>
        </a:xfrm>
        <a:prstGeom prst="downArrow">
          <a:avLst>
            <a:gd name="adj1" fmla="val 55000"/>
            <a:gd name="adj2" fmla="val 45000"/>
          </a:avLst>
        </a:prstGeom>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CF0B2F78-2740-402C-859F-C4C5C444AA21}">
      <dgm:prSet phldrT="[Text]" custT="1"/>
      <dgm:spPr>
        <a:xfrm>
          <a:off x="1660839"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hr-HR" sz="1100" dirty="0"/>
            <a:t>Mjerodavno pravo: </a:t>
          </a:r>
          <a:r>
            <a:rPr lang="hr-HR" sz="1100" i="1" dirty="0"/>
            <a:t>lex fori</a:t>
          </a:r>
          <a:endParaRPr lang="en-GB" sz="1100" dirty="0">
            <a:solidFill>
              <a:sysClr val="windowText" lastClr="000000">
                <a:hueOff val="0"/>
                <a:satOff val="0"/>
                <a:lumOff val="0"/>
                <a:alphaOff val="0"/>
              </a:sysClr>
            </a:solidFill>
            <a:latin typeface="Calibri" panose="020F0502020204030204"/>
            <a:ea typeface="+mn-ea"/>
            <a:cs typeface="+mn-cs"/>
          </a:endParaRPr>
        </a:p>
      </dgm:t>
    </dgm:pt>
    <dgm:pt modelId="{435BBD64-3DD8-4119-B076-AED5734179A7}" type="parTrans" cxnId="{5D120918-F109-49F7-A989-396143E64DC7}">
      <dgm:prSet/>
      <dgm:spPr/>
      <dgm:t>
        <a:bodyPr/>
        <a:lstStyle/>
        <a:p>
          <a:endParaRPr lang="en-GB"/>
        </a:p>
      </dgm:t>
    </dgm:pt>
    <dgm:pt modelId="{E1C38FF0-B35F-47C7-AA16-055FBDA4AF5E}" type="sibTrans" cxnId="{5D120918-F109-49F7-A989-396143E64DC7}">
      <dgm:prSet/>
      <dgm:spPr>
        <a:xfrm>
          <a:off x="3448002" y="1447152"/>
          <a:ext cx="490347" cy="490347"/>
        </a:xfrm>
        <a:prstGeom prst="downArrow">
          <a:avLst>
            <a:gd name="adj1" fmla="val 55000"/>
            <a:gd name="adj2" fmla="val 45000"/>
          </a:avLst>
        </a:prstGeom>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04FD458B-E713-445F-9CBC-5F6DF5007D47}">
      <dgm:prSet phldrT="[Text]" custT="1"/>
      <dgm:spPr>
        <a:xfrm>
          <a:off x="2989308"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hr-HR" sz="1000" dirty="0"/>
            <a:t>Izvršivost: Uredba 606/2013 </a:t>
          </a:r>
          <a:endParaRPr lang="en-GB" sz="1000" dirty="0">
            <a:solidFill>
              <a:sysClr val="windowText" lastClr="000000">
                <a:hueOff val="0"/>
                <a:satOff val="0"/>
                <a:lumOff val="0"/>
                <a:alphaOff val="0"/>
              </a:sysClr>
            </a:solidFill>
            <a:latin typeface="Calibri" panose="020F0502020204030204"/>
            <a:ea typeface="+mn-ea"/>
            <a:cs typeface="+mn-cs"/>
          </a:endParaRPr>
        </a:p>
      </dgm:t>
    </dgm:pt>
    <dgm:pt modelId="{378EEBCA-2B01-4E63-9637-48E84996A408}" type="parTrans" cxnId="{0C6831EC-B7DF-49E0-8046-91C00136E478}">
      <dgm:prSet/>
      <dgm:spPr/>
      <dgm:t>
        <a:bodyPr/>
        <a:lstStyle/>
        <a:p>
          <a:endParaRPr lang="en-GB"/>
        </a:p>
      </dgm:t>
    </dgm:pt>
    <dgm:pt modelId="{A532DB31-4038-45DA-8881-CCD73E6EC87B}" type="sibTrans" cxnId="{0C6831EC-B7DF-49E0-8046-91C00136E478}">
      <dgm:prSet/>
      <dgm:spPr/>
      <dgm:t>
        <a:bodyPr/>
        <a:lstStyle/>
        <a:p>
          <a:endParaRPr lang="en-GB"/>
        </a:p>
      </dgm:t>
    </dgm:pt>
    <dgm:pt modelId="{79332179-C40D-4BEF-96AC-295F11353BE6}" type="pres">
      <dgm:prSet presAssocID="{106A3E74-6446-4945-AE9F-DFEB4BD33B55}" presName="Name0" presStyleCnt="0">
        <dgm:presLayoutVars>
          <dgm:chMax val="11"/>
          <dgm:chPref val="11"/>
          <dgm:dir/>
          <dgm:resizeHandles/>
        </dgm:presLayoutVars>
      </dgm:prSet>
      <dgm:spPr/>
      <dgm:t>
        <a:bodyPr/>
        <a:lstStyle/>
        <a:p>
          <a:endParaRPr lang="hr-HR"/>
        </a:p>
      </dgm:t>
    </dgm:pt>
    <dgm:pt modelId="{A90A6965-1801-4359-BE90-D1707D370B36}" type="pres">
      <dgm:prSet presAssocID="{04FD458B-E713-445F-9CBC-5F6DF5007D47}" presName="Accent3" presStyleCnt="0"/>
      <dgm:spPr/>
    </dgm:pt>
    <dgm:pt modelId="{9612CF1E-D19F-4D98-B30D-32909077D9A8}" type="pres">
      <dgm:prSet presAssocID="{04FD458B-E713-445F-9CBC-5F6DF5007D47}" presName="Accent" presStyleLbl="node1" presStyleIdx="0" presStyleCnt="3"/>
      <dgm:spPr>
        <a:xfrm>
          <a:off x="2946630" y="614607"/>
          <a:ext cx="1285372" cy="1285609"/>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881B63C-C8CE-4FE9-966E-2569436B9962}" type="pres">
      <dgm:prSet presAssocID="{04FD458B-E713-445F-9CBC-5F6DF5007D47}" presName="ParentBackground3" presStyleCnt="0"/>
      <dgm:spPr/>
    </dgm:pt>
    <dgm:pt modelId="{AD24FD4E-FC64-4217-83E3-2E3A7211D727}" type="pres">
      <dgm:prSet presAssocID="{04FD458B-E713-445F-9CBC-5F6DF5007D47}" presName="ParentBackground" presStyleLbl="fgAcc1" presStyleIdx="0" presStyleCnt="3"/>
      <dgm:spPr>
        <a:prstGeom prst="roundRect">
          <a:avLst>
            <a:gd name="adj" fmla="val 10000"/>
          </a:avLst>
        </a:prstGeom>
      </dgm:spPr>
      <dgm:t>
        <a:bodyPr/>
        <a:lstStyle/>
        <a:p>
          <a:endParaRPr lang="hr-HR"/>
        </a:p>
      </dgm:t>
    </dgm:pt>
    <dgm:pt modelId="{5068A508-04B5-4391-97E2-68F56712D8EF}" type="pres">
      <dgm:prSet presAssocID="{04FD458B-E713-445F-9CBC-5F6DF5007D47}" presName="Parent3" presStyleLbl="revTx" presStyleIdx="0" presStyleCnt="0">
        <dgm:presLayoutVars>
          <dgm:chMax val="1"/>
          <dgm:chPref val="1"/>
          <dgm:bulletEnabled val="1"/>
        </dgm:presLayoutVars>
      </dgm:prSet>
      <dgm:spPr/>
      <dgm:t>
        <a:bodyPr/>
        <a:lstStyle/>
        <a:p>
          <a:endParaRPr lang="hr-HR"/>
        </a:p>
      </dgm:t>
    </dgm:pt>
    <dgm:pt modelId="{57E4D394-16AF-4C48-900D-680EB3B8F94C}" type="pres">
      <dgm:prSet presAssocID="{CF0B2F78-2740-402C-859F-C4C5C444AA21}" presName="Accent2" presStyleCnt="0"/>
      <dgm:spPr/>
    </dgm:pt>
    <dgm:pt modelId="{2AA999BD-AD67-4AA3-B300-6346A276C9BC}" type="pres">
      <dgm:prSet presAssocID="{CF0B2F78-2740-402C-859F-C4C5C444AA21}" presName="Accent" presStyleLbl="node1" presStyleIdx="1" presStyleCnt="3"/>
      <dgm:spPr>
        <a:xfrm rot="2700000">
          <a:off x="1619709" y="616161"/>
          <a:ext cx="1282276" cy="1282276"/>
        </a:xfrm>
        <a:prstGeom prst="teardrop">
          <a:avLst>
            <a:gd name="adj" fmla="val 1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DBE77CA-3998-47C9-930B-FE61C79FECD4}" type="pres">
      <dgm:prSet presAssocID="{CF0B2F78-2740-402C-859F-C4C5C444AA21}" presName="ParentBackground2" presStyleCnt="0"/>
      <dgm:spPr/>
    </dgm:pt>
    <dgm:pt modelId="{B9E9D603-0151-4086-BD1E-18566E2B8BFC}" type="pres">
      <dgm:prSet presAssocID="{CF0B2F78-2740-402C-859F-C4C5C444AA21}" presName="ParentBackground" presStyleLbl="fgAcc1" presStyleIdx="1" presStyleCnt="3"/>
      <dgm:spPr>
        <a:prstGeom prst="roundRect">
          <a:avLst>
            <a:gd name="adj" fmla="val 10000"/>
          </a:avLst>
        </a:prstGeom>
      </dgm:spPr>
      <dgm:t>
        <a:bodyPr/>
        <a:lstStyle/>
        <a:p>
          <a:endParaRPr lang="hr-HR"/>
        </a:p>
      </dgm:t>
    </dgm:pt>
    <dgm:pt modelId="{44A3BF8A-F0BF-4BEF-ABA2-7AF706DE7A43}" type="pres">
      <dgm:prSet presAssocID="{CF0B2F78-2740-402C-859F-C4C5C444AA21}" presName="Parent2" presStyleLbl="revTx" presStyleIdx="0" presStyleCnt="0">
        <dgm:presLayoutVars>
          <dgm:chMax val="1"/>
          <dgm:chPref val="1"/>
          <dgm:bulletEnabled val="1"/>
        </dgm:presLayoutVars>
      </dgm:prSet>
      <dgm:spPr/>
      <dgm:t>
        <a:bodyPr/>
        <a:lstStyle/>
        <a:p>
          <a:endParaRPr lang="hr-HR"/>
        </a:p>
      </dgm:t>
    </dgm:pt>
    <dgm:pt modelId="{2AF26B0D-BB47-4D99-B839-C7DAF3A71D97}" type="pres">
      <dgm:prSet presAssocID="{37A03E41-FCD5-49AD-8C79-D0A547045545}" presName="Accent1" presStyleCnt="0"/>
      <dgm:spPr/>
    </dgm:pt>
    <dgm:pt modelId="{6F37E3F1-1772-4BC1-ABBE-608B39FDAF77}" type="pres">
      <dgm:prSet presAssocID="{37A03E41-FCD5-49AD-8C79-D0A547045545}" presName="Accent" presStyleLbl="node1" presStyleIdx="2" presStyleCnt="3"/>
      <dgm:spPr>
        <a:xfrm rot="2700000">
          <a:off x="291240" y="616161"/>
          <a:ext cx="1282276" cy="1282276"/>
        </a:xfrm>
        <a:prstGeom prst="teardrop">
          <a:avLst>
            <a:gd name="adj" fmla="val 1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07052F2-141F-4E9C-8407-73ACB9133C7B}" type="pres">
      <dgm:prSet presAssocID="{37A03E41-FCD5-49AD-8C79-D0A547045545}" presName="ParentBackground1" presStyleCnt="0"/>
      <dgm:spPr/>
    </dgm:pt>
    <dgm:pt modelId="{0C12070B-A025-4042-AD9E-E8CC488E8A8F}" type="pres">
      <dgm:prSet presAssocID="{37A03E41-FCD5-49AD-8C79-D0A547045545}" presName="ParentBackground" presStyleLbl="fgAcc1" presStyleIdx="2" presStyleCnt="3"/>
      <dgm:spPr>
        <a:prstGeom prst="roundRect">
          <a:avLst>
            <a:gd name="adj" fmla="val 10000"/>
          </a:avLst>
        </a:prstGeom>
      </dgm:spPr>
      <dgm:t>
        <a:bodyPr/>
        <a:lstStyle/>
        <a:p>
          <a:endParaRPr lang="hr-HR"/>
        </a:p>
      </dgm:t>
    </dgm:pt>
    <dgm:pt modelId="{2BA6ABFB-F43F-4EAF-AFBE-690AFC113C7E}" type="pres">
      <dgm:prSet presAssocID="{37A03E41-FCD5-49AD-8C79-D0A547045545}" presName="Parent1" presStyleLbl="revTx" presStyleIdx="0" presStyleCnt="0">
        <dgm:presLayoutVars>
          <dgm:chMax val="1"/>
          <dgm:chPref val="1"/>
          <dgm:bulletEnabled val="1"/>
        </dgm:presLayoutVars>
      </dgm:prSet>
      <dgm:spPr/>
      <dgm:t>
        <a:bodyPr/>
        <a:lstStyle/>
        <a:p>
          <a:endParaRPr lang="hr-HR"/>
        </a:p>
      </dgm:t>
    </dgm:pt>
  </dgm:ptLst>
  <dgm:cxnLst>
    <dgm:cxn modelId="{2D658739-42DA-460D-ABE1-5425F0DD1F65}" type="presOf" srcId="{37A03E41-FCD5-49AD-8C79-D0A547045545}" destId="{2BA6ABFB-F43F-4EAF-AFBE-690AFC113C7E}" srcOrd="1" destOrd="0" presId="urn:microsoft.com/office/officeart/2011/layout/CircleProcess"/>
    <dgm:cxn modelId="{FC818D7C-49F6-4910-94F4-CF093A3918F7}" srcId="{106A3E74-6446-4945-AE9F-DFEB4BD33B55}" destId="{37A03E41-FCD5-49AD-8C79-D0A547045545}" srcOrd="0" destOrd="0" parTransId="{447C9CCD-7908-4A0D-B0E2-8E69863C5957}" sibTransId="{A99CC617-E94D-4ADB-A521-BC7A0FC58960}"/>
    <dgm:cxn modelId="{5D120918-F109-49F7-A989-396143E64DC7}" srcId="{106A3E74-6446-4945-AE9F-DFEB4BD33B55}" destId="{CF0B2F78-2740-402C-859F-C4C5C444AA21}" srcOrd="1" destOrd="0" parTransId="{435BBD64-3DD8-4119-B076-AED5734179A7}" sibTransId="{E1C38FF0-B35F-47C7-AA16-055FBDA4AF5E}"/>
    <dgm:cxn modelId="{DF72591A-DB39-4572-BDB7-83AEE3EF3211}" type="presOf" srcId="{106A3E74-6446-4945-AE9F-DFEB4BD33B55}" destId="{79332179-C40D-4BEF-96AC-295F11353BE6}" srcOrd="0" destOrd="0" presId="urn:microsoft.com/office/officeart/2011/layout/CircleProcess"/>
    <dgm:cxn modelId="{BB772C90-F7A4-45D7-AC35-CA1B07D74B53}" type="presOf" srcId="{CF0B2F78-2740-402C-859F-C4C5C444AA21}" destId="{B9E9D603-0151-4086-BD1E-18566E2B8BFC}" srcOrd="0" destOrd="0" presId="urn:microsoft.com/office/officeart/2011/layout/CircleProcess"/>
    <dgm:cxn modelId="{0C6831EC-B7DF-49E0-8046-91C00136E478}" srcId="{106A3E74-6446-4945-AE9F-DFEB4BD33B55}" destId="{04FD458B-E713-445F-9CBC-5F6DF5007D47}" srcOrd="2" destOrd="0" parTransId="{378EEBCA-2B01-4E63-9637-48E84996A408}" sibTransId="{A532DB31-4038-45DA-8881-CCD73E6EC87B}"/>
    <dgm:cxn modelId="{38102FCF-5317-4778-855A-8013A674EA1F}" type="presOf" srcId="{04FD458B-E713-445F-9CBC-5F6DF5007D47}" destId="{5068A508-04B5-4391-97E2-68F56712D8EF}" srcOrd="1" destOrd="0" presId="urn:microsoft.com/office/officeart/2011/layout/CircleProcess"/>
    <dgm:cxn modelId="{115B2863-9F78-4BED-B4D7-618881D23D67}" type="presOf" srcId="{CF0B2F78-2740-402C-859F-C4C5C444AA21}" destId="{44A3BF8A-F0BF-4BEF-ABA2-7AF706DE7A43}" srcOrd="1" destOrd="0" presId="urn:microsoft.com/office/officeart/2011/layout/CircleProcess"/>
    <dgm:cxn modelId="{341388AE-09C8-4447-91C5-2E39D56E23DF}" type="presOf" srcId="{37A03E41-FCD5-49AD-8C79-D0A547045545}" destId="{0C12070B-A025-4042-AD9E-E8CC488E8A8F}" srcOrd="0" destOrd="0" presId="urn:microsoft.com/office/officeart/2011/layout/CircleProcess"/>
    <dgm:cxn modelId="{507AAC66-4944-4419-9A90-72BCDD565126}" type="presOf" srcId="{04FD458B-E713-445F-9CBC-5F6DF5007D47}" destId="{AD24FD4E-FC64-4217-83E3-2E3A7211D727}" srcOrd="0" destOrd="0" presId="urn:microsoft.com/office/officeart/2011/layout/CircleProcess"/>
    <dgm:cxn modelId="{9FBB68EC-B05B-4D71-97E1-72B2744CE317}" type="presParOf" srcId="{79332179-C40D-4BEF-96AC-295F11353BE6}" destId="{A90A6965-1801-4359-BE90-D1707D370B36}" srcOrd="0" destOrd="0" presId="urn:microsoft.com/office/officeart/2011/layout/CircleProcess"/>
    <dgm:cxn modelId="{9D2EBD8D-FDEE-4E34-A9D0-B023F20E26DC}" type="presParOf" srcId="{A90A6965-1801-4359-BE90-D1707D370B36}" destId="{9612CF1E-D19F-4D98-B30D-32909077D9A8}" srcOrd="0" destOrd="0" presId="urn:microsoft.com/office/officeart/2011/layout/CircleProcess"/>
    <dgm:cxn modelId="{7E1B60C6-64FC-404F-BB65-0B9BB5ADFB47}" type="presParOf" srcId="{79332179-C40D-4BEF-96AC-295F11353BE6}" destId="{6881B63C-C8CE-4FE9-966E-2569436B9962}" srcOrd="1" destOrd="0" presId="urn:microsoft.com/office/officeart/2011/layout/CircleProcess"/>
    <dgm:cxn modelId="{99F9D953-8DD2-43A2-9F1F-35B42EFC3BCA}" type="presParOf" srcId="{6881B63C-C8CE-4FE9-966E-2569436B9962}" destId="{AD24FD4E-FC64-4217-83E3-2E3A7211D727}" srcOrd="0" destOrd="0" presId="urn:microsoft.com/office/officeart/2011/layout/CircleProcess"/>
    <dgm:cxn modelId="{4341E1FA-F5C6-491C-905B-8035A180CB34}" type="presParOf" srcId="{79332179-C40D-4BEF-96AC-295F11353BE6}" destId="{5068A508-04B5-4391-97E2-68F56712D8EF}" srcOrd="2" destOrd="0" presId="urn:microsoft.com/office/officeart/2011/layout/CircleProcess"/>
    <dgm:cxn modelId="{6703BBE7-EB76-4121-854C-A92EF1B10B48}" type="presParOf" srcId="{79332179-C40D-4BEF-96AC-295F11353BE6}" destId="{57E4D394-16AF-4C48-900D-680EB3B8F94C}" srcOrd="3" destOrd="0" presId="urn:microsoft.com/office/officeart/2011/layout/CircleProcess"/>
    <dgm:cxn modelId="{FA662BBE-6422-4289-AE41-A53B8DDFAF39}" type="presParOf" srcId="{57E4D394-16AF-4C48-900D-680EB3B8F94C}" destId="{2AA999BD-AD67-4AA3-B300-6346A276C9BC}" srcOrd="0" destOrd="0" presId="urn:microsoft.com/office/officeart/2011/layout/CircleProcess"/>
    <dgm:cxn modelId="{AAFDDBA6-0F70-4641-82C6-5EAB44EB79CA}" type="presParOf" srcId="{79332179-C40D-4BEF-96AC-295F11353BE6}" destId="{7DBE77CA-3998-47C9-930B-FE61C79FECD4}" srcOrd="4" destOrd="0" presId="urn:microsoft.com/office/officeart/2011/layout/CircleProcess"/>
    <dgm:cxn modelId="{24A59568-5D98-4312-A9D5-03706C71863E}" type="presParOf" srcId="{7DBE77CA-3998-47C9-930B-FE61C79FECD4}" destId="{B9E9D603-0151-4086-BD1E-18566E2B8BFC}" srcOrd="0" destOrd="0" presId="urn:microsoft.com/office/officeart/2011/layout/CircleProcess"/>
    <dgm:cxn modelId="{D9470BFC-FE9A-40E1-9DD9-56AC34B08389}" type="presParOf" srcId="{79332179-C40D-4BEF-96AC-295F11353BE6}" destId="{44A3BF8A-F0BF-4BEF-ABA2-7AF706DE7A43}" srcOrd="5" destOrd="0" presId="urn:microsoft.com/office/officeart/2011/layout/CircleProcess"/>
    <dgm:cxn modelId="{0392D231-6E15-4CBB-9F6E-0FAE419BA89C}" type="presParOf" srcId="{79332179-C40D-4BEF-96AC-295F11353BE6}" destId="{2AF26B0D-BB47-4D99-B839-C7DAF3A71D97}" srcOrd="6" destOrd="0" presId="urn:microsoft.com/office/officeart/2011/layout/CircleProcess"/>
    <dgm:cxn modelId="{E964907F-4D6B-49CE-8ABA-99DBD00F154F}" type="presParOf" srcId="{2AF26B0D-BB47-4D99-B839-C7DAF3A71D97}" destId="{6F37E3F1-1772-4BC1-ABBE-608B39FDAF77}" srcOrd="0" destOrd="0" presId="urn:microsoft.com/office/officeart/2011/layout/CircleProcess"/>
    <dgm:cxn modelId="{DCDC5B72-794B-478B-B552-C86D37DADABC}" type="presParOf" srcId="{79332179-C40D-4BEF-96AC-295F11353BE6}" destId="{F07052F2-141F-4E9C-8407-73ACB9133C7B}" srcOrd="7" destOrd="0" presId="urn:microsoft.com/office/officeart/2011/layout/CircleProcess"/>
    <dgm:cxn modelId="{4EE7429A-47BC-4763-BE46-B4C078A569D3}" type="presParOf" srcId="{F07052F2-141F-4E9C-8407-73ACB9133C7B}" destId="{0C12070B-A025-4042-AD9E-E8CC488E8A8F}" srcOrd="0" destOrd="0" presId="urn:microsoft.com/office/officeart/2011/layout/CircleProcess"/>
    <dgm:cxn modelId="{FB637443-286F-478F-A991-3AB288F1EAF8}" type="presParOf" srcId="{79332179-C40D-4BEF-96AC-295F11353BE6}" destId="{2BA6ABFB-F43F-4EAF-AFBE-690AFC113C7E}"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6A3E74-6446-4945-AE9F-DFEB4BD33B55}" type="doc">
      <dgm:prSet loTypeId="urn:microsoft.com/office/officeart/2011/layout/CircleProcess" loCatId="process" qsTypeId="urn:microsoft.com/office/officeart/2005/8/quickstyle/simple1" qsCatId="simple" csTypeId="urn:microsoft.com/office/officeart/2005/8/colors/accent5_1" csCatId="accent5" phldr="1"/>
      <dgm:spPr/>
      <dgm:t>
        <a:bodyPr/>
        <a:lstStyle/>
        <a:p>
          <a:endParaRPr lang="en-GB"/>
        </a:p>
      </dgm:t>
    </dgm:pt>
    <dgm:pt modelId="{37A03E41-FCD5-49AD-8C79-D0A547045545}">
      <dgm:prSet phldrT="[Text]"/>
      <dgm:spPr>
        <a:xfrm>
          <a:off x="347242" y="702068"/>
          <a:ext cx="1253707" cy="1253573"/>
        </a:xfrm>
        <a:prstGeom prst="ellipse">
          <a:avLst/>
        </a:prstGeom>
        <a:solidFill>
          <a:srgbClr val="5B9BD5">
            <a:alpha val="90000"/>
            <a:tint val="40000"/>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hr-HR" dirty="0"/>
            <a:t>Nadležnost: Uredba Brussels IIbis – članak 7. st. 2. </a:t>
          </a:r>
          <a:endParaRPr lang="en-GB" dirty="0">
            <a:solidFill>
              <a:sysClr val="windowText" lastClr="000000">
                <a:hueOff val="0"/>
                <a:satOff val="0"/>
                <a:lumOff val="0"/>
                <a:alphaOff val="0"/>
              </a:sysClr>
            </a:solidFill>
            <a:latin typeface="Calibri" panose="020F0502020204030204"/>
            <a:ea typeface="+mn-ea"/>
            <a:cs typeface="+mn-cs"/>
          </a:endParaRPr>
        </a:p>
      </dgm:t>
    </dgm:pt>
    <dgm:pt modelId="{447C9CCD-7908-4A0D-B0E2-8E69863C5957}" type="parTrans" cxnId="{FC818D7C-49F6-4910-94F4-CF093A3918F7}">
      <dgm:prSet/>
      <dgm:spPr/>
      <dgm:t>
        <a:bodyPr/>
        <a:lstStyle/>
        <a:p>
          <a:endParaRPr lang="en-GB"/>
        </a:p>
      </dgm:t>
    </dgm:pt>
    <dgm:pt modelId="{A99CC617-E94D-4ADB-A521-BC7A0FC58960}" type="sibTrans" cxnId="{FC818D7C-49F6-4910-94F4-CF093A3918F7}">
      <dgm:prSet/>
      <dgm:spPr/>
      <dgm:t>
        <a:bodyPr/>
        <a:lstStyle/>
        <a:p>
          <a:endParaRPr lang="en-GB"/>
        </a:p>
      </dgm:t>
    </dgm:pt>
    <dgm:pt modelId="{CF0B2F78-2740-402C-859F-C4C5C444AA21}">
      <dgm:prSet phldrT="[Text]"/>
      <dgm:spPr>
        <a:xfrm>
          <a:off x="1735150" y="702068"/>
          <a:ext cx="1253707" cy="1253573"/>
        </a:xfrm>
        <a:prstGeom prst="ellipse">
          <a:avLst/>
        </a:prstGeom>
        <a:solidFill>
          <a:srgbClr val="5B9BD5">
            <a:alpha val="90000"/>
            <a:tint val="40000"/>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hr-HR" dirty="0"/>
            <a:t>Mjerodavno pravo: </a:t>
          </a:r>
          <a:r>
            <a:rPr lang="hr-HR" i="1" dirty="0"/>
            <a:t>lex fori</a:t>
          </a:r>
          <a:endParaRPr lang="en-GB" dirty="0">
            <a:solidFill>
              <a:sysClr val="windowText" lastClr="000000">
                <a:hueOff val="0"/>
                <a:satOff val="0"/>
                <a:lumOff val="0"/>
                <a:alphaOff val="0"/>
              </a:sysClr>
            </a:solidFill>
            <a:latin typeface="Calibri" panose="020F0502020204030204"/>
            <a:ea typeface="+mn-ea"/>
            <a:cs typeface="+mn-cs"/>
          </a:endParaRPr>
        </a:p>
      </dgm:t>
    </dgm:pt>
    <dgm:pt modelId="{435BBD64-3DD8-4119-B076-AED5734179A7}" type="parTrans" cxnId="{5D120918-F109-49F7-A989-396143E64DC7}">
      <dgm:prSet/>
      <dgm:spPr/>
      <dgm:t>
        <a:bodyPr/>
        <a:lstStyle/>
        <a:p>
          <a:endParaRPr lang="en-GB"/>
        </a:p>
      </dgm:t>
    </dgm:pt>
    <dgm:pt modelId="{E1C38FF0-B35F-47C7-AA16-055FBDA4AF5E}" type="sibTrans" cxnId="{5D120918-F109-49F7-A989-396143E64DC7}">
      <dgm:prSet/>
      <dgm:spPr/>
      <dgm:t>
        <a:bodyPr/>
        <a:lstStyle/>
        <a:p>
          <a:endParaRPr lang="en-GB"/>
        </a:p>
      </dgm:t>
    </dgm:pt>
    <dgm:pt modelId="{04FD458B-E713-445F-9CBC-5F6DF5007D47}">
      <dgm:prSet phldrT="[Text]"/>
      <dgm:spPr>
        <a:xfrm>
          <a:off x="3123058" y="702068"/>
          <a:ext cx="1253707" cy="1253573"/>
        </a:xfrm>
        <a:prstGeom prst="ellipse">
          <a:avLst/>
        </a:prstGeom>
        <a:solidFill>
          <a:srgbClr val="5B9BD5">
            <a:alpha val="90000"/>
            <a:tint val="40000"/>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hr-HR" dirty="0"/>
            <a:t>Izvršivost: Uredba 606/2013 </a:t>
          </a:r>
          <a:endParaRPr lang="en-GB" dirty="0">
            <a:solidFill>
              <a:sysClr val="windowText" lastClr="000000">
                <a:hueOff val="0"/>
                <a:satOff val="0"/>
                <a:lumOff val="0"/>
                <a:alphaOff val="0"/>
              </a:sysClr>
            </a:solidFill>
            <a:latin typeface="Calibri" panose="020F0502020204030204"/>
            <a:ea typeface="+mn-ea"/>
            <a:cs typeface="+mn-cs"/>
          </a:endParaRPr>
        </a:p>
      </dgm:t>
    </dgm:pt>
    <dgm:pt modelId="{378EEBCA-2B01-4E63-9637-48E84996A408}" type="parTrans" cxnId="{0C6831EC-B7DF-49E0-8046-91C00136E478}">
      <dgm:prSet/>
      <dgm:spPr/>
      <dgm:t>
        <a:bodyPr/>
        <a:lstStyle/>
        <a:p>
          <a:endParaRPr lang="en-GB"/>
        </a:p>
      </dgm:t>
    </dgm:pt>
    <dgm:pt modelId="{A532DB31-4038-45DA-8881-CCD73E6EC87B}" type="sibTrans" cxnId="{0C6831EC-B7DF-49E0-8046-91C00136E478}">
      <dgm:prSet/>
      <dgm:spPr/>
      <dgm:t>
        <a:bodyPr/>
        <a:lstStyle/>
        <a:p>
          <a:endParaRPr lang="en-GB"/>
        </a:p>
      </dgm:t>
    </dgm:pt>
    <dgm:pt modelId="{BA784301-7837-4089-8C69-9E6587DF71B3}" type="pres">
      <dgm:prSet presAssocID="{106A3E74-6446-4945-AE9F-DFEB4BD33B55}" presName="Name0" presStyleCnt="0">
        <dgm:presLayoutVars>
          <dgm:chMax val="11"/>
          <dgm:chPref val="11"/>
          <dgm:dir/>
          <dgm:resizeHandles/>
        </dgm:presLayoutVars>
      </dgm:prSet>
      <dgm:spPr/>
      <dgm:t>
        <a:bodyPr/>
        <a:lstStyle/>
        <a:p>
          <a:endParaRPr lang="hr-HR"/>
        </a:p>
      </dgm:t>
    </dgm:pt>
    <dgm:pt modelId="{D86834B6-4573-4107-9497-7CACC5D386BB}" type="pres">
      <dgm:prSet presAssocID="{04FD458B-E713-445F-9CBC-5F6DF5007D47}" presName="Accent3" presStyleCnt="0"/>
      <dgm:spPr/>
    </dgm:pt>
    <dgm:pt modelId="{3CA999B5-EA23-47FA-864F-15D7F8B87B99}" type="pres">
      <dgm:prSet presAssocID="{04FD458B-E713-445F-9CBC-5F6DF5007D47}" presName="Accent" presStyleLbl="node1" presStyleIdx="0" presStyleCnt="3"/>
      <dgm:spPr>
        <a:xfrm>
          <a:off x="3078470" y="657289"/>
          <a:ext cx="1342883" cy="1343131"/>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pt>
    <dgm:pt modelId="{D149AB16-42E8-4578-9020-E606BB44A681}" type="pres">
      <dgm:prSet presAssocID="{04FD458B-E713-445F-9CBC-5F6DF5007D47}" presName="ParentBackground3" presStyleCnt="0"/>
      <dgm:spPr/>
    </dgm:pt>
    <dgm:pt modelId="{64517EBF-F06E-4C8B-955A-9E52AA467172}" type="pres">
      <dgm:prSet presAssocID="{04FD458B-E713-445F-9CBC-5F6DF5007D47}" presName="ParentBackground" presStyleLbl="fgAcc1" presStyleIdx="0" presStyleCnt="3"/>
      <dgm:spPr/>
      <dgm:t>
        <a:bodyPr/>
        <a:lstStyle/>
        <a:p>
          <a:endParaRPr lang="hr-HR"/>
        </a:p>
      </dgm:t>
    </dgm:pt>
    <dgm:pt modelId="{1CBB5072-B11B-48D5-972E-2681786FBE33}" type="pres">
      <dgm:prSet presAssocID="{04FD458B-E713-445F-9CBC-5F6DF5007D47}" presName="Parent3" presStyleLbl="revTx" presStyleIdx="0" presStyleCnt="0">
        <dgm:presLayoutVars>
          <dgm:chMax val="1"/>
          <dgm:chPref val="1"/>
          <dgm:bulletEnabled val="1"/>
        </dgm:presLayoutVars>
      </dgm:prSet>
      <dgm:spPr/>
      <dgm:t>
        <a:bodyPr/>
        <a:lstStyle/>
        <a:p>
          <a:endParaRPr lang="hr-HR"/>
        </a:p>
      </dgm:t>
    </dgm:pt>
    <dgm:pt modelId="{9B7C149D-54C2-4E35-9EE2-9B2443BFDC97}" type="pres">
      <dgm:prSet presAssocID="{CF0B2F78-2740-402C-859F-C4C5C444AA21}" presName="Accent2" presStyleCnt="0"/>
      <dgm:spPr/>
    </dgm:pt>
    <dgm:pt modelId="{9A13347B-FA1E-4BE4-B6BF-698B070282D0}" type="pres">
      <dgm:prSet presAssocID="{CF0B2F78-2740-402C-859F-C4C5C444AA21}" presName="Accent" presStyleLbl="node1" presStyleIdx="1" presStyleCnt="3"/>
      <dgm:spPr>
        <a:xfrm rot="2700000">
          <a:off x="1692179" y="658913"/>
          <a:ext cx="1339648" cy="1339648"/>
        </a:xfrm>
        <a:prstGeom prst="teardrop">
          <a:avLst>
            <a:gd name="adj" fmla="val 1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pt>
    <dgm:pt modelId="{02397DAD-1AA2-4D63-AC34-4B762C61CAB9}" type="pres">
      <dgm:prSet presAssocID="{CF0B2F78-2740-402C-859F-C4C5C444AA21}" presName="ParentBackground2" presStyleCnt="0"/>
      <dgm:spPr/>
    </dgm:pt>
    <dgm:pt modelId="{2BE638CC-A33A-4C13-89A2-52BC58D5440A}" type="pres">
      <dgm:prSet presAssocID="{CF0B2F78-2740-402C-859F-C4C5C444AA21}" presName="ParentBackground" presStyleLbl="fgAcc1" presStyleIdx="1" presStyleCnt="3"/>
      <dgm:spPr/>
      <dgm:t>
        <a:bodyPr/>
        <a:lstStyle/>
        <a:p>
          <a:endParaRPr lang="hr-HR"/>
        </a:p>
      </dgm:t>
    </dgm:pt>
    <dgm:pt modelId="{56DEC9A8-83FF-49CB-AD40-415A937B368B}" type="pres">
      <dgm:prSet presAssocID="{CF0B2F78-2740-402C-859F-C4C5C444AA21}" presName="Parent2" presStyleLbl="revTx" presStyleIdx="0" presStyleCnt="0">
        <dgm:presLayoutVars>
          <dgm:chMax val="1"/>
          <dgm:chPref val="1"/>
          <dgm:bulletEnabled val="1"/>
        </dgm:presLayoutVars>
      </dgm:prSet>
      <dgm:spPr/>
      <dgm:t>
        <a:bodyPr/>
        <a:lstStyle/>
        <a:p>
          <a:endParaRPr lang="hr-HR"/>
        </a:p>
      </dgm:t>
    </dgm:pt>
    <dgm:pt modelId="{432BC678-D7A4-4300-84A3-10856B38E256}" type="pres">
      <dgm:prSet presAssocID="{37A03E41-FCD5-49AD-8C79-D0A547045545}" presName="Accent1" presStyleCnt="0"/>
      <dgm:spPr/>
    </dgm:pt>
    <dgm:pt modelId="{371E194C-D4C7-469F-8CDD-EE1D8491833A}" type="pres">
      <dgm:prSet presAssocID="{37A03E41-FCD5-49AD-8C79-D0A547045545}" presName="Accent" presStyleLbl="node1" presStyleIdx="2" presStyleCnt="3"/>
      <dgm:spPr>
        <a:xfrm rot="2700000">
          <a:off x="304271" y="658913"/>
          <a:ext cx="1339648" cy="1339648"/>
        </a:xfrm>
        <a:prstGeom prst="teardrop">
          <a:avLst>
            <a:gd name="adj" fmla="val 1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pt>
    <dgm:pt modelId="{7F9AF9BD-5EB0-48BE-AB03-E0D17B003C21}" type="pres">
      <dgm:prSet presAssocID="{37A03E41-FCD5-49AD-8C79-D0A547045545}" presName="ParentBackground1" presStyleCnt="0"/>
      <dgm:spPr/>
    </dgm:pt>
    <dgm:pt modelId="{ECEF43A8-4F07-4BED-B987-6ADEB6A73C57}" type="pres">
      <dgm:prSet presAssocID="{37A03E41-FCD5-49AD-8C79-D0A547045545}" presName="ParentBackground" presStyleLbl="fgAcc1" presStyleIdx="2" presStyleCnt="3"/>
      <dgm:spPr/>
      <dgm:t>
        <a:bodyPr/>
        <a:lstStyle/>
        <a:p>
          <a:endParaRPr lang="hr-HR"/>
        </a:p>
      </dgm:t>
    </dgm:pt>
    <dgm:pt modelId="{0A5AE420-8C91-434F-9639-ECA9E44065EA}" type="pres">
      <dgm:prSet presAssocID="{37A03E41-FCD5-49AD-8C79-D0A547045545}" presName="Parent1" presStyleLbl="revTx" presStyleIdx="0" presStyleCnt="0">
        <dgm:presLayoutVars>
          <dgm:chMax val="1"/>
          <dgm:chPref val="1"/>
          <dgm:bulletEnabled val="1"/>
        </dgm:presLayoutVars>
      </dgm:prSet>
      <dgm:spPr/>
      <dgm:t>
        <a:bodyPr/>
        <a:lstStyle/>
        <a:p>
          <a:endParaRPr lang="hr-HR"/>
        </a:p>
      </dgm:t>
    </dgm:pt>
  </dgm:ptLst>
  <dgm:cxnLst>
    <dgm:cxn modelId="{44A73AA8-CFF4-4FDE-AFC8-5AFC3B73A344}" type="presOf" srcId="{106A3E74-6446-4945-AE9F-DFEB4BD33B55}" destId="{BA784301-7837-4089-8C69-9E6587DF71B3}" srcOrd="0" destOrd="0" presId="urn:microsoft.com/office/officeart/2011/layout/CircleProcess"/>
    <dgm:cxn modelId="{B6F6B9F5-33D6-4BF3-9F46-F35AF3A6AD46}" type="presOf" srcId="{CF0B2F78-2740-402C-859F-C4C5C444AA21}" destId="{56DEC9A8-83FF-49CB-AD40-415A937B368B}" srcOrd="1" destOrd="0" presId="urn:microsoft.com/office/officeart/2011/layout/CircleProcess"/>
    <dgm:cxn modelId="{E57C1696-9AAC-414F-8369-FAC213D0CB37}" type="presOf" srcId="{37A03E41-FCD5-49AD-8C79-D0A547045545}" destId="{0A5AE420-8C91-434F-9639-ECA9E44065EA}" srcOrd="1" destOrd="0" presId="urn:microsoft.com/office/officeart/2011/layout/CircleProcess"/>
    <dgm:cxn modelId="{FC818D7C-49F6-4910-94F4-CF093A3918F7}" srcId="{106A3E74-6446-4945-AE9F-DFEB4BD33B55}" destId="{37A03E41-FCD5-49AD-8C79-D0A547045545}" srcOrd="0" destOrd="0" parTransId="{447C9CCD-7908-4A0D-B0E2-8E69863C5957}" sibTransId="{A99CC617-E94D-4ADB-A521-BC7A0FC58960}"/>
    <dgm:cxn modelId="{E92AE51A-97EC-403B-A792-C13C0A9704CB}" type="presOf" srcId="{CF0B2F78-2740-402C-859F-C4C5C444AA21}" destId="{2BE638CC-A33A-4C13-89A2-52BC58D5440A}" srcOrd="0" destOrd="0" presId="urn:microsoft.com/office/officeart/2011/layout/CircleProcess"/>
    <dgm:cxn modelId="{5D120918-F109-49F7-A989-396143E64DC7}" srcId="{106A3E74-6446-4945-AE9F-DFEB4BD33B55}" destId="{CF0B2F78-2740-402C-859F-C4C5C444AA21}" srcOrd="1" destOrd="0" parTransId="{435BBD64-3DD8-4119-B076-AED5734179A7}" sibTransId="{E1C38FF0-B35F-47C7-AA16-055FBDA4AF5E}"/>
    <dgm:cxn modelId="{D2DB5E48-ED8B-4D24-8C73-08CC2BA3AF0C}" type="presOf" srcId="{04FD458B-E713-445F-9CBC-5F6DF5007D47}" destId="{64517EBF-F06E-4C8B-955A-9E52AA467172}" srcOrd="0" destOrd="0" presId="urn:microsoft.com/office/officeart/2011/layout/CircleProcess"/>
    <dgm:cxn modelId="{0C6831EC-B7DF-49E0-8046-91C00136E478}" srcId="{106A3E74-6446-4945-AE9F-DFEB4BD33B55}" destId="{04FD458B-E713-445F-9CBC-5F6DF5007D47}" srcOrd="2" destOrd="0" parTransId="{378EEBCA-2B01-4E63-9637-48E84996A408}" sibTransId="{A532DB31-4038-45DA-8881-CCD73E6EC87B}"/>
    <dgm:cxn modelId="{CCF29408-027F-454B-A5D8-C906032A01CF}" type="presOf" srcId="{04FD458B-E713-445F-9CBC-5F6DF5007D47}" destId="{1CBB5072-B11B-48D5-972E-2681786FBE33}" srcOrd="1" destOrd="0" presId="urn:microsoft.com/office/officeart/2011/layout/CircleProcess"/>
    <dgm:cxn modelId="{F86D36BF-DE14-461A-908E-23D34E5B7CD4}" type="presOf" srcId="{37A03E41-FCD5-49AD-8C79-D0A547045545}" destId="{ECEF43A8-4F07-4BED-B987-6ADEB6A73C57}" srcOrd="0" destOrd="0" presId="urn:microsoft.com/office/officeart/2011/layout/CircleProcess"/>
    <dgm:cxn modelId="{92ADB8B7-FB4A-4B4A-B60B-0CB6D80D94AC}" type="presParOf" srcId="{BA784301-7837-4089-8C69-9E6587DF71B3}" destId="{D86834B6-4573-4107-9497-7CACC5D386BB}" srcOrd="0" destOrd="0" presId="urn:microsoft.com/office/officeart/2011/layout/CircleProcess"/>
    <dgm:cxn modelId="{14BDE378-9CD5-4BBA-95DE-0E6E4F08B994}" type="presParOf" srcId="{D86834B6-4573-4107-9497-7CACC5D386BB}" destId="{3CA999B5-EA23-47FA-864F-15D7F8B87B99}" srcOrd="0" destOrd="0" presId="urn:microsoft.com/office/officeart/2011/layout/CircleProcess"/>
    <dgm:cxn modelId="{737896C1-74CB-423D-A8F9-AD9AE629E0AF}" type="presParOf" srcId="{BA784301-7837-4089-8C69-9E6587DF71B3}" destId="{D149AB16-42E8-4578-9020-E606BB44A681}" srcOrd="1" destOrd="0" presId="urn:microsoft.com/office/officeart/2011/layout/CircleProcess"/>
    <dgm:cxn modelId="{34BC5411-6DBC-4511-BC68-94F7E13A7BAA}" type="presParOf" srcId="{D149AB16-42E8-4578-9020-E606BB44A681}" destId="{64517EBF-F06E-4C8B-955A-9E52AA467172}" srcOrd="0" destOrd="0" presId="urn:microsoft.com/office/officeart/2011/layout/CircleProcess"/>
    <dgm:cxn modelId="{00F5885B-74AB-4B2F-B922-D77B26550311}" type="presParOf" srcId="{BA784301-7837-4089-8C69-9E6587DF71B3}" destId="{1CBB5072-B11B-48D5-972E-2681786FBE33}" srcOrd="2" destOrd="0" presId="urn:microsoft.com/office/officeart/2011/layout/CircleProcess"/>
    <dgm:cxn modelId="{33333331-ECD7-4426-BBE4-64C8E42E41B9}" type="presParOf" srcId="{BA784301-7837-4089-8C69-9E6587DF71B3}" destId="{9B7C149D-54C2-4E35-9EE2-9B2443BFDC97}" srcOrd="3" destOrd="0" presId="urn:microsoft.com/office/officeart/2011/layout/CircleProcess"/>
    <dgm:cxn modelId="{F1C32AFA-F2BD-4437-AC68-B2BB7230E235}" type="presParOf" srcId="{9B7C149D-54C2-4E35-9EE2-9B2443BFDC97}" destId="{9A13347B-FA1E-4BE4-B6BF-698B070282D0}" srcOrd="0" destOrd="0" presId="urn:microsoft.com/office/officeart/2011/layout/CircleProcess"/>
    <dgm:cxn modelId="{324862B6-20E1-4D23-897A-000A2ADC8C00}" type="presParOf" srcId="{BA784301-7837-4089-8C69-9E6587DF71B3}" destId="{02397DAD-1AA2-4D63-AC34-4B762C61CAB9}" srcOrd="4" destOrd="0" presId="urn:microsoft.com/office/officeart/2011/layout/CircleProcess"/>
    <dgm:cxn modelId="{CACCE944-C6BD-4C7B-8E45-8140BF907E8A}" type="presParOf" srcId="{02397DAD-1AA2-4D63-AC34-4B762C61CAB9}" destId="{2BE638CC-A33A-4C13-89A2-52BC58D5440A}" srcOrd="0" destOrd="0" presId="urn:microsoft.com/office/officeart/2011/layout/CircleProcess"/>
    <dgm:cxn modelId="{97E4AB64-DDEF-4902-8237-22E169F0499A}" type="presParOf" srcId="{BA784301-7837-4089-8C69-9E6587DF71B3}" destId="{56DEC9A8-83FF-49CB-AD40-415A937B368B}" srcOrd="5" destOrd="0" presId="urn:microsoft.com/office/officeart/2011/layout/CircleProcess"/>
    <dgm:cxn modelId="{1F283063-0D3B-496A-A6CC-473187FE4B15}" type="presParOf" srcId="{BA784301-7837-4089-8C69-9E6587DF71B3}" destId="{432BC678-D7A4-4300-84A3-10856B38E256}" srcOrd="6" destOrd="0" presId="urn:microsoft.com/office/officeart/2011/layout/CircleProcess"/>
    <dgm:cxn modelId="{72FEE5DB-3C8A-4519-B1E0-EBC34F66957E}" type="presParOf" srcId="{432BC678-D7A4-4300-84A3-10856B38E256}" destId="{371E194C-D4C7-469F-8CDD-EE1D8491833A}" srcOrd="0" destOrd="0" presId="urn:microsoft.com/office/officeart/2011/layout/CircleProcess"/>
    <dgm:cxn modelId="{7AAAEC84-2F5A-4FC5-A969-FB901FDA3258}" type="presParOf" srcId="{BA784301-7837-4089-8C69-9E6587DF71B3}" destId="{7F9AF9BD-5EB0-48BE-AB03-E0D17B003C21}" srcOrd="7" destOrd="0" presId="urn:microsoft.com/office/officeart/2011/layout/CircleProcess"/>
    <dgm:cxn modelId="{FCD117E4-21C9-435B-812F-268052E68B92}" type="presParOf" srcId="{7F9AF9BD-5EB0-48BE-AB03-E0D17B003C21}" destId="{ECEF43A8-4F07-4BED-B987-6ADEB6A73C57}" srcOrd="0" destOrd="0" presId="urn:microsoft.com/office/officeart/2011/layout/CircleProcess"/>
    <dgm:cxn modelId="{A8DB775D-2247-4DC0-905D-9C7D2688273A}" type="presParOf" srcId="{BA784301-7837-4089-8C69-9E6587DF71B3}" destId="{0A5AE420-8C91-434F-9639-ECA9E44065EA}"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5FA756-BBCD-457A-867A-68D0D681182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80259BB-13BF-4282-80C7-94A2DCEB19F1}">
      <dgm:prSet custT="1"/>
      <dgm:spPr>
        <a:solidFill>
          <a:srgbClr val="FFC000"/>
        </a:solidFill>
      </dgm:spPr>
      <dgm:t>
        <a:bodyPr/>
        <a:lstStyle/>
        <a:p>
          <a:r>
            <a:rPr lang="hr-HR" sz="2400" dirty="0">
              <a:solidFill>
                <a:schemeClr val="tx1"/>
              </a:solidFill>
              <a:effectLst>
                <a:outerShdw blurRad="38100" dist="38100" dir="2700000" algn="tl">
                  <a:srgbClr val="000000">
                    <a:alpha val="43137"/>
                  </a:srgbClr>
                </a:outerShdw>
              </a:effectLst>
            </a:rPr>
            <a:t>Prva sesija</a:t>
          </a:r>
          <a:endParaRPr lang="en-US" sz="2400" dirty="0">
            <a:solidFill>
              <a:schemeClr val="tx1"/>
            </a:solidFill>
            <a:effectLst>
              <a:outerShdw blurRad="38100" dist="38100" dir="2700000" algn="tl">
                <a:srgbClr val="000000">
                  <a:alpha val="43137"/>
                </a:srgbClr>
              </a:outerShdw>
            </a:effectLst>
          </a:endParaRPr>
        </a:p>
      </dgm:t>
    </dgm:pt>
    <dgm:pt modelId="{55E61C1C-69D6-4B9E-AEB7-104B9C8D5C5D}" type="parTrans" cxnId="{7915565D-D7E0-40C0-A838-C1D8830BBE90}">
      <dgm:prSet/>
      <dgm:spPr/>
      <dgm:t>
        <a:bodyPr/>
        <a:lstStyle/>
        <a:p>
          <a:endParaRPr lang="en-US"/>
        </a:p>
      </dgm:t>
    </dgm:pt>
    <dgm:pt modelId="{78000568-3639-472B-8FB7-0CBAB14AC6F9}" type="sibTrans" cxnId="{7915565D-D7E0-40C0-A838-C1D8830BBE90}">
      <dgm:prSet/>
      <dgm:spPr/>
      <dgm:t>
        <a:bodyPr/>
        <a:lstStyle/>
        <a:p>
          <a:endParaRPr lang="en-US"/>
        </a:p>
      </dgm:t>
    </dgm:pt>
    <dgm:pt modelId="{85A542BC-314C-41D3-9322-51AEBD248D22}">
      <dgm:prSet custT="1"/>
      <dgm:spPr>
        <a:solidFill>
          <a:schemeClr val="bg1">
            <a:lumMod val="95000"/>
          </a:schemeClr>
        </a:solidFill>
      </dgm:spPr>
      <dgm:t>
        <a:bodyPr/>
        <a:lstStyle/>
        <a:p>
          <a:r>
            <a:rPr lang="en-US" sz="2200" dirty="0">
              <a:solidFill>
                <a:srgbClr val="22428C"/>
              </a:solidFill>
            </a:rPr>
            <a:t>a</a:t>
          </a:r>
          <a:r>
            <a:rPr lang="en-US" sz="2000" dirty="0">
              <a:solidFill>
                <a:srgbClr val="22428C"/>
              </a:solidFill>
            </a:rPr>
            <a:t>. </a:t>
          </a:r>
          <a:r>
            <a:rPr lang="hr-HR" sz="2000" dirty="0">
              <a:solidFill>
                <a:srgbClr val="002060"/>
              </a:solidFill>
            </a:rPr>
            <a:t>Pravni okvir relevantan za roditeljsku otmicu djece </a:t>
          </a:r>
          <a:endParaRPr lang="en-US" sz="2000" dirty="0">
            <a:solidFill>
              <a:srgbClr val="002060"/>
            </a:solidFill>
          </a:endParaRPr>
        </a:p>
      </dgm:t>
    </dgm:pt>
    <dgm:pt modelId="{6566EE51-DAAF-4994-BAB5-36E3B1A905A9}" type="parTrans" cxnId="{42746F34-E65C-4AC9-97AC-9413F38BFBB5}">
      <dgm:prSet/>
      <dgm:spPr/>
      <dgm:t>
        <a:bodyPr/>
        <a:lstStyle/>
        <a:p>
          <a:endParaRPr lang="en-US"/>
        </a:p>
      </dgm:t>
    </dgm:pt>
    <dgm:pt modelId="{36514BAB-D16E-4789-960B-4EEE769DC26A}" type="sibTrans" cxnId="{42746F34-E65C-4AC9-97AC-9413F38BFBB5}">
      <dgm:prSet/>
      <dgm:spPr/>
      <dgm:t>
        <a:bodyPr/>
        <a:lstStyle/>
        <a:p>
          <a:endParaRPr lang="en-US"/>
        </a:p>
      </dgm:t>
    </dgm:pt>
    <dgm:pt modelId="{1E50C97F-07BA-472B-BBBE-AF78536C5A6E}">
      <dgm:prSet custT="1"/>
      <dgm:spPr>
        <a:solidFill>
          <a:schemeClr val="bg1">
            <a:lumMod val="95000"/>
          </a:schemeClr>
        </a:solidFill>
      </dgm:spPr>
      <dgm:t>
        <a:bodyPr/>
        <a:lstStyle/>
        <a:p>
          <a:r>
            <a:rPr lang="en-US" sz="2000" dirty="0">
              <a:solidFill>
                <a:srgbClr val="002060"/>
              </a:solidFill>
            </a:rPr>
            <a:t>b. </a:t>
          </a:r>
          <a:r>
            <a:rPr lang="hr-HR" sz="2000" dirty="0">
              <a:solidFill>
                <a:srgbClr val="002060"/>
              </a:solidFill>
            </a:rPr>
            <a:t>Važna pitanja</a:t>
          </a:r>
          <a:endParaRPr lang="en-US" sz="2000" dirty="0">
            <a:solidFill>
              <a:srgbClr val="002060"/>
            </a:solidFill>
          </a:endParaRPr>
        </a:p>
      </dgm:t>
    </dgm:pt>
    <dgm:pt modelId="{16BCC7ED-1780-429E-A995-FCCE6C38090A}" type="parTrans" cxnId="{3EBA09D2-98B4-4852-8B00-9291BA6F08C7}">
      <dgm:prSet/>
      <dgm:spPr/>
      <dgm:t>
        <a:bodyPr/>
        <a:lstStyle/>
        <a:p>
          <a:endParaRPr lang="en-US"/>
        </a:p>
      </dgm:t>
    </dgm:pt>
    <dgm:pt modelId="{EAB119CE-EBD2-4FCF-814B-F921C4A05DCC}" type="sibTrans" cxnId="{3EBA09D2-98B4-4852-8B00-9291BA6F08C7}">
      <dgm:prSet/>
      <dgm:spPr/>
      <dgm:t>
        <a:bodyPr/>
        <a:lstStyle/>
        <a:p>
          <a:endParaRPr lang="en-US"/>
        </a:p>
      </dgm:t>
    </dgm:pt>
    <dgm:pt modelId="{2DFD3082-0BA7-4E01-8101-F0A563A9B012}">
      <dgm:prSet custT="1"/>
      <dgm:spPr>
        <a:solidFill>
          <a:schemeClr val="bg1">
            <a:lumMod val="9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en-US" sz="2000" dirty="0">
              <a:solidFill>
                <a:srgbClr val="002060"/>
              </a:solidFill>
            </a:rPr>
            <a:t>c. </a:t>
          </a:r>
          <a:r>
            <a:rPr lang="hr-HR" sz="2000" dirty="0">
              <a:solidFill>
                <a:srgbClr val="002060"/>
              </a:solidFill>
            </a:rPr>
            <a:t>Zaštitne mjere u postupku povratka: prethodna razmatranja</a:t>
          </a:r>
          <a:endParaRPr lang="en-US" sz="2000" dirty="0">
            <a:solidFill>
              <a:srgbClr val="002060"/>
            </a:solidFill>
          </a:endParaRPr>
        </a:p>
      </dgm:t>
    </dgm:pt>
    <dgm:pt modelId="{B11F83A9-D0EB-43CA-A0A1-390CB689A842}" type="parTrans" cxnId="{FB94CC1A-EDA4-4511-AD33-CA6D8199346A}">
      <dgm:prSet/>
      <dgm:spPr/>
      <dgm:t>
        <a:bodyPr/>
        <a:lstStyle/>
        <a:p>
          <a:endParaRPr lang="en-US"/>
        </a:p>
      </dgm:t>
    </dgm:pt>
    <dgm:pt modelId="{4AB0848E-35B5-48DD-B7BC-08827E4EEC20}" type="sibTrans" cxnId="{FB94CC1A-EDA4-4511-AD33-CA6D8199346A}">
      <dgm:prSet/>
      <dgm:spPr/>
      <dgm:t>
        <a:bodyPr/>
        <a:lstStyle/>
        <a:p>
          <a:endParaRPr lang="en-US"/>
        </a:p>
      </dgm:t>
    </dgm:pt>
    <dgm:pt modelId="{80F0FEB1-CB37-444C-93A8-BA9A14FC3994}">
      <dgm:prSet custT="1"/>
      <dgm:spPr>
        <a:solidFill>
          <a:srgbClr val="FFC000"/>
        </a:solidFill>
      </dgm:spPr>
      <dgm:t>
        <a:bodyPr/>
        <a:lstStyle/>
        <a:p>
          <a:r>
            <a:rPr lang="hr-HR" sz="2400" dirty="0">
              <a:solidFill>
                <a:schemeClr val="tx1"/>
              </a:solidFill>
              <a:effectLst>
                <a:outerShdw blurRad="38100" dist="38100" dir="2700000" algn="tl">
                  <a:srgbClr val="000000">
                    <a:alpha val="43137"/>
                  </a:srgbClr>
                </a:outerShdw>
              </a:effectLst>
            </a:rPr>
            <a:t>Druga sesija</a:t>
          </a:r>
          <a:endParaRPr lang="en-US" sz="2400" dirty="0">
            <a:solidFill>
              <a:schemeClr val="tx1"/>
            </a:solidFill>
            <a:effectLst>
              <a:outerShdw blurRad="38100" dist="38100" dir="2700000" algn="tl">
                <a:srgbClr val="000000">
                  <a:alpha val="43137"/>
                </a:srgbClr>
              </a:outerShdw>
            </a:effectLst>
          </a:endParaRPr>
        </a:p>
      </dgm:t>
    </dgm:pt>
    <dgm:pt modelId="{F9F7B190-2DD9-4C3F-9F93-619FBFD94C9E}" type="sibTrans" cxnId="{BC678772-18B5-40DC-A089-180ADBCA89E4}">
      <dgm:prSet/>
      <dgm:spPr/>
      <dgm:t>
        <a:bodyPr/>
        <a:lstStyle/>
        <a:p>
          <a:endParaRPr lang="en-US"/>
        </a:p>
      </dgm:t>
    </dgm:pt>
    <dgm:pt modelId="{5DF9E4E1-7A11-472A-9913-309115DBC40C}" type="parTrans" cxnId="{BC678772-18B5-40DC-A089-180ADBCA89E4}">
      <dgm:prSet/>
      <dgm:spPr/>
      <dgm:t>
        <a:bodyPr/>
        <a:lstStyle/>
        <a:p>
          <a:endParaRPr lang="en-US"/>
        </a:p>
      </dgm:t>
    </dgm:pt>
    <dgm:pt modelId="{3B3630AD-63D6-3A4B-B7FD-D4B1ACB075AC}">
      <dgm:prSet custT="1"/>
      <dgm:spPr>
        <a:solidFill>
          <a:schemeClr val="bg1">
            <a:lumMod val="95000"/>
          </a:schemeClr>
        </a:solidFill>
      </dgm:spPr>
      <dgm:t>
        <a:bodyPr/>
        <a:lstStyle/>
        <a:p>
          <a:pPr algn="just"/>
          <a:r>
            <a:rPr lang="en-GB" sz="2000" dirty="0">
              <a:solidFill>
                <a:srgbClr val="002060"/>
              </a:solidFill>
            </a:rPr>
            <a:t>a. </a:t>
          </a:r>
          <a:r>
            <a:rPr lang="hr-HR" sz="2000" dirty="0">
              <a:solidFill>
                <a:srgbClr val="002060"/>
              </a:solidFill>
            </a:rPr>
            <a:t>Zaštitne mjere dostupne žrtvama obiteljskog nasilja sukladno nacionalnom pravu</a:t>
          </a:r>
          <a:endParaRPr lang="en-GB" sz="2000" dirty="0">
            <a:solidFill>
              <a:srgbClr val="002060"/>
            </a:solidFill>
          </a:endParaRPr>
        </a:p>
      </dgm:t>
    </dgm:pt>
    <dgm:pt modelId="{0A48B7AA-02F3-2047-9C84-31D2C6E6F3CE}" type="parTrans" cxnId="{D287CAEB-5390-124D-927D-13629723587C}">
      <dgm:prSet/>
      <dgm:spPr/>
      <dgm:t>
        <a:bodyPr/>
        <a:lstStyle/>
        <a:p>
          <a:endParaRPr lang="en-GB"/>
        </a:p>
      </dgm:t>
    </dgm:pt>
    <dgm:pt modelId="{90F93EBC-B02A-5B4E-B337-7FE6A5D3E417}" type="sibTrans" cxnId="{D287CAEB-5390-124D-927D-13629723587C}">
      <dgm:prSet/>
      <dgm:spPr/>
      <dgm:t>
        <a:bodyPr/>
        <a:lstStyle/>
        <a:p>
          <a:endParaRPr lang="en-GB"/>
        </a:p>
      </dgm:t>
    </dgm:pt>
    <dgm:pt modelId="{B419512B-9E12-DD4C-8793-4384AAFB141B}">
      <dgm:prSet custT="1"/>
      <dgm:spPr>
        <a:solidFill>
          <a:schemeClr val="bg1">
            <a:lumMod val="95000"/>
          </a:schemeClr>
        </a:solidFill>
      </dgm:spPr>
      <dgm:t>
        <a:bodyPr/>
        <a:lstStyle/>
        <a:p>
          <a:r>
            <a:rPr lang="en-GB" sz="2000" b="0" dirty="0">
              <a:solidFill>
                <a:srgbClr val="002060"/>
              </a:solidFill>
            </a:rPr>
            <a:t>b. </a:t>
          </a:r>
          <a:r>
            <a:rPr lang="hr-HR" sz="2000" dirty="0">
              <a:solidFill>
                <a:srgbClr val="002060"/>
              </a:solidFill>
            </a:rPr>
            <a:t>Direktiva 2011/99/EU o europskom nalogu za zaštitu</a:t>
          </a:r>
          <a:endParaRPr lang="en-GB" sz="2000" b="0" dirty="0">
            <a:solidFill>
              <a:srgbClr val="002060"/>
            </a:solidFill>
          </a:endParaRPr>
        </a:p>
      </dgm:t>
    </dgm:pt>
    <dgm:pt modelId="{F9836F77-12B6-4342-9402-C4EC4D18AA4E}" type="parTrans" cxnId="{C9650110-FCA5-9744-ACAA-9BDF9B359021}">
      <dgm:prSet/>
      <dgm:spPr/>
      <dgm:t>
        <a:bodyPr/>
        <a:lstStyle/>
        <a:p>
          <a:endParaRPr lang="en-GB"/>
        </a:p>
      </dgm:t>
    </dgm:pt>
    <dgm:pt modelId="{68B0F83B-63FD-414B-AC84-9C1734B894F5}" type="sibTrans" cxnId="{C9650110-FCA5-9744-ACAA-9BDF9B359021}">
      <dgm:prSet/>
      <dgm:spPr/>
      <dgm:t>
        <a:bodyPr/>
        <a:lstStyle/>
        <a:p>
          <a:endParaRPr lang="en-GB"/>
        </a:p>
      </dgm:t>
    </dgm:pt>
    <dgm:pt modelId="{9CBE7A23-5037-2642-87AE-6DE355604353}">
      <dgm:prSet custT="1"/>
      <dgm:spPr>
        <a:solidFill>
          <a:schemeClr val="bg1">
            <a:lumMod val="95000"/>
          </a:schemeClr>
        </a:solidFill>
      </dgm:spPr>
      <dgm:t>
        <a:bodyPr/>
        <a:lstStyle/>
        <a:p>
          <a:pPr algn="just"/>
          <a:r>
            <a:rPr lang="en-GB" sz="2000" b="0" dirty="0" smtClean="0">
              <a:solidFill>
                <a:srgbClr val="002060"/>
              </a:solidFill>
            </a:rPr>
            <a:t>c</a:t>
          </a:r>
          <a:r>
            <a:rPr lang="en-GB" sz="2000" b="0" dirty="0">
              <a:solidFill>
                <a:srgbClr val="002060"/>
              </a:solidFill>
            </a:rPr>
            <a:t>. </a:t>
          </a:r>
          <a:r>
            <a:rPr lang="hr-HR" sz="1900" dirty="0">
              <a:solidFill>
                <a:srgbClr val="002060"/>
              </a:solidFill>
            </a:rPr>
            <a:t>Uredba (EU) br. 606/2013 o uzajamnom priznavanju zaštitnih mjera u građanskim stvarima</a:t>
          </a:r>
          <a:endParaRPr lang="en-GB" sz="1900" b="0" dirty="0">
            <a:solidFill>
              <a:srgbClr val="002060"/>
            </a:solidFill>
          </a:endParaRPr>
        </a:p>
        <a:p>
          <a:pPr algn="just"/>
          <a:r>
            <a:rPr lang="en-GB" sz="1900" b="0" dirty="0">
              <a:solidFill>
                <a:srgbClr val="002060"/>
              </a:solidFill>
            </a:rPr>
            <a:t>d. </a:t>
          </a:r>
          <a:r>
            <a:rPr lang="en-GB" sz="1900" dirty="0" err="1">
              <a:solidFill>
                <a:srgbClr val="002060"/>
              </a:solidFill>
            </a:rPr>
            <a:t>Mogući</a:t>
          </a:r>
          <a:r>
            <a:rPr lang="en-GB" sz="1900" dirty="0">
              <a:solidFill>
                <a:srgbClr val="002060"/>
              </a:solidFill>
            </a:rPr>
            <a:t> </a:t>
          </a:r>
          <a:r>
            <a:rPr lang="en-GB" sz="1900" dirty="0" err="1">
              <a:solidFill>
                <a:srgbClr val="002060"/>
              </a:solidFill>
            </a:rPr>
            <a:t>ishodi</a:t>
          </a:r>
          <a:endParaRPr lang="en-GB" sz="1900" b="0" dirty="0">
            <a:solidFill>
              <a:srgbClr val="002060"/>
            </a:solidFill>
          </a:endParaRPr>
        </a:p>
        <a:p>
          <a:pPr algn="just"/>
          <a:r>
            <a:rPr lang="en-GB" sz="1900" b="0" dirty="0">
              <a:solidFill>
                <a:srgbClr val="002060"/>
              </a:solidFill>
            </a:rPr>
            <a:t>e. </a:t>
          </a:r>
          <a:r>
            <a:rPr lang="hr-HR" sz="1900" dirty="0">
              <a:solidFill>
                <a:srgbClr val="002060"/>
              </a:solidFill>
            </a:rPr>
            <a:t>Analiza predmeta – perspektiva hrvatske prakse: nadležnost temeljena na članku 11. Haške konvencije o mjerama dječje zaštite iz 1996.</a:t>
          </a:r>
          <a:endParaRPr lang="en-GB" sz="1900" b="0" dirty="0">
            <a:solidFill>
              <a:srgbClr val="002060"/>
            </a:solidFill>
          </a:endParaRPr>
        </a:p>
      </dgm:t>
    </dgm:pt>
    <dgm:pt modelId="{E6BF4194-C6A4-FE4C-8B55-007D2F39CBC2}" type="parTrans" cxnId="{478CAA9F-2696-824D-A6E1-2FEF0C06E5F7}">
      <dgm:prSet/>
      <dgm:spPr/>
      <dgm:t>
        <a:bodyPr/>
        <a:lstStyle/>
        <a:p>
          <a:endParaRPr lang="en-GB"/>
        </a:p>
      </dgm:t>
    </dgm:pt>
    <dgm:pt modelId="{8A3B31AB-5FBF-4440-8911-AC011504BA06}" type="sibTrans" cxnId="{478CAA9F-2696-824D-A6E1-2FEF0C06E5F7}">
      <dgm:prSet/>
      <dgm:spPr/>
      <dgm:t>
        <a:bodyPr/>
        <a:lstStyle/>
        <a:p>
          <a:endParaRPr lang="en-GB"/>
        </a:p>
      </dgm:t>
    </dgm:pt>
    <dgm:pt modelId="{A1AFD526-52AE-41AE-ABA9-9056C45ED928}" type="pres">
      <dgm:prSet presAssocID="{745FA756-BBCD-457A-867A-68D0D681182E}" presName="linear" presStyleCnt="0">
        <dgm:presLayoutVars>
          <dgm:animLvl val="lvl"/>
          <dgm:resizeHandles val="exact"/>
        </dgm:presLayoutVars>
      </dgm:prSet>
      <dgm:spPr/>
      <dgm:t>
        <a:bodyPr/>
        <a:lstStyle/>
        <a:p>
          <a:endParaRPr lang="hr-HR"/>
        </a:p>
      </dgm:t>
    </dgm:pt>
    <dgm:pt modelId="{2330AEFC-38A7-43FF-8B14-C11ADBD01D5A}" type="pres">
      <dgm:prSet presAssocID="{080259BB-13BF-4282-80C7-94A2DCEB19F1}" presName="parentText" presStyleLbl="node1" presStyleIdx="0" presStyleCnt="8">
        <dgm:presLayoutVars>
          <dgm:chMax val="0"/>
          <dgm:bulletEnabled val="1"/>
        </dgm:presLayoutVars>
      </dgm:prSet>
      <dgm:spPr/>
      <dgm:t>
        <a:bodyPr/>
        <a:lstStyle/>
        <a:p>
          <a:endParaRPr lang="hr-HR"/>
        </a:p>
      </dgm:t>
    </dgm:pt>
    <dgm:pt modelId="{A3694AF1-C67E-4E5E-A1B1-BFBEABF35716}" type="pres">
      <dgm:prSet presAssocID="{78000568-3639-472B-8FB7-0CBAB14AC6F9}" presName="spacer" presStyleCnt="0"/>
      <dgm:spPr/>
    </dgm:pt>
    <dgm:pt modelId="{31C9E4DE-A750-447F-A472-FADB86FDC521}" type="pres">
      <dgm:prSet presAssocID="{85A542BC-314C-41D3-9322-51AEBD248D22}" presName="parentText" presStyleLbl="node1" presStyleIdx="1" presStyleCnt="8" custScaleY="69292">
        <dgm:presLayoutVars>
          <dgm:chMax val="0"/>
          <dgm:bulletEnabled val="1"/>
        </dgm:presLayoutVars>
      </dgm:prSet>
      <dgm:spPr/>
      <dgm:t>
        <a:bodyPr/>
        <a:lstStyle/>
        <a:p>
          <a:endParaRPr lang="hr-HR"/>
        </a:p>
      </dgm:t>
    </dgm:pt>
    <dgm:pt modelId="{FC566EA0-D1F1-471D-98F4-E8690FDCBB80}" type="pres">
      <dgm:prSet presAssocID="{36514BAB-D16E-4789-960B-4EEE769DC26A}" presName="spacer" presStyleCnt="0"/>
      <dgm:spPr/>
    </dgm:pt>
    <dgm:pt modelId="{DFD49280-2654-486B-AA84-555BD36DB42C}" type="pres">
      <dgm:prSet presAssocID="{1E50C97F-07BA-472B-BBBE-AF78536C5A6E}" presName="parentText" presStyleLbl="node1" presStyleIdx="2" presStyleCnt="8" custScaleY="69768">
        <dgm:presLayoutVars>
          <dgm:chMax val="0"/>
          <dgm:bulletEnabled val="1"/>
        </dgm:presLayoutVars>
      </dgm:prSet>
      <dgm:spPr/>
      <dgm:t>
        <a:bodyPr/>
        <a:lstStyle/>
        <a:p>
          <a:endParaRPr lang="hr-HR"/>
        </a:p>
      </dgm:t>
    </dgm:pt>
    <dgm:pt modelId="{2D9BDEC1-A649-4CC5-A35A-F05D7FA9763D}" type="pres">
      <dgm:prSet presAssocID="{EAB119CE-EBD2-4FCF-814B-F921C4A05DCC}" presName="spacer" presStyleCnt="0"/>
      <dgm:spPr/>
    </dgm:pt>
    <dgm:pt modelId="{BF023CC1-877B-4566-8C3C-22F876C1E79C}" type="pres">
      <dgm:prSet presAssocID="{2DFD3082-0BA7-4E01-8101-F0A563A9B012}" presName="parentText" presStyleLbl="node1" presStyleIdx="3" presStyleCnt="8">
        <dgm:presLayoutVars>
          <dgm:chMax val="0"/>
          <dgm:bulletEnabled val="1"/>
        </dgm:presLayoutVars>
      </dgm:prSet>
      <dgm:spPr/>
      <dgm:t>
        <a:bodyPr/>
        <a:lstStyle/>
        <a:p>
          <a:endParaRPr lang="hr-HR"/>
        </a:p>
      </dgm:t>
    </dgm:pt>
    <dgm:pt modelId="{37ADE593-6C0E-46AC-B06C-7C03093E83CA}" type="pres">
      <dgm:prSet presAssocID="{4AB0848E-35B5-48DD-B7BC-08827E4EEC20}" presName="spacer" presStyleCnt="0"/>
      <dgm:spPr/>
    </dgm:pt>
    <dgm:pt modelId="{32477A42-3B9B-4276-ABA7-02E8D372821E}" type="pres">
      <dgm:prSet presAssocID="{80F0FEB1-CB37-444C-93A8-BA9A14FC3994}" presName="parentText" presStyleLbl="node1" presStyleIdx="4" presStyleCnt="8">
        <dgm:presLayoutVars>
          <dgm:chMax val="0"/>
          <dgm:bulletEnabled val="1"/>
        </dgm:presLayoutVars>
      </dgm:prSet>
      <dgm:spPr/>
      <dgm:t>
        <a:bodyPr/>
        <a:lstStyle/>
        <a:p>
          <a:endParaRPr lang="hr-HR"/>
        </a:p>
      </dgm:t>
    </dgm:pt>
    <dgm:pt modelId="{38A9E7E2-4E14-DB42-AF6A-E1F013F07583}" type="pres">
      <dgm:prSet presAssocID="{F9F7B190-2DD9-4C3F-9F93-619FBFD94C9E}" presName="spacer" presStyleCnt="0"/>
      <dgm:spPr/>
    </dgm:pt>
    <dgm:pt modelId="{DB2EB68E-8515-C148-832B-78C436CD3DA4}" type="pres">
      <dgm:prSet presAssocID="{3B3630AD-63D6-3A4B-B7FD-D4B1ACB075AC}" presName="parentText" presStyleLbl="node1" presStyleIdx="5" presStyleCnt="8" custScaleY="77595">
        <dgm:presLayoutVars>
          <dgm:chMax val="0"/>
          <dgm:bulletEnabled val="1"/>
        </dgm:presLayoutVars>
      </dgm:prSet>
      <dgm:spPr/>
      <dgm:t>
        <a:bodyPr/>
        <a:lstStyle/>
        <a:p>
          <a:endParaRPr lang="hr-HR"/>
        </a:p>
      </dgm:t>
    </dgm:pt>
    <dgm:pt modelId="{087E2FC9-9C58-AE4C-A3E7-6B29E0E5AC27}" type="pres">
      <dgm:prSet presAssocID="{90F93EBC-B02A-5B4E-B337-7FE6A5D3E417}" presName="spacer" presStyleCnt="0"/>
      <dgm:spPr/>
    </dgm:pt>
    <dgm:pt modelId="{759B49F0-FB7E-4E41-99D3-26F7A363812C}" type="pres">
      <dgm:prSet presAssocID="{B419512B-9E12-DD4C-8793-4384AAFB141B}" presName="parentText" presStyleLbl="node1" presStyleIdx="6" presStyleCnt="8" custScaleY="55270">
        <dgm:presLayoutVars>
          <dgm:chMax val="0"/>
          <dgm:bulletEnabled val="1"/>
        </dgm:presLayoutVars>
      </dgm:prSet>
      <dgm:spPr/>
      <dgm:t>
        <a:bodyPr/>
        <a:lstStyle/>
        <a:p>
          <a:endParaRPr lang="hr-HR"/>
        </a:p>
      </dgm:t>
    </dgm:pt>
    <dgm:pt modelId="{26F1AA7A-E81D-7443-8278-3609FCFBE3A2}" type="pres">
      <dgm:prSet presAssocID="{68B0F83B-63FD-414B-AC84-9C1734B894F5}" presName="spacer" presStyleCnt="0"/>
      <dgm:spPr/>
    </dgm:pt>
    <dgm:pt modelId="{F80EF073-FC4F-6F45-9040-D536BAC3A249}" type="pres">
      <dgm:prSet presAssocID="{9CBE7A23-5037-2642-87AE-6DE355604353}" presName="parentText" presStyleLbl="node1" presStyleIdx="7" presStyleCnt="8" custScaleY="217855">
        <dgm:presLayoutVars>
          <dgm:chMax val="0"/>
          <dgm:bulletEnabled val="1"/>
        </dgm:presLayoutVars>
      </dgm:prSet>
      <dgm:spPr/>
      <dgm:t>
        <a:bodyPr/>
        <a:lstStyle/>
        <a:p>
          <a:endParaRPr lang="hr-HR"/>
        </a:p>
      </dgm:t>
    </dgm:pt>
  </dgm:ptLst>
  <dgm:cxnLst>
    <dgm:cxn modelId="{2F4B4BB8-9899-344B-9099-A3FC05CD563C}" type="presOf" srcId="{3B3630AD-63D6-3A4B-B7FD-D4B1ACB075AC}" destId="{DB2EB68E-8515-C148-832B-78C436CD3DA4}" srcOrd="0" destOrd="0" presId="urn:microsoft.com/office/officeart/2005/8/layout/vList2"/>
    <dgm:cxn modelId="{F99F36DE-A0C0-4A73-9EAD-65B703C90BC3}" type="presOf" srcId="{080259BB-13BF-4282-80C7-94A2DCEB19F1}" destId="{2330AEFC-38A7-43FF-8B14-C11ADBD01D5A}" srcOrd="0" destOrd="0" presId="urn:microsoft.com/office/officeart/2005/8/layout/vList2"/>
    <dgm:cxn modelId="{FB94CC1A-EDA4-4511-AD33-CA6D8199346A}" srcId="{745FA756-BBCD-457A-867A-68D0D681182E}" destId="{2DFD3082-0BA7-4E01-8101-F0A563A9B012}" srcOrd="3" destOrd="0" parTransId="{B11F83A9-D0EB-43CA-A0A1-390CB689A842}" sibTransId="{4AB0848E-35B5-48DD-B7BC-08827E4EEC20}"/>
    <dgm:cxn modelId="{B5F02CC7-D9CA-C942-AE59-36954FC9CDF6}" type="presOf" srcId="{9CBE7A23-5037-2642-87AE-6DE355604353}" destId="{F80EF073-FC4F-6F45-9040-D536BAC3A249}" srcOrd="0" destOrd="0" presId="urn:microsoft.com/office/officeart/2005/8/layout/vList2"/>
    <dgm:cxn modelId="{3EBA09D2-98B4-4852-8B00-9291BA6F08C7}" srcId="{745FA756-BBCD-457A-867A-68D0D681182E}" destId="{1E50C97F-07BA-472B-BBBE-AF78536C5A6E}" srcOrd="2" destOrd="0" parTransId="{16BCC7ED-1780-429E-A995-FCCE6C38090A}" sibTransId="{EAB119CE-EBD2-4FCF-814B-F921C4A05DCC}"/>
    <dgm:cxn modelId="{24D94AB4-25B0-49F4-B65A-E8C655B03450}" type="presOf" srcId="{2DFD3082-0BA7-4E01-8101-F0A563A9B012}" destId="{BF023CC1-877B-4566-8C3C-22F876C1E79C}" srcOrd="0" destOrd="0" presId="urn:microsoft.com/office/officeart/2005/8/layout/vList2"/>
    <dgm:cxn modelId="{C9650110-FCA5-9744-ACAA-9BDF9B359021}" srcId="{745FA756-BBCD-457A-867A-68D0D681182E}" destId="{B419512B-9E12-DD4C-8793-4384AAFB141B}" srcOrd="6" destOrd="0" parTransId="{F9836F77-12B6-4342-9402-C4EC4D18AA4E}" sibTransId="{68B0F83B-63FD-414B-AC84-9C1734B894F5}"/>
    <dgm:cxn modelId="{84B042A0-A766-4F76-93BC-526A01D5FF05}" type="presOf" srcId="{1E50C97F-07BA-472B-BBBE-AF78536C5A6E}" destId="{DFD49280-2654-486B-AA84-555BD36DB42C}" srcOrd="0" destOrd="0" presId="urn:microsoft.com/office/officeart/2005/8/layout/vList2"/>
    <dgm:cxn modelId="{7F3E53B4-C6D7-F049-BED3-C7424894476D}" type="presOf" srcId="{B419512B-9E12-DD4C-8793-4384AAFB141B}" destId="{759B49F0-FB7E-4E41-99D3-26F7A363812C}" srcOrd="0" destOrd="0" presId="urn:microsoft.com/office/officeart/2005/8/layout/vList2"/>
    <dgm:cxn modelId="{500D6275-A1AE-4EFA-AC4B-76BEFBC63F64}" type="presOf" srcId="{80F0FEB1-CB37-444C-93A8-BA9A14FC3994}" destId="{32477A42-3B9B-4276-ABA7-02E8D372821E}" srcOrd="0" destOrd="0" presId="urn:microsoft.com/office/officeart/2005/8/layout/vList2"/>
    <dgm:cxn modelId="{42746F34-E65C-4AC9-97AC-9413F38BFBB5}" srcId="{745FA756-BBCD-457A-867A-68D0D681182E}" destId="{85A542BC-314C-41D3-9322-51AEBD248D22}" srcOrd="1" destOrd="0" parTransId="{6566EE51-DAAF-4994-BAB5-36E3B1A905A9}" sibTransId="{36514BAB-D16E-4789-960B-4EEE769DC26A}"/>
    <dgm:cxn modelId="{D287CAEB-5390-124D-927D-13629723587C}" srcId="{745FA756-BBCD-457A-867A-68D0D681182E}" destId="{3B3630AD-63D6-3A4B-B7FD-D4B1ACB075AC}" srcOrd="5" destOrd="0" parTransId="{0A48B7AA-02F3-2047-9C84-31D2C6E6F3CE}" sibTransId="{90F93EBC-B02A-5B4E-B337-7FE6A5D3E417}"/>
    <dgm:cxn modelId="{478CAA9F-2696-824D-A6E1-2FEF0C06E5F7}" srcId="{745FA756-BBCD-457A-867A-68D0D681182E}" destId="{9CBE7A23-5037-2642-87AE-6DE355604353}" srcOrd="7" destOrd="0" parTransId="{E6BF4194-C6A4-FE4C-8B55-007D2F39CBC2}" sibTransId="{8A3B31AB-5FBF-4440-8911-AC011504BA06}"/>
    <dgm:cxn modelId="{7915565D-D7E0-40C0-A838-C1D8830BBE90}" srcId="{745FA756-BBCD-457A-867A-68D0D681182E}" destId="{080259BB-13BF-4282-80C7-94A2DCEB19F1}" srcOrd="0" destOrd="0" parTransId="{55E61C1C-69D6-4B9E-AEB7-104B9C8D5C5D}" sibTransId="{78000568-3639-472B-8FB7-0CBAB14AC6F9}"/>
    <dgm:cxn modelId="{7F75EF41-A2E6-4DAE-958C-0AE0F5D30640}" type="presOf" srcId="{745FA756-BBCD-457A-867A-68D0D681182E}" destId="{A1AFD526-52AE-41AE-ABA9-9056C45ED928}" srcOrd="0" destOrd="0" presId="urn:microsoft.com/office/officeart/2005/8/layout/vList2"/>
    <dgm:cxn modelId="{9CF37F8B-1DA2-436D-83C7-B2BD4D5DC878}" type="presOf" srcId="{85A542BC-314C-41D3-9322-51AEBD248D22}" destId="{31C9E4DE-A750-447F-A472-FADB86FDC521}" srcOrd="0" destOrd="0" presId="urn:microsoft.com/office/officeart/2005/8/layout/vList2"/>
    <dgm:cxn modelId="{BC678772-18B5-40DC-A089-180ADBCA89E4}" srcId="{745FA756-BBCD-457A-867A-68D0D681182E}" destId="{80F0FEB1-CB37-444C-93A8-BA9A14FC3994}" srcOrd="4" destOrd="0" parTransId="{5DF9E4E1-7A11-472A-9913-309115DBC40C}" sibTransId="{F9F7B190-2DD9-4C3F-9F93-619FBFD94C9E}"/>
    <dgm:cxn modelId="{8866917E-E70C-4568-B20C-B362AAFAD93C}" type="presParOf" srcId="{A1AFD526-52AE-41AE-ABA9-9056C45ED928}" destId="{2330AEFC-38A7-43FF-8B14-C11ADBD01D5A}" srcOrd="0" destOrd="0" presId="urn:microsoft.com/office/officeart/2005/8/layout/vList2"/>
    <dgm:cxn modelId="{B80B6291-B20B-4379-B797-7E73E1D9DAB0}" type="presParOf" srcId="{A1AFD526-52AE-41AE-ABA9-9056C45ED928}" destId="{A3694AF1-C67E-4E5E-A1B1-BFBEABF35716}" srcOrd="1" destOrd="0" presId="urn:microsoft.com/office/officeart/2005/8/layout/vList2"/>
    <dgm:cxn modelId="{5DE956BE-1B83-4345-A96A-F5389466D6DE}" type="presParOf" srcId="{A1AFD526-52AE-41AE-ABA9-9056C45ED928}" destId="{31C9E4DE-A750-447F-A472-FADB86FDC521}" srcOrd="2" destOrd="0" presId="urn:microsoft.com/office/officeart/2005/8/layout/vList2"/>
    <dgm:cxn modelId="{3555A763-47EA-4F95-B583-F115BF1DEC43}" type="presParOf" srcId="{A1AFD526-52AE-41AE-ABA9-9056C45ED928}" destId="{FC566EA0-D1F1-471D-98F4-E8690FDCBB80}" srcOrd="3" destOrd="0" presId="urn:microsoft.com/office/officeart/2005/8/layout/vList2"/>
    <dgm:cxn modelId="{04C3A513-DCB5-4332-9378-52A470E5B504}" type="presParOf" srcId="{A1AFD526-52AE-41AE-ABA9-9056C45ED928}" destId="{DFD49280-2654-486B-AA84-555BD36DB42C}" srcOrd="4" destOrd="0" presId="urn:microsoft.com/office/officeart/2005/8/layout/vList2"/>
    <dgm:cxn modelId="{FE43AA4B-923C-4406-8B5A-6AEA32677737}" type="presParOf" srcId="{A1AFD526-52AE-41AE-ABA9-9056C45ED928}" destId="{2D9BDEC1-A649-4CC5-A35A-F05D7FA9763D}" srcOrd="5" destOrd="0" presId="urn:microsoft.com/office/officeart/2005/8/layout/vList2"/>
    <dgm:cxn modelId="{BF5287D5-1F59-46D3-8071-C14F51C1C9E9}" type="presParOf" srcId="{A1AFD526-52AE-41AE-ABA9-9056C45ED928}" destId="{BF023CC1-877B-4566-8C3C-22F876C1E79C}" srcOrd="6" destOrd="0" presId="urn:microsoft.com/office/officeart/2005/8/layout/vList2"/>
    <dgm:cxn modelId="{DD44DFE8-4194-4B89-97C9-05494CBA0A98}" type="presParOf" srcId="{A1AFD526-52AE-41AE-ABA9-9056C45ED928}" destId="{37ADE593-6C0E-46AC-B06C-7C03093E83CA}" srcOrd="7" destOrd="0" presId="urn:microsoft.com/office/officeart/2005/8/layout/vList2"/>
    <dgm:cxn modelId="{A5D7FB99-672A-40FC-AB11-9BC6F0CF2BA1}" type="presParOf" srcId="{A1AFD526-52AE-41AE-ABA9-9056C45ED928}" destId="{32477A42-3B9B-4276-ABA7-02E8D372821E}" srcOrd="8" destOrd="0" presId="urn:microsoft.com/office/officeart/2005/8/layout/vList2"/>
    <dgm:cxn modelId="{5E5FCE4C-5632-7442-9523-114098829218}" type="presParOf" srcId="{A1AFD526-52AE-41AE-ABA9-9056C45ED928}" destId="{38A9E7E2-4E14-DB42-AF6A-E1F013F07583}" srcOrd="9" destOrd="0" presId="urn:microsoft.com/office/officeart/2005/8/layout/vList2"/>
    <dgm:cxn modelId="{1760A938-72BD-9645-AEDE-F6ADAC0B7F58}" type="presParOf" srcId="{A1AFD526-52AE-41AE-ABA9-9056C45ED928}" destId="{DB2EB68E-8515-C148-832B-78C436CD3DA4}" srcOrd="10" destOrd="0" presId="urn:microsoft.com/office/officeart/2005/8/layout/vList2"/>
    <dgm:cxn modelId="{8D62929C-A80C-7C4D-B9ED-45D816B5969D}" type="presParOf" srcId="{A1AFD526-52AE-41AE-ABA9-9056C45ED928}" destId="{087E2FC9-9C58-AE4C-A3E7-6B29E0E5AC27}" srcOrd="11" destOrd="0" presId="urn:microsoft.com/office/officeart/2005/8/layout/vList2"/>
    <dgm:cxn modelId="{DF645B98-8539-EB41-B805-FD80D13F30C0}" type="presParOf" srcId="{A1AFD526-52AE-41AE-ABA9-9056C45ED928}" destId="{759B49F0-FB7E-4E41-99D3-26F7A363812C}" srcOrd="12" destOrd="0" presId="urn:microsoft.com/office/officeart/2005/8/layout/vList2"/>
    <dgm:cxn modelId="{47E76CFA-E4F8-2E47-86A4-8012393157A6}" type="presParOf" srcId="{A1AFD526-52AE-41AE-ABA9-9056C45ED928}" destId="{26F1AA7A-E81D-7443-8278-3609FCFBE3A2}" srcOrd="13" destOrd="0" presId="urn:microsoft.com/office/officeart/2005/8/layout/vList2"/>
    <dgm:cxn modelId="{407D3A73-5BF5-0446-9AED-B27612DE96FF}" type="presParOf" srcId="{A1AFD526-52AE-41AE-ABA9-9056C45ED928}" destId="{F80EF073-FC4F-6F45-9040-D536BAC3A24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D99153-B1F8-4E99-A2C5-0338C07C98C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447AAAD2-FE38-4480-97B0-FC8C5DA15824}">
      <dgm:prSet phldrT="[Text]" custT="1"/>
      <dgm:spPr/>
      <dgm:t>
        <a:bodyPr/>
        <a:lstStyle/>
        <a:p>
          <a:r>
            <a:rPr lang="hr-HR" sz="900" dirty="0"/>
            <a:t>Pisani dokazi:</a:t>
          </a:r>
        </a:p>
        <a:p>
          <a:r>
            <a:rPr lang="hr-HR" sz="900" dirty="0"/>
            <a:t>Dostupnost ili vrsta korištenih dokaza ovisit će o činjenicama svakog pojedinog slučaja.</a:t>
          </a:r>
          <a:endParaRPr lang="en-US" sz="900" dirty="0"/>
        </a:p>
      </dgm:t>
    </dgm:pt>
    <dgm:pt modelId="{6DC60EE2-F9B1-4F21-8137-561488736F8A}" type="parTrans" cxnId="{0703ECDC-E5BF-49EF-A75E-76FA0ABA8109}">
      <dgm:prSet/>
      <dgm:spPr/>
      <dgm:t>
        <a:bodyPr/>
        <a:lstStyle/>
        <a:p>
          <a:endParaRPr lang="en-US"/>
        </a:p>
      </dgm:t>
    </dgm:pt>
    <dgm:pt modelId="{2060D001-CA01-4D2B-AD33-CDABD6A11793}" type="sibTrans" cxnId="{0703ECDC-E5BF-49EF-A75E-76FA0ABA8109}">
      <dgm:prSet/>
      <dgm:spPr/>
      <dgm:t>
        <a:bodyPr/>
        <a:lstStyle/>
        <a:p>
          <a:endParaRPr lang="en-US"/>
        </a:p>
      </dgm:t>
    </dgm:pt>
    <dgm:pt modelId="{DDA78E8D-4A33-46A9-ABB6-034716F9C996}">
      <dgm:prSet phldrT="[Text]"/>
      <dgm:spPr/>
      <dgm:t>
        <a:bodyPr/>
        <a:lstStyle/>
        <a:p>
          <a:r>
            <a:rPr lang="hr-HR" sz="900" dirty="0"/>
            <a:t>Tip 1 – Pisane izjave i svjedočenje</a:t>
          </a:r>
        </a:p>
        <a:p>
          <a:r>
            <a:rPr lang="hr-HR" sz="900" dirty="0"/>
            <a:t>To su navodi </a:t>
          </a:r>
          <a:r>
            <a:rPr lang="hr-HR" dirty="0"/>
            <a:t>koje iznosi </a:t>
          </a:r>
          <a:r>
            <a:rPr lang="hr-HR" sz="900" dirty="0"/>
            <a:t>majka koja je protupravno odvela dijete preko granice te odgovor ostavljenog oca. Mogu biti u obliku izjave svjedoka, izjave pod prisegom ili drugom pisanom obliku, npr. kao dio obrane</a:t>
          </a:r>
          <a:r>
            <a:rPr lang="hr-HR" dirty="0"/>
            <a:t> iznesene s ciljem pozivanja </a:t>
          </a:r>
          <a:r>
            <a:rPr lang="hr-HR" sz="900" dirty="0"/>
            <a:t>na članak 13. st. 1. b) – iznimka od hitnog povratka djeteta. </a:t>
          </a:r>
        </a:p>
        <a:p>
          <a:r>
            <a:rPr lang="hr-HR" sz="900" dirty="0"/>
            <a:t>Dokazi također mogu uključivati izjave ili pisane dokaze svjedoka.</a:t>
          </a:r>
        </a:p>
        <a:p>
          <a:endParaRPr lang="en-US" sz="1000" dirty="0"/>
        </a:p>
      </dgm:t>
    </dgm:pt>
    <dgm:pt modelId="{2DA0AA9E-897B-4D0E-9084-5CD503D97A08}" type="parTrans" cxnId="{864FDD62-A197-46E6-B125-0B4283C61F71}">
      <dgm:prSet/>
      <dgm:spPr/>
      <dgm:t>
        <a:bodyPr/>
        <a:lstStyle/>
        <a:p>
          <a:endParaRPr lang="en-US"/>
        </a:p>
      </dgm:t>
    </dgm:pt>
    <dgm:pt modelId="{E8F73146-D371-4F35-8FC9-0E64EE30705A}" type="sibTrans" cxnId="{864FDD62-A197-46E6-B125-0B4283C61F71}">
      <dgm:prSet/>
      <dgm:spPr/>
      <dgm:t>
        <a:bodyPr/>
        <a:lstStyle/>
        <a:p>
          <a:endParaRPr lang="en-US"/>
        </a:p>
      </dgm:t>
    </dgm:pt>
    <dgm:pt modelId="{8A352E10-D199-4657-9845-939FB31450F4}">
      <dgm:prSet phldrT="[Text]"/>
      <dgm:spPr/>
      <dgm:t>
        <a:bodyPr/>
        <a:lstStyle/>
        <a:p>
          <a:r>
            <a:rPr lang="hr-HR" sz="900" dirty="0"/>
            <a:t>Tip 2 – </a:t>
          </a:r>
          <a:r>
            <a:rPr lang="hr-HR" dirty="0"/>
            <a:t>Dokazi iz vremena nastanka činjenica</a:t>
          </a:r>
        </a:p>
        <a:p>
          <a:r>
            <a:rPr lang="hr-HR" sz="900" dirty="0"/>
            <a:t>Vjerodostojni dokazi koji obuhvaćaju neke ili sve aspekte navoda. U tom kontekstu, dokazi su brojni i mogu se kvalificirati na sljedeći način:</a:t>
          </a:r>
        </a:p>
        <a:p>
          <a:r>
            <a:rPr lang="hr-HR" sz="900" dirty="0"/>
            <a:t>(a) </a:t>
          </a:r>
          <a:r>
            <a:rPr lang="hr-HR" dirty="0"/>
            <a:t>Raniji</a:t>
          </a:r>
          <a:r>
            <a:rPr lang="hr-HR" sz="900" dirty="0"/>
            <a:t> sudski postupak - npr. </a:t>
          </a:r>
          <a:r>
            <a:rPr lang="hr-HR" sz="900" i="1" dirty="0"/>
            <a:t>presuda, sudski nalozi</a:t>
          </a:r>
        </a:p>
        <a:p>
          <a:r>
            <a:rPr lang="hr-HR" sz="900" i="0" dirty="0"/>
            <a:t>(b) </a:t>
          </a:r>
          <a:r>
            <a:rPr lang="hr-HR" sz="900" dirty="0"/>
            <a:t>Dokazi nadležnih organa ili institucija – </a:t>
          </a:r>
          <a:r>
            <a:rPr lang="hr-HR" sz="900" i="0" dirty="0"/>
            <a:t>npr. </a:t>
          </a:r>
          <a:r>
            <a:rPr lang="hr-HR" sz="900" i="1" dirty="0"/>
            <a:t>objavljivanje policijskih podataka, objavljivanje podataka lokalnih vlasti (Centar za socijalnu skrb), skloništa za žene, medicinski izvještaji</a:t>
          </a:r>
        </a:p>
        <a:p>
          <a:r>
            <a:rPr lang="hr-HR" sz="900" i="0" dirty="0"/>
            <a:t>(c) </a:t>
          </a:r>
          <a:r>
            <a:rPr lang="hr-HR" sz="900" dirty="0"/>
            <a:t>Drugi relevantni dokazi – npr. </a:t>
          </a:r>
          <a:r>
            <a:rPr lang="hr-HR" sz="900" i="1" dirty="0"/>
            <a:t>e-</a:t>
          </a:r>
          <a:r>
            <a:rPr lang="hr-HR" sz="900" i="1" dirty="0" err="1"/>
            <a:t>mailovi</a:t>
          </a:r>
          <a:r>
            <a:rPr lang="hr-HR" sz="900" i="1" dirty="0"/>
            <a:t>, tekstualne poruke, objave na društvenim mrežama ili '</a:t>
          </a:r>
          <a:r>
            <a:rPr lang="hr-HR" sz="900" i="1" dirty="0" err="1"/>
            <a:t>stories</a:t>
          </a:r>
          <a:r>
            <a:rPr lang="hr-HR" sz="900" i="1" dirty="0"/>
            <a:t>', fotografije</a:t>
          </a:r>
        </a:p>
        <a:p>
          <a:r>
            <a:rPr lang="hr-HR" sz="900" dirty="0"/>
            <a:t>Dokazna snaga koja će se pripisati </a:t>
          </a:r>
          <a:r>
            <a:rPr lang="hr-HR" dirty="0"/>
            <a:t>naprijed navedenom </a:t>
          </a:r>
          <a:r>
            <a:rPr lang="hr-HR" sz="900" dirty="0"/>
            <a:t>ovisit će o prirodi i izvoru pisanih dokaza.</a:t>
          </a:r>
        </a:p>
        <a:p>
          <a:endParaRPr lang="en-US" sz="1000" dirty="0"/>
        </a:p>
      </dgm:t>
    </dgm:pt>
    <dgm:pt modelId="{99BAFE6A-EE63-4198-B5B9-70C7EF632A0C}" type="parTrans" cxnId="{91DEBB26-362F-4F97-B1DF-53782B16CF24}">
      <dgm:prSet/>
      <dgm:spPr/>
      <dgm:t>
        <a:bodyPr/>
        <a:lstStyle/>
        <a:p>
          <a:endParaRPr lang="en-US"/>
        </a:p>
      </dgm:t>
    </dgm:pt>
    <dgm:pt modelId="{04EA7298-F1A6-4773-BCD9-ACDAFEBFE1D2}" type="sibTrans" cxnId="{91DEBB26-362F-4F97-B1DF-53782B16CF24}">
      <dgm:prSet/>
      <dgm:spPr/>
      <dgm:t>
        <a:bodyPr/>
        <a:lstStyle/>
        <a:p>
          <a:endParaRPr lang="en-US"/>
        </a:p>
      </dgm:t>
    </dgm:pt>
    <dgm:pt modelId="{BF934AB1-1974-4ACC-A4E6-9AB75CCCD565}">
      <dgm:prSet phldrT="[Text]"/>
      <dgm:spPr/>
      <dgm:t>
        <a:bodyPr/>
        <a:lstStyle/>
        <a:p>
          <a:r>
            <a:rPr lang="hr-HR" sz="900" dirty="0"/>
            <a:t>Tip 3 – Vještačenje</a:t>
          </a:r>
        </a:p>
        <a:p>
          <a:r>
            <a:rPr lang="hr-HR" sz="900" dirty="0"/>
            <a:t>Uključivalo bi nalaz i mišljenje psihijatra ili psihologa ili socijalnog radnika kojeg je angažirao sud u postupku povratka sukladno Haškoj konvenciji. Za takve dokaze bit će potrebno držati se zadanog vremenskog </a:t>
          </a:r>
          <a:r>
            <a:rPr lang="hr-HR" dirty="0"/>
            <a:t>okvira</a:t>
          </a:r>
          <a:r>
            <a:rPr lang="hr-HR" sz="900" dirty="0"/>
            <a:t>. Neke države razvile su sustav u kojemu su formirale skupinu sudskih vještaka koji poznaju postupke po Haškoj konvenciji te mogu raditi u zadanom vremenu.</a:t>
          </a:r>
          <a:endParaRPr lang="en-US" sz="900" dirty="0"/>
        </a:p>
      </dgm:t>
    </dgm:pt>
    <dgm:pt modelId="{8AF0722A-32F4-4150-A779-CD76C69DACF8}" type="parTrans" cxnId="{D68F33E1-9DF2-45B8-8563-ECF7A8EB1D7F}">
      <dgm:prSet/>
      <dgm:spPr/>
      <dgm:t>
        <a:bodyPr/>
        <a:lstStyle/>
        <a:p>
          <a:endParaRPr lang="en-US"/>
        </a:p>
      </dgm:t>
    </dgm:pt>
    <dgm:pt modelId="{B3CE19D6-FDBB-4199-87F8-340B91EAEF97}" type="sibTrans" cxnId="{D68F33E1-9DF2-45B8-8563-ECF7A8EB1D7F}">
      <dgm:prSet/>
      <dgm:spPr/>
      <dgm:t>
        <a:bodyPr/>
        <a:lstStyle/>
        <a:p>
          <a:endParaRPr lang="en-US"/>
        </a:p>
      </dgm:t>
    </dgm:pt>
    <dgm:pt modelId="{E0C04ECF-3FAE-4DE0-A5D1-7FC22F95636A}" type="pres">
      <dgm:prSet presAssocID="{1BD99153-B1F8-4E99-A2C5-0338C07C98C4}" presName="hierChild1" presStyleCnt="0">
        <dgm:presLayoutVars>
          <dgm:orgChart val="1"/>
          <dgm:chPref val="1"/>
          <dgm:dir/>
          <dgm:animOne val="branch"/>
          <dgm:animLvl val="lvl"/>
          <dgm:resizeHandles/>
        </dgm:presLayoutVars>
      </dgm:prSet>
      <dgm:spPr/>
      <dgm:t>
        <a:bodyPr/>
        <a:lstStyle/>
        <a:p>
          <a:endParaRPr lang="hr-HR"/>
        </a:p>
      </dgm:t>
    </dgm:pt>
    <dgm:pt modelId="{5F10D2A3-CC5F-4082-BEAB-18BD78BC7D0B}" type="pres">
      <dgm:prSet presAssocID="{447AAAD2-FE38-4480-97B0-FC8C5DA15824}" presName="hierRoot1" presStyleCnt="0">
        <dgm:presLayoutVars>
          <dgm:hierBranch val="init"/>
        </dgm:presLayoutVars>
      </dgm:prSet>
      <dgm:spPr/>
    </dgm:pt>
    <dgm:pt modelId="{A8192E3A-F326-4171-9214-DF3BABD37D41}" type="pres">
      <dgm:prSet presAssocID="{447AAAD2-FE38-4480-97B0-FC8C5DA15824}" presName="rootComposite1" presStyleCnt="0"/>
      <dgm:spPr/>
    </dgm:pt>
    <dgm:pt modelId="{F00C5B39-A9D5-423F-8E6C-BAB5386C7B72}" type="pres">
      <dgm:prSet presAssocID="{447AAAD2-FE38-4480-97B0-FC8C5DA15824}" presName="rootText1" presStyleLbl="node0" presStyleIdx="0" presStyleCnt="1" custScaleX="131769" custScaleY="467131">
        <dgm:presLayoutVars>
          <dgm:chPref val="3"/>
        </dgm:presLayoutVars>
      </dgm:prSet>
      <dgm:spPr/>
      <dgm:t>
        <a:bodyPr/>
        <a:lstStyle/>
        <a:p>
          <a:endParaRPr lang="hr-HR"/>
        </a:p>
      </dgm:t>
    </dgm:pt>
    <dgm:pt modelId="{B517E23A-A494-45BC-A349-4C6E819A39B8}" type="pres">
      <dgm:prSet presAssocID="{447AAAD2-FE38-4480-97B0-FC8C5DA15824}" presName="rootConnector1" presStyleLbl="node1" presStyleIdx="0" presStyleCnt="0"/>
      <dgm:spPr/>
      <dgm:t>
        <a:bodyPr/>
        <a:lstStyle/>
        <a:p>
          <a:endParaRPr lang="hr-HR"/>
        </a:p>
      </dgm:t>
    </dgm:pt>
    <dgm:pt modelId="{84AFF2C6-A27D-4E68-B398-9086C03F46B5}" type="pres">
      <dgm:prSet presAssocID="{447AAAD2-FE38-4480-97B0-FC8C5DA15824}" presName="hierChild2" presStyleCnt="0"/>
      <dgm:spPr/>
    </dgm:pt>
    <dgm:pt modelId="{7E07EB60-33FA-47DD-BC73-CFAC45F41A51}" type="pres">
      <dgm:prSet presAssocID="{2DA0AA9E-897B-4D0E-9084-5CD503D97A08}" presName="Name64" presStyleLbl="parChTrans1D2" presStyleIdx="0" presStyleCnt="3"/>
      <dgm:spPr/>
      <dgm:t>
        <a:bodyPr/>
        <a:lstStyle/>
        <a:p>
          <a:endParaRPr lang="hr-HR"/>
        </a:p>
      </dgm:t>
    </dgm:pt>
    <dgm:pt modelId="{155CAA21-98FF-4CFF-AE30-2C317DD94930}" type="pres">
      <dgm:prSet presAssocID="{DDA78E8D-4A33-46A9-ABB6-034716F9C996}" presName="hierRoot2" presStyleCnt="0">
        <dgm:presLayoutVars>
          <dgm:hierBranch val="init"/>
        </dgm:presLayoutVars>
      </dgm:prSet>
      <dgm:spPr/>
    </dgm:pt>
    <dgm:pt modelId="{0AB8E8BC-942A-4385-A5A8-A72C24CE9AF6}" type="pres">
      <dgm:prSet presAssocID="{DDA78E8D-4A33-46A9-ABB6-034716F9C996}" presName="rootComposite" presStyleCnt="0"/>
      <dgm:spPr/>
    </dgm:pt>
    <dgm:pt modelId="{E9059775-4B36-4168-B70C-E65B142C6A8E}" type="pres">
      <dgm:prSet presAssocID="{DDA78E8D-4A33-46A9-ABB6-034716F9C996}" presName="rootText" presStyleLbl="node2" presStyleIdx="0" presStyleCnt="3" custScaleX="445098" custScaleY="485727">
        <dgm:presLayoutVars>
          <dgm:chPref val="3"/>
        </dgm:presLayoutVars>
      </dgm:prSet>
      <dgm:spPr/>
      <dgm:t>
        <a:bodyPr/>
        <a:lstStyle/>
        <a:p>
          <a:endParaRPr lang="hr-HR"/>
        </a:p>
      </dgm:t>
    </dgm:pt>
    <dgm:pt modelId="{1D088038-FF9F-44CC-B9B3-EACA92CBCC22}" type="pres">
      <dgm:prSet presAssocID="{DDA78E8D-4A33-46A9-ABB6-034716F9C996}" presName="rootConnector" presStyleLbl="node2" presStyleIdx="0" presStyleCnt="3"/>
      <dgm:spPr/>
      <dgm:t>
        <a:bodyPr/>
        <a:lstStyle/>
        <a:p>
          <a:endParaRPr lang="hr-HR"/>
        </a:p>
      </dgm:t>
    </dgm:pt>
    <dgm:pt modelId="{D9811145-8563-44B8-9F88-CB74184E7E6E}" type="pres">
      <dgm:prSet presAssocID="{DDA78E8D-4A33-46A9-ABB6-034716F9C996}" presName="hierChild4" presStyleCnt="0"/>
      <dgm:spPr/>
    </dgm:pt>
    <dgm:pt modelId="{628A27D3-694A-481D-9090-1F47FC818FC9}" type="pres">
      <dgm:prSet presAssocID="{DDA78E8D-4A33-46A9-ABB6-034716F9C996}" presName="hierChild5" presStyleCnt="0"/>
      <dgm:spPr/>
    </dgm:pt>
    <dgm:pt modelId="{66B39761-0F21-46E0-9E80-B26533AE7E62}" type="pres">
      <dgm:prSet presAssocID="{99BAFE6A-EE63-4198-B5B9-70C7EF632A0C}" presName="Name64" presStyleLbl="parChTrans1D2" presStyleIdx="1" presStyleCnt="3"/>
      <dgm:spPr/>
      <dgm:t>
        <a:bodyPr/>
        <a:lstStyle/>
        <a:p>
          <a:endParaRPr lang="hr-HR"/>
        </a:p>
      </dgm:t>
    </dgm:pt>
    <dgm:pt modelId="{18A93FA7-1034-4BEC-967F-4ADC22166B0F}" type="pres">
      <dgm:prSet presAssocID="{8A352E10-D199-4657-9845-939FB31450F4}" presName="hierRoot2" presStyleCnt="0">
        <dgm:presLayoutVars>
          <dgm:hierBranch val="init"/>
        </dgm:presLayoutVars>
      </dgm:prSet>
      <dgm:spPr/>
    </dgm:pt>
    <dgm:pt modelId="{97571603-5F46-4617-9035-03CDECB96809}" type="pres">
      <dgm:prSet presAssocID="{8A352E10-D199-4657-9845-939FB31450F4}" presName="rootComposite" presStyleCnt="0"/>
      <dgm:spPr/>
    </dgm:pt>
    <dgm:pt modelId="{60FDD757-A0CE-45BA-8DC9-1D45A406F46E}" type="pres">
      <dgm:prSet presAssocID="{8A352E10-D199-4657-9845-939FB31450F4}" presName="rootText" presStyleLbl="node2" presStyleIdx="1" presStyleCnt="3" custScaleX="442352" custScaleY="786478">
        <dgm:presLayoutVars>
          <dgm:chPref val="3"/>
        </dgm:presLayoutVars>
      </dgm:prSet>
      <dgm:spPr/>
      <dgm:t>
        <a:bodyPr/>
        <a:lstStyle/>
        <a:p>
          <a:endParaRPr lang="hr-HR"/>
        </a:p>
      </dgm:t>
    </dgm:pt>
    <dgm:pt modelId="{E5678DD8-7EBD-4C1D-B06D-DA32AAD3B7E7}" type="pres">
      <dgm:prSet presAssocID="{8A352E10-D199-4657-9845-939FB31450F4}" presName="rootConnector" presStyleLbl="node2" presStyleIdx="1" presStyleCnt="3"/>
      <dgm:spPr/>
      <dgm:t>
        <a:bodyPr/>
        <a:lstStyle/>
        <a:p>
          <a:endParaRPr lang="hr-HR"/>
        </a:p>
      </dgm:t>
    </dgm:pt>
    <dgm:pt modelId="{B32A861C-D413-476C-BEF1-5A6B12D0FDFD}" type="pres">
      <dgm:prSet presAssocID="{8A352E10-D199-4657-9845-939FB31450F4}" presName="hierChild4" presStyleCnt="0"/>
      <dgm:spPr/>
    </dgm:pt>
    <dgm:pt modelId="{1D71E799-0934-45D6-8CD6-59686B1587D5}" type="pres">
      <dgm:prSet presAssocID="{8A352E10-D199-4657-9845-939FB31450F4}" presName="hierChild5" presStyleCnt="0"/>
      <dgm:spPr/>
    </dgm:pt>
    <dgm:pt modelId="{6049F96E-EAF5-4D4D-BAC4-B2B042918483}" type="pres">
      <dgm:prSet presAssocID="{8AF0722A-32F4-4150-A779-CD76C69DACF8}" presName="Name64" presStyleLbl="parChTrans1D2" presStyleIdx="2" presStyleCnt="3"/>
      <dgm:spPr/>
      <dgm:t>
        <a:bodyPr/>
        <a:lstStyle/>
        <a:p>
          <a:endParaRPr lang="hr-HR"/>
        </a:p>
      </dgm:t>
    </dgm:pt>
    <dgm:pt modelId="{E8651BB5-42D7-4F27-97FB-A8682C1B027D}" type="pres">
      <dgm:prSet presAssocID="{BF934AB1-1974-4ACC-A4E6-9AB75CCCD565}" presName="hierRoot2" presStyleCnt="0">
        <dgm:presLayoutVars>
          <dgm:hierBranch val="init"/>
        </dgm:presLayoutVars>
      </dgm:prSet>
      <dgm:spPr/>
    </dgm:pt>
    <dgm:pt modelId="{AB7AE19E-BC92-485C-8004-8B5BA8C54907}" type="pres">
      <dgm:prSet presAssocID="{BF934AB1-1974-4ACC-A4E6-9AB75CCCD565}" presName="rootComposite" presStyleCnt="0"/>
      <dgm:spPr/>
    </dgm:pt>
    <dgm:pt modelId="{8043CDC8-FB85-4F87-8B1D-41511C63800F}" type="pres">
      <dgm:prSet presAssocID="{BF934AB1-1974-4ACC-A4E6-9AB75CCCD565}" presName="rootText" presStyleLbl="node2" presStyleIdx="2" presStyleCnt="3" custScaleX="446917" custScaleY="581695">
        <dgm:presLayoutVars>
          <dgm:chPref val="3"/>
        </dgm:presLayoutVars>
      </dgm:prSet>
      <dgm:spPr/>
      <dgm:t>
        <a:bodyPr/>
        <a:lstStyle/>
        <a:p>
          <a:endParaRPr lang="hr-HR"/>
        </a:p>
      </dgm:t>
    </dgm:pt>
    <dgm:pt modelId="{F44018E0-F806-4549-B3CE-F28FAE0B1BD5}" type="pres">
      <dgm:prSet presAssocID="{BF934AB1-1974-4ACC-A4E6-9AB75CCCD565}" presName="rootConnector" presStyleLbl="node2" presStyleIdx="2" presStyleCnt="3"/>
      <dgm:spPr/>
      <dgm:t>
        <a:bodyPr/>
        <a:lstStyle/>
        <a:p>
          <a:endParaRPr lang="hr-HR"/>
        </a:p>
      </dgm:t>
    </dgm:pt>
    <dgm:pt modelId="{C793525F-C91E-45C5-B172-1919F6CEF081}" type="pres">
      <dgm:prSet presAssocID="{BF934AB1-1974-4ACC-A4E6-9AB75CCCD565}" presName="hierChild4" presStyleCnt="0"/>
      <dgm:spPr/>
    </dgm:pt>
    <dgm:pt modelId="{0F6469E4-D1A9-40F9-9ADF-88A884F8D9AD}" type="pres">
      <dgm:prSet presAssocID="{BF934AB1-1974-4ACC-A4E6-9AB75CCCD565}" presName="hierChild5" presStyleCnt="0"/>
      <dgm:spPr/>
    </dgm:pt>
    <dgm:pt modelId="{584037FF-227C-4854-A70F-04CA6E842EA4}" type="pres">
      <dgm:prSet presAssocID="{447AAAD2-FE38-4480-97B0-FC8C5DA15824}" presName="hierChild3" presStyleCnt="0"/>
      <dgm:spPr/>
    </dgm:pt>
  </dgm:ptLst>
  <dgm:cxnLst>
    <dgm:cxn modelId="{864FDD62-A197-46E6-B125-0B4283C61F71}" srcId="{447AAAD2-FE38-4480-97B0-FC8C5DA15824}" destId="{DDA78E8D-4A33-46A9-ABB6-034716F9C996}" srcOrd="0" destOrd="0" parTransId="{2DA0AA9E-897B-4D0E-9084-5CD503D97A08}" sibTransId="{E8F73146-D371-4F35-8FC9-0E64EE30705A}"/>
    <dgm:cxn modelId="{098AB635-1C46-469C-9830-696154E67C21}" type="presOf" srcId="{1BD99153-B1F8-4E99-A2C5-0338C07C98C4}" destId="{E0C04ECF-3FAE-4DE0-A5D1-7FC22F95636A}" srcOrd="0" destOrd="0" presId="urn:microsoft.com/office/officeart/2009/3/layout/HorizontalOrganizationChart"/>
    <dgm:cxn modelId="{9D2712B2-B041-47AA-92F1-867970942082}" type="presOf" srcId="{99BAFE6A-EE63-4198-B5B9-70C7EF632A0C}" destId="{66B39761-0F21-46E0-9E80-B26533AE7E62}" srcOrd="0" destOrd="0" presId="urn:microsoft.com/office/officeart/2009/3/layout/HorizontalOrganizationChart"/>
    <dgm:cxn modelId="{F87A22D9-49F7-4FE7-8EC1-9D892859E768}" type="presOf" srcId="{8AF0722A-32F4-4150-A779-CD76C69DACF8}" destId="{6049F96E-EAF5-4D4D-BAC4-B2B042918483}" srcOrd="0" destOrd="0" presId="urn:microsoft.com/office/officeart/2009/3/layout/HorizontalOrganizationChart"/>
    <dgm:cxn modelId="{BBA881AC-4FC7-439C-9F74-164D5A6B894F}" type="presOf" srcId="{2DA0AA9E-897B-4D0E-9084-5CD503D97A08}" destId="{7E07EB60-33FA-47DD-BC73-CFAC45F41A51}" srcOrd="0" destOrd="0" presId="urn:microsoft.com/office/officeart/2009/3/layout/HorizontalOrganizationChart"/>
    <dgm:cxn modelId="{611B455D-FC6A-457F-9B02-92460C33B498}" type="presOf" srcId="{BF934AB1-1974-4ACC-A4E6-9AB75CCCD565}" destId="{F44018E0-F806-4549-B3CE-F28FAE0B1BD5}" srcOrd="1" destOrd="0" presId="urn:microsoft.com/office/officeart/2009/3/layout/HorizontalOrganizationChart"/>
    <dgm:cxn modelId="{EC853CC6-ECFB-44DC-8054-3CCD6830572A}" type="presOf" srcId="{8A352E10-D199-4657-9845-939FB31450F4}" destId="{60FDD757-A0CE-45BA-8DC9-1D45A406F46E}" srcOrd="0" destOrd="0" presId="urn:microsoft.com/office/officeart/2009/3/layout/HorizontalOrganizationChart"/>
    <dgm:cxn modelId="{47CF07BB-8BFA-460A-BF70-EC1D7E1A88C1}" type="presOf" srcId="{BF934AB1-1974-4ACC-A4E6-9AB75CCCD565}" destId="{8043CDC8-FB85-4F87-8B1D-41511C63800F}" srcOrd="0" destOrd="0" presId="urn:microsoft.com/office/officeart/2009/3/layout/HorizontalOrganizationChart"/>
    <dgm:cxn modelId="{91DEBB26-362F-4F97-B1DF-53782B16CF24}" srcId="{447AAAD2-FE38-4480-97B0-FC8C5DA15824}" destId="{8A352E10-D199-4657-9845-939FB31450F4}" srcOrd="1" destOrd="0" parTransId="{99BAFE6A-EE63-4198-B5B9-70C7EF632A0C}" sibTransId="{04EA7298-F1A6-4773-BCD9-ACDAFEBFE1D2}"/>
    <dgm:cxn modelId="{2EE9CFD4-6A78-4EB8-B92F-64C42DD93792}" type="presOf" srcId="{DDA78E8D-4A33-46A9-ABB6-034716F9C996}" destId="{1D088038-FF9F-44CC-B9B3-EACA92CBCC22}" srcOrd="1" destOrd="0" presId="urn:microsoft.com/office/officeart/2009/3/layout/HorizontalOrganizationChart"/>
    <dgm:cxn modelId="{5273E5E7-D754-4EB5-9CD7-CCDB2EAEBB81}" type="presOf" srcId="{DDA78E8D-4A33-46A9-ABB6-034716F9C996}" destId="{E9059775-4B36-4168-B70C-E65B142C6A8E}" srcOrd="0" destOrd="0" presId="urn:microsoft.com/office/officeart/2009/3/layout/HorizontalOrganizationChart"/>
    <dgm:cxn modelId="{764ABCB0-D161-41A3-9C9D-DB892A5F666E}" type="presOf" srcId="{447AAAD2-FE38-4480-97B0-FC8C5DA15824}" destId="{F00C5B39-A9D5-423F-8E6C-BAB5386C7B72}" srcOrd="0" destOrd="0" presId="urn:microsoft.com/office/officeart/2009/3/layout/HorizontalOrganizationChart"/>
    <dgm:cxn modelId="{0703ECDC-E5BF-49EF-A75E-76FA0ABA8109}" srcId="{1BD99153-B1F8-4E99-A2C5-0338C07C98C4}" destId="{447AAAD2-FE38-4480-97B0-FC8C5DA15824}" srcOrd="0" destOrd="0" parTransId="{6DC60EE2-F9B1-4F21-8137-561488736F8A}" sibTransId="{2060D001-CA01-4D2B-AD33-CDABD6A11793}"/>
    <dgm:cxn modelId="{D68F33E1-9DF2-45B8-8563-ECF7A8EB1D7F}" srcId="{447AAAD2-FE38-4480-97B0-FC8C5DA15824}" destId="{BF934AB1-1974-4ACC-A4E6-9AB75CCCD565}" srcOrd="2" destOrd="0" parTransId="{8AF0722A-32F4-4150-A779-CD76C69DACF8}" sibTransId="{B3CE19D6-FDBB-4199-87F8-340B91EAEF97}"/>
    <dgm:cxn modelId="{71A26266-4153-4F90-9711-DB6D3291C85C}" type="presOf" srcId="{8A352E10-D199-4657-9845-939FB31450F4}" destId="{E5678DD8-7EBD-4C1D-B06D-DA32AAD3B7E7}" srcOrd="1" destOrd="0" presId="urn:microsoft.com/office/officeart/2009/3/layout/HorizontalOrganizationChart"/>
    <dgm:cxn modelId="{16872D4B-88BE-4AEE-A3D3-56C7853B2B1A}" type="presOf" srcId="{447AAAD2-FE38-4480-97B0-FC8C5DA15824}" destId="{B517E23A-A494-45BC-A349-4C6E819A39B8}" srcOrd="1" destOrd="0" presId="urn:microsoft.com/office/officeart/2009/3/layout/HorizontalOrganizationChart"/>
    <dgm:cxn modelId="{231DF713-C297-40FB-BAC8-8F502496AE59}" type="presParOf" srcId="{E0C04ECF-3FAE-4DE0-A5D1-7FC22F95636A}" destId="{5F10D2A3-CC5F-4082-BEAB-18BD78BC7D0B}" srcOrd="0" destOrd="0" presId="urn:microsoft.com/office/officeart/2009/3/layout/HorizontalOrganizationChart"/>
    <dgm:cxn modelId="{F0E01C15-BDC2-4C7A-99C6-96A71188FC9E}" type="presParOf" srcId="{5F10D2A3-CC5F-4082-BEAB-18BD78BC7D0B}" destId="{A8192E3A-F326-4171-9214-DF3BABD37D41}" srcOrd="0" destOrd="0" presId="urn:microsoft.com/office/officeart/2009/3/layout/HorizontalOrganizationChart"/>
    <dgm:cxn modelId="{888CEDBD-1435-40E0-980F-F577EBEEE49F}" type="presParOf" srcId="{A8192E3A-F326-4171-9214-DF3BABD37D41}" destId="{F00C5B39-A9D5-423F-8E6C-BAB5386C7B72}" srcOrd="0" destOrd="0" presId="urn:microsoft.com/office/officeart/2009/3/layout/HorizontalOrganizationChart"/>
    <dgm:cxn modelId="{3FB64084-7789-43B3-8905-8079084E5DE4}" type="presParOf" srcId="{A8192E3A-F326-4171-9214-DF3BABD37D41}" destId="{B517E23A-A494-45BC-A349-4C6E819A39B8}" srcOrd="1" destOrd="0" presId="urn:microsoft.com/office/officeart/2009/3/layout/HorizontalOrganizationChart"/>
    <dgm:cxn modelId="{1C326C70-A7FB-40BA-89FB-01577A705F33}" type="presParOf" srcId="{5F10D2A3-CC5F-4082-BEAB-18BD78BC7D0B}" destId="{84AFF2C6-A27D-4E68-B398-9086C03F46B5}" srcOrd="1" destOrd="0" presId="urn:microsoft.com/office/officeart/2009/3/layout/HorizontalOrganizationChart"/>
    <dgm:cxn modelId="{363CB6C6-A8FB-46E2-988E-4996082D9D2A}" type="presParOf" srcId="{84AFF2C6-A27D-4E68-B398-9086C03F46B5}" destId="{7E07EB60-33FA-47DD-BC73-CFAC45F41A51}" srcOrd="0" destOrd="0" presId="urn:microsoft.com/office/officeart/2009/3/layout/HorizontalOrganizationChart"/>
    <dgm:cxn modelId="{2D9BAF06-A937-4557-88AD-74D8DA726213}" type="presParOf" srcId="{84AFF2C6-A27D-4E68-B398-9086C03F46B5}" destId="{155CAA21-98FF-4CFF-AE30-2C317DD94930}" srcOrd="1" destOrd="0" presId="urn:microsoft.com/office/officeart/2009/3/layout/HorizontalOrganizationChart"/>
    <dgm:cxn modelId="{80E263C9-462D-41C2-8BD2-EFD92E859A5F}" type="presParOf" srcId="{155CAA21-98FF-4CFF-AE30-2C317DD94930}" destId="{0AB8E8BC-942A-4385-A5A8-A72C24CE9AF6}" srcOrd="0" destOrd="0" presId="urn:microsoft.com/office/officeart/2009/3/layout/HorizontalOrganizationChart"/>
    <dgm:cxn modelId="{95506DA1-3500-42EA-9516-E70E4458BE5D}" type="presParOf" srcId="{0AB8E8BC-942A-4385-A5A8-A72C24CE9AF6}" destId="{E9059775-4B36-4168-B70C-E65B142C6A8E}" srcOrd="0" destOrd="0" presId="urn:microsoft.com/office/officeart/2009/3/layout/HorizontalOrganizationChart"/>
    <dgm:cxn modelId="{BFB9AE89-FCD9-4FEE-AFED-2ADAB1E3912F}" type="presParOf" srcId="{0AB8E8BC-942A-4385-A5A8-A72C24CE9AF6}" destId="{1D088038-FF9F-44CC-B9B3-EACA92CBCC22}" srcOrd="1" destOrd="0" presId="urn:microsoft.com/office/officeart/2009/3/layout/HorizontalOrganizationChart"/>
    <dgm:cxn modelId="{9786132E-34C2-473C-990B-F8E41C593A58}" type="presParOf" srcId="{155CAA21-98FF-4CFF-AE30-2C317DD94930}" destId="{D9811145-8563-44B8-9F88-CB74184E7E6E}" srcOrd="1" destOrd="0" presId="urn:microsoft.com/office/officeart/2009/3/layout/HorizontalOrganizationChart"/>
    <dgm:cxn modelId="{93035C24-C390-43CA-8404-28A181535D77}" type="presParOf" srcId="{155CAA21-98FF-4CFF-AE30-2C317DD94930}" destId="{628A27D3-694A-481D-9090-1F47FC818FC9}" srcOrd="2" destOrd="0" presId="urn:microsoft.com/office/officeart/2009/3/layout/HorizontalOrganizationChart"/>
    <dgm:cxn modelId="{2B1078EB-9CE2-412D-B27A-7FBFA5918FC5}" type="presParOf" srcId="{84AFF2C6-A27D-4E68-B398-9086C03F46B5}" destId="{66B39761-0F21-46E0-9E80-B26533AE7E62}" srcOrd="2" destOrd="0" presId="urn:microsoft.com/office/officeart/2009/3/layout/HorizontalOrganizationChart"/>
    <dgm:cxn modelId="{71608D8C-7DC0-4B5A-811F-D83AF1A29A0A}" type="presParOf" srcId="{84AFF2C6-A27D-4E68-B398-9086C03F46B5}" destId="{18A93FA7-1034-4BEC-967F-4ADC22166B0F}" srcOrd="3" destOrd="0" presId="urn:microsoft.com/office/officeart/2009/3/layout/HorizontalOrganizationChart"/>
    <dgm:cxn modelId="{78BE2ACB-E8D8-457A-9D6F-EF6227F33376}" type="presParOf" srcId="{18A93FA7-1034-4BEC-967F-4ADC22166B0F}" destId="{97571603-5F46-4617-9035-03CDECB96809}" srcOrd="0" destOrd="0" presId="urn:microsoft.com/office/officeart/2009/3/layout/HorizontalOrganizationChart"/>
    <dgm:cxn modelId="{57CD44BC-A527-4A2B-AEF2-DDE8F100AE86}" type="presParOf" srcId="{97571603-5F46-4617-9035-03CDECB96809}" destId="{60FDD757-A0CE-45BA-8DC9-1D45A406F46E}" srcOrd="0" destOrd="0" presId="urn:microsoft.com/office/officeart/2009/3/layout/HorizontalOrganizationChart"/>
    <dgm:cxn modelId="{6CA329AE-FB20-4596-868F-C7EE3A0D3FCB}" type="presParOf" srcId="{97571603-5F46-4617-9035-03CDECB96809}" destId="{E5678DD8-7EBD-4C1D-B06D-DA32AAD3B7E7}" srcOrd="1" destOrd="0" presId="urn:microsoft.com/office/officeart/2009/3/layout/HorizontalOrganizationChart"/>
    <dgm:cxn modelId="{75DF051F-4191-4EC3-B3D6-5D7A4D5B0A14}" type="presParOf" srcId="{18A93FA7-1034-4BEC-967F-4ADC22166B0F}" destId="{B32A861C-D413-476C-BEF1-5A6B12D0FDFD}" srcOrd="1" destOrd="0" presId="urn:microsoft.com/office/officeart/2009/3/layout/HorizontalOrganizationChart"/>
    <dgm:cxn modelId="{87F2D40D-0E54-49CF-9CA0-8FFF32BF0DBE}" type="presParOf" srcId="{18A93FA7-1034-4BEC-967F-4ADC22166B0F}" destId="{1D71E799-0934-45D6-8CD6-59686B1587D5}" srcOrd="2" destOrd="0" presId="urn:microsoft.com/office/officeart/2009/3/layout/HorizontalOrganizationChart"/>
    <dgm:cxn modelId="{C5CA0F9D-9AC0-4B7F-B29C-B5AA31397896}" type="presParOf" srcId="{84AFF2C6-A27D-4E68-B398-9086C03F46B5}" destId="{6049F96E-EAF5-4D4D-BAC4-B2B042918483}" srcOrd="4" destOrd="0" presId="urn:microsoft.com/office/officeart/2009/3/layout/HorizontalOrganizationChart"/>
    <dgm:cxn modelId="{08B69173-26EA-4C29-9759-2A6199C3862A}" type="presParOf" srcId="{84AFF2C6-A27D-4E68-B398-9086C03F46B5}" destId="{E8651BB5-42D7-4F27-97FB-A8682C1B027D}" srcOrd="5" destOrd="0" presId="urn:microsoft.com/office/officeart/2009/3/layout/HorizontalOrganizationChart"/>
    <dgm:cxn modelId="{2788BDB5-AB9E-40A1-AEC2-58BF5A1948FA}" type="presParOf" srcId="{E8651BB5-42D7-4F27-97FB-A8682C1B027D}" destId="{AB7AE19E-BC92-485C-8004-8B5BA8C54907}" srcOrd="0" destOrd="0" presId="urn:microsoft.com/office/officeart/2009/3/layout/HorizontalOrganizationChart"/>
    <dgm:cxn modelId="{2953F8A0-D3A5-4731-954F-0276A586D196}" type="presParOf" srcId="{AB7AE19E-BC92-485C-8004-8B5BA8C54907}" destId="{8043CDC8-FB85-4F87-8B1D-41511C63800F}" srcOrd="0" destOrd="0" presId="urn:microsoft.com/office/officeart/2009/3/layout/HorizontalOrganizationChart"/>
    <dgm:cxn modelId="{C790B3E0-E3ED-4D7D-8226-E449E643CC68}" type="presParOf" srcId="{AB7AE19E-BC92-485C-8004-8B5BA8C54907}" destId="{F44018E0-F806-4549-B3CE-F28FAE0B1BD5}" srcOrd="1" destOrd="0" presId="urn:microsoft.com/office/officeart/2009/3/layout/HorizontalOrganizationChart"/>
    <dgm:cxn modelId="{D25323DD-329D-483A-BB16-8263A25A5EB1}" type="presParOf" srcId="{E8651BB5-42D7-4F27-97FB-A8682C1B027D}" destId="{C793525F-C91E-45C5-B172-1919F6CEF081}" srcOrd="1" destOrd="0" presId="urn:microsoft.com/office/officeart/2009/3/layout/HorizontalOrganizationChart"/>
    <dgm:cxn modelId="{801054F5-C130-425F-BB70-3D6D147DE4E3}" type="presParOf" srcId="{E8651BB5-42D7-4F27-97FB-A8682C1B027D}" destId="{0F6469E4-D1A9-40F9-9ADF-88A884F8D9AD}" srcOrd="2" destOrd="0" presId="urn:microsoft.com/office/officeart/2009/3/layout/HorizontalOrganizationChart"/>
    <dgm:cxn modelId="{1522B37B-585E-4022-9F45-C8A4A83DD43D}" type="presParOf" srcId="{5F10D2A3-CC5F-4082-BEAB-18BD78BC7D0B}" destId="{584037FF-227C-4854-A70F-04CA6E842EA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D99153-B1F8-4E99-A2C5-0338C07C98C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447AAAD2-FE38-4480-97B0-FC8C5DA15824}">
      <dgm:prSet phldrT="[Text]" custT="1"/>
      <dgm:spPr/>
      <dgm:t>
        <a:bodyPr/>
        <a:lstStyle/>
        <a:p>
          <a:r>
            <a:rPr lang="hr-HR" sz="900" dirty="0"/>
            <a:t>Saslušanje:</a:t>
          </a:r>
        </a:p>
        <a:p>
          <a:r>
            <a:rPr lang="hr-HR" sz="900" dirty="0"/>
            <a:t>Potreba za saslušanjem ovisit će o činjenicama svakog pojedinog slučaja, uključujući opseg i pouzdanost dostupnih pisanih dokaza.</a:t>
          </a:r>
          <a:endParaRPr lang="en-US" sz="900" dirty="0"/>
        </a:p>
      </dgm:t>
    </dgm:pt>
    <dgm:pt modelId="{6DC60EE2-F9B1-4F21-8137-561488736F8A}" type="parTrans" cxnId="{0703ECDC-E5BF-49EF-A75E-76FA0ABA8109}">
      <dgm:prSet/>
      <dgm:spPr/>
      <dgm:t>
        <a:bodyPr/>
        <a:lstStyle/>
        <a:p>
          <a:endParaRPr lang="en-US"/>
        </a:p>
      </dgm:t>
    </dgm:pt>
    <dgm:pt modelId="{2060D001-CA01-4D2B-AD33-CDABD6A11793}" type="sibTrans" cxnId="{0703ECDC-E5BF-49EF-A75E-76FA0ABA8109}">
      <dgm:prSet/>
      <dgm:spPr/>
      <dgm:t>
        <a:bodyPr/>
        <a:lstStyle/>
        <a:p>
          <a:endParaRPr lang="en-US"/>
        </a:p>
      </dgm:t>
    </dgm:pt>
    <dgm:pt modelId="{DDA78E8D-4A33-46A9-ABB6-034716F9C996}">
      <dgm:prSet phldrT="[Text]" custT="1"/>
      <dgm:spPr/>
      <dgm:t>
        <a:bodyPr/>
        <a:lstStyle/>
        <a:p>
          <a:r>
            <a:rPr lang="hr-HR" sz="900" dirty="0"/>
            <a:t>Tip 1 – Stranke</a:t>
          </a:r>
        </a:p>
        <a:p>
          <a:r>
            <a:rPr lang="hr-HR" sz="900" dirty="0"/>
            <a:t>Sud će izvesti dokaze saslušanjem stranaka i temeljem toga procijeniti navode o obiteljskom nasilju kojima se poziva na primjenu iznimke od hitnog povratka djeteta iz članka 13. st. 1. b). Obje će stranke svjedočiti i biti unakrsno ispitane.</a:t>
          </a:r>
          <a:endParaRPr lang="en-US" sz="900" dirty="0"/>
        </a:p>
      </dgm:t>
    </dgm:pt>
    <dgm:pt modelId="{2DA0AA9E-897B-4D0E-9084-5CD503D97A08}" type="parTrans" cxnId="{864FDD62-A197-46E6-B125-0B4283C61F71}">
      <dgm:prSet/>
      <dgm:spPr/>
      <dgm:t>
        <a:bodyPr/>
        <a:lstStyle/>
        <a:p>
          <a:endParaRPr lang="en-US"/>
        </a:p>
      </dgm:t>
    </dgm:pt>
    <dgm:pt modelId="{E8F73146-D371-4F35-8FC9-0E64EE30705A}" type="sibTrans" cxnId="{864FDD62-A197-46E6-B125-0B4283C61F71}">
      <dgm:prSet/>
      <dgm:spPr/>
      <dgm:t>
        <a:bodyPr/>
        <a:lstStyle/>
        <a:p>
          <a:endParaRPr lang="en-US"/>
        </a:p>
      </dgm:t>
    </dgm:pt>
    <dgm:pt modelId="{8A352E10-D199-4657-9845-939FB31450F4}">
      <dgm:prSet phldrT="[Text]" custT="1"/>
      <dgm:spPr/>
      <dgm:t>
        <a:bodyPr/>
        <a:lstStyle/>
        <a:p>
          <a:r>
            <a:rPr lang="hr-HR" sz="900" dirty="0"/>
            <a:t>Tip 2 – Svjedoci</a:t>
          </a:r>
          <a:endParaRPr lang="hr-HR" sz="900" dirty="0">
            <a:highlight>
              <a:srgbClr val="C0C0C0"/>
            </a:highlight>
          </a:endParaRPr>
        </a:p>
        <a:p>
          <a:r>
            <a:rPr lang="hr-HR" sz="900" dirty="0"/>
            <a:t>Stranke mogu pozivati svjedoke. Sud treba voditi računa da je svjedočenje usmjereno na navode o obiteljskom nasilju, a ne na npr. općenito isticanje karaktera.</a:t>
          </a:r>
          <a:endParaRPr lang="en-US" sz="900" dirty="0"/>
        </a:p>
      </dgm:t>
    </dgm:pt>
    <dgm:pt modelId="{99BAFE6A-EE63-4198-B5B9-70C7EF632A0C}" type="parTrans" cxnId="{91DEBB26-362F-4F97-B1DF-53782B16CF24}">
      <dgm:prSet/>
      <dgm:spPr/>
      <dgm:t>
        <a:bodyPr/>
        <a:lstStyle/>
        <a:p>
          <a:endParaRPr lang="en-US"/>
        </a:p>
      </dgm:t>
    </dgm:pt>
    <dgm:pt modelId="{04EA7298-F1A6-4773-BCD9-ACDAFEBFE1D2}" type="sibTrans" cxnId="{91DEBB26-362F-4F97-B1DF-53782B16CF24}">
      <dgm:prSet/>
      <dgm:spPr/>
      <dgm:t>
        <a:bodyPr/>
        <a:lstStyle/>
        <a:p>
          <a:endParaRPr lang="en-US"/>
        </a:p>
      </dgm:t>
    </dgm:pt>
    <dgm:pt modelId="{BF934AB1-1974-4ACC-A4E6-9AB75CCCD565}">
      <dgm:prSet phldrT="[Text]" custT="1"/>
      <dgm:spPr/>
      <dgm:t>
        <a:bodyPr/>
        <a:lstStyle/>
        <a:p>
          <a:r>
            <a:rPr lang="hr-HR" sz="900" dirty="0"/>
            <a:t>Tip 3 – Nalaz i mišljenje vještaka – saslušanje stručnjaka</a:t>
          </a:r>
        </a:p>
        <a:p>
          <a:r>
            <a:rPr lang="hr-HR" sz="900" dirty="0"/>
            <a:t>Ako se ospori nalaz i mišljenje vještaka, sud će razmotriti opseg osporavanja te je li saslušanje vještaka nužno.</a:t>
          </a:r>
          <a:endParaRPr lang="en-US" sz="900" dirty="0"/>
        </a:p>
      </dgm:t>
    </dgm:pt>
    <dgm:pt modelId="{8AF0722A-32F4-4150-A779-CD76C69DACF8}" type="parTrans" cxnId="{D68F33E1-9DF2-45B8-8563-ECF7A8EB1D7F}">
      <dgm:prSet/>
      <dgm:spPr/>
      <dgm:t>
        <a:bodyPr/>
        <a:lstStyle/>
        <a:p>
          <a:endParaRPr lang="en-US"/>
        </a:p>
      </dgm:t>
    </dgm:pt>
    <dgm:pt modelId="{B3CE19D6-FDBB-4199-87F8-340B91EAEF97}" type="sibTrans" cxnId="{D68F33E1-9DF2-45B8-8563-ECF7A8EB1D7F}">
      <dgm:prSet/>
      <dgm:spPr/>
      <dgm:t>
        <a:bodyPr/>
        <a:lstStyle/>
        <a:p>
          <a:endParaRPr lang="en-US"/>
        </a:p>
      </dgm:t>
    </dgm:pt>
    <dgm:pt modelId="{E0C04ECF-3FAE-4DE0-A5D1-7FC22F95636A}" type="pres">
      <dgm:prSet presAssocID="{1BD99153-B1F8-4E99-A2C5-0338C07C98C4}" presName="hierChild1" presStyleCnt="0">
        <dgm:presLayoutVars>
          <dgm:orgChart val="1"/>
          <dgm:chPref val="1"/>
          <dgm:dir/>
          <dgm:animOne val="branch"/>
          <dgm:animLvl val="lvl"/>
          <dgm:resizeHandles/>
        </dgm:presLayoutVars>
      </dgm:prSet>
      <dgm:spPr/>
      <dgm:t>
        <a:bodyPr/>
        <a:lstStyle/>
        <a:p>
          <a:endParaRPr lang="hr-HR"/>
        </a:p>
      </dgm:t>
    </dgm:pt>
    <dgm:pt modelId="{5F10D2A3-CC5F-4082-BEAB-18BD78BC7D0B}" type="pres">
      <dgm:prSet presAssocID="{447AAAD2-FE38-4480-97B0-FC8C5DA15824}" presName="hierRoot1" presStyleCnt="0">
        <dgm:presLayoutVars>
          <dgm:hierBranch val="init"/>
        </dgm:presLayoutVars>
      </dgm:prSet>
      <dgm:spPr/>
    </dgm:pt>
    <dgm:pt modelId="{A8192E3A-F326-4171-9214-DF3BABD37D41}" type="pres">
      <dgm:prSet presAssocID="{447AAAD2-FE38-4480-97B0-FC8C5DA15824}" presName="rootComposite1" presStyleCnt="0"/>
      <dgm:spPr/>
    </dgm:pt>
    <dgm:pt modelId="{F00C5B39-A9D5-423F-8E6C-BAB5386C7B72}" type="pres">
      <dgm:prSet presAssocID="{447AAAD2-FE38-4480-97B0-FC8C5DA15824}" presName="rootText1" presStyleLbl="node0" presStyleIdx="0" presStyleCnt="1" custScaleX="155006" custScaleY="525988">
        <dgm:presLayoutVars>
          <dgm:chPref val="3"/>
        </dgm:presLayoutVars>
      </dgm:prSet>
      <dgm:spPr/>
      <dgm:t>
        <a:bodyPr/>
        <a:lstStyle/>
        <a:p>
          <a:endParaRPr lang="hr-HR"/>
        </a:p>
      </dgm:t>
    </dgm:pt>
    <dgm:pt modelId="{B517E23A-A494-45BC-A349-4C6E819A39B8}" type="pres">
      <dgm:prSet presAssocID="{447AAAD2-FE38-4480-97B0-FC8C5DA15824}" presName="rootConnector1" presStyleLbl="node1" presStyleIdx="0" presStyleCnt="0"/>
      <dgm:spPr/>
      <dgm:t>
        <a:bodyPr/>
        <a:lstStyle/>
        <a:p>
          <a:endParaRPr lang="hr-HR"/>
        </a:p>
      </dgm:t>
    </dgm:pt>
    <dgm:pt modelId="{84AFF2C6-A27D-4E68-B398-9086C03F46B5}" type="pres">
      <dgm:prSet presAssocID="{447AAAD2-FE38-4480-97B0-FC8C5DA15824}" presName="hierChild2" presStyleCnt="0"/>
      <dgm:spPr/>
    </dgm:pt>
    <dgm:pt modelId="{7E07EB60-33FA-47DD-BC73-CFAC45F41A51}" type="pres">
      <dgm:prSet presAssocID="{2DA0AA9E-897B-4D0E-9084-5CD503D97A08}" presName="Name64" presStyleLbl="parChTrans1D2" presStyleIdx="0" presStyleCnt="3"/>
      <dgm:spPr/>
      <dgm:t>
        <a:bodyPr/>
        <a:lstStyle/>
        <a:p>
          <a:endParaRPr lang="hr-HR"/>
        </a:p>
      </dgm:t>
    </dgm:pt>
    <dgm:pt modelId="{155CAA21-98FF-4CFF-AE30-2C317DD94930}" type="pres">
      <dgm:prSet presAssocID="{DDA78E8D-4A33-46A9-ABB6-034716F9C996}" presName="hierRoot2" presStyleCnt="0">
        <dgm:presLayoutVars>
          <dgm:hierBranch val="init"/>
        </dgm:presLayoutVars>
      </dgm:prSet>
      <dgm:spPr/>
    </dgm:pt>
    <dgm:pt modelId="{0AB8E8BC-942A-4385-A5A8-A72C24CE9AF6}" type="pres">
      <dgm:prSet presAssocID="{DDA78E8D-4A33-46A9-ABB6-034716F9C996}" presName="rootComposite" presStyleCnt="0"/>
      <dgm:spPr/>
    </dgm:pt>
    <dgm:pt modelId="{E9059775-4B36-4168-B70C-E65B142C6A8E}" type="pres">
      <dgm:prSet presAssocID="{DDA78E8D-4A33-46A9-ABB6-034716F9C996}" presName="rootText" presStyleLbl="node2" presStyleIdx="0" presStyleCnt="3" custScaleX="443829" custScaleY="393186">
        <dgm:presLayoutVars>
          <dgm:chPref val="3"/>
        </dgm:presLayoutVars>
      </dgm:prSet>
      <dgm:spPr/>
      <dgm:t>
        <a:bodyPr/>
        <a:lstStyle/>
        <a:p>
          <a:endParaRPr lang="hr-HR"/>
        </a:p>
      </dgm:t>
    </dgm:pt>
    <dgm:pt modelId="{1D088038-FF9F-44CC-B9B3-EACA92CBCC22}" type="pres">
      <dgm:prSet presAssocID="{DDA78E8D-4A33-46A9-ABB6-034716F9C996}" presName="rootConnector" presStyleLbl="node2" presStyleIdx="0" presStyleCnt="3"/>
      <dgm:spPr/>
      <dgm:t>
        <a:bodyPr/>
        <a:lstStyle/>
        <a:p>
          <a:endParaRPr lang="hr-HR"/>
        </a:p>
      </dgm:t>
    </dgm:pt>
    <dgm:pt modelId="{D9811145-8563-44B8-9F88-CB74184E7E6E}" type="pres">
      <dgm:prSet presAssocID="{DDA78E8D-4A33-46A9-ABB6-034716F9C996}" presName="hierChild4" presStyleCnt="0"/>
      <dgm:spPr/>
    </dgm:pt>
    <dgm:pt modelId="{628A27D3-694A-481D-9090-1F47FC818FC9}" type="pres">
      <dgm:prSet presAssocID="{DDA78E8D-4A33-46A9-ABB6-034716F9C996}" presName="hierChild5" presStyleCnt="0"/>
      <dgm:spPr/>
    </dgm:pt>
    <dgm:pt modelId="{66B39761-0F21-46E0-9E80-B26533AE7E62}" type="pres">
      <dgm:prSet presAssocID="{99BAFE6A-EE63-4198-B5B9-70C7EF632A0C}" presName="Name64" presStyleLbl="parChTrans1D2" presStyleIdx="1" presStyleCnt="3"/>
      <dgm:spPr/>
      <dgm:t>
        <a:bodyPr/>
        <a:lstStyle/>
        <a:p>
          <a:endParaRPr lang="hr-HR"/>
        </a:p>
      </dgm:t>
    </dgm:pt>
    <dgm:pt modelId="{18A93FA7-1034-4BEC-967F-4ADC22166B0F}" type="pres">
      <dgm:prSet presAssocID="{8A352E10-D199-4657-9845-939FB31450F4}" presName="hierRoot2" presStyleCnt="0">
        <dgm:presLayoutVars>
          <dgm:hierBranch val="init"/>
        </dgm:presLayoutVars>
      </dgm:prSet>
      <dgm:spPr/>
    </dgm:pt>
    <dgm:pt modelId="{97571603-5F46-4617-9035-03CDECB96809}" type="pres">
      <dgm:prSet presAssocID="{8A352E10-D199-4657-9845-939FB31450F4}" presName="rootComposite" presStyleCnt="0"/>
      <dgm:spPr/>
    </dgm:pt>
    <dgm:pt modelId="{60FDD757-A0CE-45BA-8DC9-1D45A406F46E}" type="pres">
      <dgm:prSet presAssocID="{8A352E10-D199-4657-9845-939FB31450F4}" presName="rootText" presStyleLbl="node2" presStyleIdx="1" presStyleCnt="3" custScaleX="444960" custScaleY="480799">
        <dgm:presLayoutVars>
          <dgm:chPref val="3"/>
        </dgm:presLayoutVars>
      </dgm:prSet>
      <dgm:spPr/>
      <dgm:t>
        <a:bodyPr/>
        <a:lstStyle/>
        <a:p>
          <a:endParaRPr lang="hr-HR"/>
        </a:p>
      </dgm:t>
    </dgm:pt>
    <dgm:pt modelId="{E5678DD8-7EBD-4C1D-B06D-DA32AAD3B7E7}" type="pres">
      <dgm:prSet presAssocID="{8A352E10-D199-4657-9845-939FB31450F4}" presName="rootConnector" presStyleLbl="node2" presStyleIdx="1" presStyleCnt="3"/>
      <dgm:spPr/>
      <dgm:t>
        <a:bodyPr/>
        <a:lstStyle/>
        <a:p>
          <a:endParaRPr lang="hr-HR"/>
        </a:p>
      </dgm:t>
    </dgm:pt>
    <dgm:pt modelId="{B32A861C-D413-476C-BEF1-5A6B12D0FDFD}" type="pres">
      <dgm:prSet presAssocID="{8A352E10-D199-4657-9845-939FB31450F4}" presName="hierChild4" presStyleCnt="0"/>
      <dgm:spPr/>
    </dgm:pt>
    <dgm:pt modelId="{1D71E799-0934-45D6-8CD6-59686B1587D5}" type="pres">
      <dgm:prSet presAssocID="{8A352E10-D199-4657-9845-939FB31450F4}" presName="hierChild5" presStyleCnt="0"/>
      <dgm:spPr/>
    </dgm:pt>
    <dgm:pt modelId="{6049F96E-EAF5-4D4D-BAC4-B2B042918483}" type="pres">
      <dgm:prSet presAssocID="{8AF0722A-32F4-4150-A779-CD76C69DACF8}" presName="Name64" presStyleLbl="parChTrans1D2" presStyleIdx="2" presStyleCnt="3"/>
      <dgm:spPr/>
      <dgm:t>
        <a:bodyPr/>
        <a:lstStyle/>
        <a:p>
          <a:endParaRPr lang="hr-HR"/>
        </a:p>
      </dgm:t>
    </dgm:pt>
    <dgm:pt modelId="{E8651BB5-42D7-4F27-97FB-A8682C1B027D}" type="pres">
      <dgm:prSet presAssocID="{BF934AB1-1974-4ACC-A4E6-9AB75CCCD565}" presName="hierRoot2" presStyleCnt="0">
        <dgm:presLayoutVars>
          <dgm:hierBranch val="init"/>
        </dgm:presLayoutVars>
      </dgm:prSet>
      <dgm:spPr/>
    </dgm:pt>
    <dgm:pt modelId="{AB7AE19E-BC92-485C-8004-8B5BA8C54907}" type="pres">
      <dgm:prSet presAssocID="{BF934AB1-1974-4ACC-A4E6-9AB75CCCD565}" presName="rootComposite" presStyleCnt="0"/>
      <dgm:spPr/>
    </dgm:pt>
    <dgm:pt modelId="{8043CDC8-FB85-4F87-8B1D-41511C63800F}" type="pres">
      <dgm:prSet presAssocID="{BF934AB1-1974-4ACC-A4E6-9AB75CCCD565}" presName="rootText" presStyleLbl="node2" presStyleIdx="2" presStyleCnt="3" custScaleX="446917" custScaleY="457364">
        <dgm:presLayoutVars>
          <dgm:chPref val="3"/>
        </dgm:presLayoutVars>
      </dgm:prSet>
      <dgm:spPr/>
      <dgm:t>
        <a:bodyPr/>
        <a:lstStyle/>
        <a:p>
          <a:endParaRPr lang="hr-HR"/>
        </a:p>
      </dgm:t>
    </dgm:pt>
    <dgm:pt modelId="{F44018E0-F806-4549-B3CE-F28FAE0B1BD5}" type="pres">
      <dgm:prSet presAssocID="{BF934AB1-1974-4ACC-A4E6-9AB75CCCD565}" presName="rootConnector" presStyleLbl="node2" presStyleIdx="2" presStyleCnt="3"/>
      <dgm:spPr/>
      <dgm:t>
        <a:bodyPr/>
        <a:lstStyle/>
        <a:p>
          <a:endParaRPr lang="hr-HR"/>
        </a:p>
      </dgm:t>
    </dgm:pt>
    <dgm:pt modelId="{C793525F-C91E-45C5-B172-1919F6CEF081}" type="pres">
      <dgm:prSet presAssocID="{BF934AB1-1974-4ACC-A4E6-9AB75CCCD565}" presName="hierChild4" presStyleCnt="0"/>
      <dgm:spPr/>
    </dgm:pt>
    <dgm:pt modelId="{0F6469E4-D1A9-40F9-9ADF-88A884F8D9AD}" type="pres">
      <dgm:prSet presAssocID="{BF934AB1-1974-4ACC-A4E6-9AB75CCCD565}" presName="hierChild5" presStyleCnt="0"/>
      <dgm:spPr/>
    </dgm:pt>
    <dgm:pt modelId="{584037FF-227C-4854-A70F-04CA6E842EA4}" type="pres">
      <dgm:prSet presAssocID="{447AAAD2-FE38-4480-97B0-FC8C5DA15824}" presName="hierChild3" presStyleCnt="0"/>
      <dgm:spPr/>
    </dgm:pt>
  </dgm:ptLst>
  <dgm:cxnLst>
    <dgm:cxn modelId="{864FDD62-A197-46E6-B125-0B4283C61F71}" srcId="{447AAAD2-FE38-4480-97B0-FC8C5DA15824}" destId="{DDA78E8D-4A33-46A9-ABB6-034716F9C996}" srcOrd="0" destOrd="0" parTransId="{2DA0AA9E-897B-4D0E-9084-5CD503D97A08}" sibTransId="{E8F73146-D371-4F35-8FC9-0E64EE30705A}"/>
    <dgm:cxn modelId="{098AB635-1C46-469C-9830-696154E67C21}" type="presOf" srcId="{1BD99153-B1F8-4E99-A2C5-0338C07C98C4}" destId="{E0C04ECF-3FAE-4DE0-A5D1-7FC22F95636A}" srcOrd="0" destOrd="0" presId="urn:microsoft.com/office/officeart/2009/3/layout/HorizontalOrganizationChart"/>
    <dgm:cxn modelId="{9D2712B2-B041-47AA-92F1-867970942082}" type="presOf" srcId="{99BAFE6A-EE63-4198-B5B9-70C7EF632A0C}" destId="{66B39761-0F21-46E0-9E80-B26533AE7E62}" srcOrd="0" destOrd="0" presId="urn:microsoft.com/office/officeart/2009/3/layout/HorizontalOrganizationChart"/>
    <dgm:cxn modelId="{F87A22D9-49F7-4FE7-8EC1-9D892859E768}" type="presOf" srcId="{8AF0722A-32F4-4150-A779-CD76C69DACF8}" destId="{6049F96E-EAF5-4D4D-BAC4-B2B042918483}" srcOrd="0" destOrd="0" presId="urn:microsoft.com/office/officeart/2009/3/layout/HorizontalOrganizationChart"/>
    <dgm:cxn modelId="{BBA881AC-4FC7-439C-9F74-164D5A6B894F}" type="presOf" srcId="{2DA0AA9E-897B-4D0E-9084-5CD503D97A08}" destId="{7E07EB60-33FA-47DD-BC73-CFAC45F41A51}" srcOrd="0" destOrd="0" presId="urn:microsoft.com/office/officeart/2009/3/layout/HorizontalOrganizationChart"/>
    <dgm:cxn modelId="{611B455D-FC6A-457F-9B02-92460C33B498}" type="presOf" srcId="{BF934AB1-1974-4ACC-A4E6-9AB75CCCD565}" destId="{F44018E0-F806-4549-B3CE-F28FAE0B1BD5}" srcOrd="1" destOrd="0" presId="urn:microsoft.com/office/officeart/2009/3/layout/HorizontalOrganizationChart"/>
    <dgm:cxn modelId="{EC853CC6-ECFB-44DC-8054-3CCD6830572A}" type="presOf" srcId="{8A352E10-D199-4657-9845-939FB31450F4}" destId="{60FDD757-A0CE-45BA-8DC9-1D45A406F46E}" srcOrd="0" destOrd="0" presId="urn:microsoft.com/office/officeart/2009/3/layout/HorizontalOrganizationChart"/>
    <dgm:cxn modelId="{47CF07BB-8BFA-460A-BF70-EC1D7E1A88C1}" type="presOf" srcId="{BF934AB1-1974-4ACC-A4E6-9AB75CCCD565}" destId="{8043CDC8-FB85-4F87-8B1D-41511C63800F}" srcOrd="0" destOrd="0" presId="urn:microsoft.com/office/officeart/2009/3/layout/HorizontalOrganizationChart"/>
    <dgm:cxn modelId="{91DEBB26-362F-4F97-B1DF-53782B16CF24}" srcId="{447AAAD2-FE38-4480-97B0-FC8C5DA15824}" destId="{8A352E10-D199-4657-9845-939FB31450F4}" srcOrd="1" destOrd="0" parTransId="{99BAFE6A-EE63-4198-B5B9-70C7EF632A0C}" sibTransId="{04EA7298-F1A6-4773-BCD9-ACDAFEBFE1D2}"/>
    <dgm:cxn modelId="{2EE9CFD4-6A78-4EB8-B92F-64C42DD93792}" type="presOf" srcId="{DDA78E8D-4A33-46A9-ABB6-034716F9C996}" destId="{1D088038-FF9F-44CC-B9B3-EACA92CBCC22}" srcOrd="1" destOrd="0" presId="urn:microsoft.com/office/officeart/2009/3/layout/HorizontalOrganizationChart"/>
    <dgm:cxn modelId="{5273E5E7-D754-4EB5-9CD7-CCDB2EAEBB81}" type="presOf" srcId="{DDA78E8D-4A33-46A9-ABB6-034716F9C996}" destId="{E9059775-4B36-4168-B70C-E65B142C6A8E}" srcOrd="0" destOrd="0" presId="urn:microsoft.com/office/officeart/2009/3/layout/HorizontalOrganizationChart"/>
    <dgm:cxn modelId="{764ABCB0-D161-41A3-9C9D-DB892A5F666E}" type="presOf" srcId="{447AAAD2-FE38-4480-97B0-FC8C5DA15824}" destId="{F00C5B39-A9D5-423F-8E6C-BAB5386C7B72}" srcOrd="0" destOrd="0" presId="urn:microsoft.com/office/officeart/2009/3/layout/HorizontalOrganizationChart"/>
    <dgm:cxn modelId="{0703ECDC-E5BF-49EF-A75E-76FA0ABA8109}" srcId="{1BD99153-B1F8-4E99-A2C5-0338C07C98C4}" destId="{447AAAD2-FE38-4480-97B0-FC8C5DA15824}" srcOrd="0" destOrd="0" parTransId="{6DC60EE2-F9B1-4F21-8137-561488736F8A}" sibTransId="{2060D001-CA01-4D2B-AD33-CDABD6A11793}"/>
    <dgm:cxn modelId="{D68F33E1-9DF2-45B8-8563-ECF7A8EB1D7F}" srcId="{447AAAD2-FE38-4480-97B0-FC8C5DA15824}" destId="{BF934AB1-1974-4ACC-A4E6-9AB75CCCD565}" srcOrd="2" destOrd="0" parTransId="{8AF0722A-32F4-4150-A779-CD76C69DACF8}" sibTransId="{B3CE19D6-FDBB-4199-87F8-340B91EAEF97}"/>
    <dgm:cxn modelId="{71A26266-4153-4F90-9711-DB6D3291C85C}" type="presOf" srcId="{8A352E10-D199-4657-9845-939FB31450F4}" destId="{E5678DD8-7EBD-4C1D-B06D-DA32AAD3B7E7}" srcOrd="1" destOrd="0" presId="urn:microsoft.com/office/officeart/2009/3/layout/HorizontalOrganizationChart"/>
    <dgm:cxn modelId="{16872D4B-88BE-4AEE-A3D3-56C7853B2B1A}" type="presOf" srcId="{447AAAD2-FE38-4480-97B0-FC8C5DA15824}" destId="{B517E23A-A494-45BC-A349-4C6E819A39B8}" srcOrd="1" destOrd="0" presId="urn:microsoft.com/office/officeart/2009/3/layout/HorizontalOrganizationChart"/>
    <dgm:cxn modelId="{231DF713-C297-40FB-BAC8-8F502496AE59}" type="presParOf" srcId="{E0C04ECF-3FAE-4DE0-A5D1-7FC22F95636A}" destId="{5F10D2A3-CC5F-4082-BEAB-18BD78BC7D0B}" srcOrd="0" destOrd="0" presId="urn:microsoft.com/office/officeart/2009/3/layout/HorizontalOrganizationChart"/>
    <dgm:cxn modelId="{F0E01C15-BDC2-4C7A-99C6-96A71188FC9E}" type="presParOf" srcId="{5F10D2A3-CC5F-4082-BEAB-18BD78BC7D0B}" destId="{A8192E3A-F326-4171-9214-DF3BABD37D41}" srcOrd="0" destOrd="0" presId="urn:microsoft.com/office/officeart/2009/3/layout/HorizontalOrganizationChart"/>
    <dgm:cxn modelId="{888CEDBD-1435-40E0-980F-F577EBEEE49F}" type="presParOf" srcId="{A8192E3A-F326-4171-9214-DF3BABD37D41}" destId="{F00C5B39-A9D5-423F-8E6C-BAB5386C7B72}" srcOrd="0" destOrd="0" presId="urn:microsoft.com/office/officeart/2009/3/layout/HorizontalOrganizationChart"/>
    <dgm:cxn modelId="{3FB64084-7789-43B3-8905-8079084E5DE4}" type="presParOf" srcId="{A8192E3A-F326-4171-9214-DF3BABD37D41}" destId="{B517E23A-A494-45BC-A349-4C6E819A39B8}" srcOrd="1" destOrd="0" presId="urn:microsoft.com/office/officeart/2009/3/layout/HorizontalOrganizationChart"/>
    <dgm:cxn modelId="{1C326C70-A7FB-40BA-89FB-01577A705F33}" type="presParOf" srcId="{5F10D2A3-CC5F-4082-BEAB-18BD78BC7D0B}" destId="{84AFF2C6-A27D-4E68-B398-9086C03F46B5}" srcOrd="1" destOrd="0" presId="urn:microsoft.com/office/officeart/2009/3/layout/HorizontalOrganizationChart"/>
    <dgm:cxn modelId="{363CB6C6-A8FB-46E2-988E-4996082D9D2A}" type="presParOf" srcId="{84AFF2C6-A27D-4E68-B398-9086C03F46B5}" destId="{7E07EB60-33FA-47DD-BC73-CFAC45F41A51}" srcOrd="0" destOrd="0" presId="urn:microsoft.com/office/officeart/2009/3/layout/HorizontalOrganizationChart"/>
    <dgm:cxn modelId="{2D9BAF06-A937-4557-88AD-74D8DA726213}" type="presParOf" srcId="{84AFF2C6-A27D-4E68-B398-9086C03F46B5}" destId="{155CAA21-98FF-4CFF-AE30-2C317DD94930}" srcOrd="1" destOrd="0" presId="urn:microsoft.com/office/officeart/2009/3/layout/HorizontalOrganizationChart"/>
    <dgm:cxn modelId="{80E263C9-462D-41C2-8BD2-EFD92E859A5F}" type="presParOf" srcId="{155CAA21-98FF-4CFF-AE30-2C317DD94930}" destId="{0AB8E8BC-942A-4385-A5A8-A72C24CE9AF6}" srcOrd="0" destOrd="0" presId="urn:microsoft.com/office/officeart/2009/3/layout/HorizontalOrganizationChart"/>
    <dgm:cxn modelId="{95506DA1-3500-42EA-9516-E70E4458BE5D}" type="presParOf" srcId="{0AB8E8BC-942A-4385-A5A8-A72C24CE9AF6}" destId="{E9059775-4B36-4168-B70C-E65B142C6A8E}" srcOrd="0" destOrd="0" presId="urn:microsoft.com/office/officeart/2009/3/layout/HorizontalOrganizationChart"/>
    <dgm:cxn modelId="{BFB9AE89-FCD9-4FEE-AFED-2ADAB1E3912F}" type="presParOf" srcId="{0AB8E8BC-942A-4385-A5A8-A72C24CE9AF6}" destId="{1D088038-FF9F-44CC-B9B3-EACA92CBCC22}" srcOrd="1" destOrd="0" presId="urn:microsoft.com/office/officeart/2009/3/layout/HorizontalOrganizationChart"/>
    <dgm:cxn modelId="{9786132E-34C2-473C-990B-F8E41C593A58}" type="presParOf" srcId="{155CAA21-98FF-4CFF-AE30-2C317DD94930}" destId="{D9811145-8563-44B8-9F88-CB74184E7E6E}" srcOrd="1" destOrd="0" presId="urn:microsoft.com/office/officeart/2009/3/layout/HorizontalOrganizationChart"/>
    <dgm:cxn modelId="{93035C24-C390-43CA-8404-28A181535D77}" type="presParOf" srcId="{155CAA21-98FF-4CFF-AE30-2C317DD94930}" destId="{628A27D3-694A-481D-9090-1F47FC818FC9}" srcOrd="2" destOrd="0" presId="urn:microsoft.com/office/officeart/2009/3/layout/HorizontalOrganizationChart"/>
    <dgm:cxn modelId="{2B1078EB-9CE2-412D-B27A-7FBFA5918FC5}" type="presParOf" srcId="{84AFF2C6-A27D-4E68-B398-9086C03F46B5}" destId="{66B39761-0F21-46E0-9E80-B26533AE7E62}" srcOrd="2" destOrd="0" presId="urn:microsoft.com/office/officeart/2009/3/layout/HorizontalOrganizationChart"/>
    <dgm:cxn modelId="{71608D8C-7DC0-4B5A-811F-D83AF1A29A0A}" type="presParOf" srcId="{84AFF2C6-A27D-4E68-B398-9086C03F46B5}" destId="{18A93FA7-1034-4BEC-967F-4ADC22166B0F}" srcOrd="3" destOrd="0" presId="urn:microsoft.com/office/officeart/2009/3/layout/HorizontalOrganizationChart"/>
    <dgm:cxn modelId="{78BE2ACB-E8D8-457A-9D6F-EF6227F33376}" type="presParOf" srcId="{18A93FA7-1034-4BEC-967F-4ADC22166B0F}" destId="{97571603-5F46-4617-9035-03CDECB96809}" srcOrd="0" destOrd="0" presId="urn:microsoft.com/office/officeart/2009/3/layout/HorizontalOrganizationChart"/>
    <dgm:cxn modelId="{57CD44BC-A527-4A2B-AEF2-DDE8F100AE86}" type="presParOf" srcId="{97571603-5F46-4617-9035-03CDECB96809}" destId="{60FDD757-A0CE-45BA-8DC9-1D45A406F46E}" srcOrd="0" destOrd="0" presId="urn:microsoft.com/office/officeart/2009/3/layout/HorizontalOrganizationChart"/>
    <dgm:cxn modelId="{6CA329AE-FB20-4596-868F-C7EE3A0D3FCB}" type="presParOf" srcId="{97571603-5F46-4617-9035-03CDECB96809}" destId="{E5678DD8-7EBD-4C1D-B06D-DA32AAD3B7E7}" srcOrd="1" destOrd="0" presId="urn:microsoft.com/office/officeart/2009/3/layout/HorizontalOrganizationChart"/>
    <dgm:cxn modelId="{75DF051F-4191-4EC3-B3D6-5D7A4D5B0A14}" type="presParOf" srcId="{18A93FA7-1034-4BEC-967F-4ADC22166B0F}" destId="{B32A861C-D413-476C-BEF1-5A6B12D0FDFD}" srcOrd="1" destOrd="0" presId="urn:microsoft.com/office/officeart/2009/3/layout/HorizontalOrganizationChart"/>
    <dgm:cxn modelId="{87F2D40D-0E54-49CF-9CA0-8FFF32BF0DBE}" type="presParOf" srcId="{18A93FA7-1034-4BEC-967F-4ADC22166B0F}" destId="{1D71E799-0934-45D6-8CD6-59686B1587D5}" srcOrd="2" destOrd="0" presId="urn:microsoft.com/office/officeart/2009/3/layout/HorizontalOrganizationChart"/>
    <dgm:cxn modelId="{C5CA0F9D-9AC0-4B7F-B29C-B5AA31397896}" type="presParOf" srcId="{84AFF2C6-A27D-4E68-B398-9086C03F46B5}" destId="{6049F96E-EAF5-4D4D-BAC4-B2B042918483}" srcOrd="4" destOrd="0" presId="urn:microsoft.com/office/officeart/2009/3/layout/HorizontalOrganizationChart"/>
    <dgm:cxn modelId="{08B69173-26EA-4C29-9759-2A6199C3862A}" type="presParOf" srcId="{84AFF2C6-A27D-4E68-B398-9086C03F46B5}" destId="{E8651BB5-42D7-4F27-97FB-A8682C1B027D}" srcOrd="5" destOrd="0" presId="urn:microsoft.com/office/officeart/2009/3/layout/HorizontalOrganizationChart"/>
    <dgm:cxn modelId="{2788BDB5-AB9E-40A1-AEC2-58BF5A1948FA}" type="presParOf" srcId="{E8651BB5-42D7-4F27-97FB-A8682C1B027D}" destId="{AB7AE19E-BC92-485C-8004-8B5BA8C54907}" srcOrd="0" destOrd="0" presId="urn:microsoft.com/office/officeart/2009/3/layout/HorizontalOrganizationChart"/>
    <dgm:cxn modelId="{2953F8A0-D3A5-4731-954F-0276A586D196}" type="presParOf" srcId="{AB7AE19E-BC92-485C-8004-8B5BA8C54907}" destId="{8043CDC8-FB85-4F87-8B1D-41511C63800F}" srcOrd="0" destOrd="0" presId="urn:microsoft.com/office/officeart/2009/3/layout/HorizontalOrganizationChart"/>
    <dgm:cxn modelId="{C790B3E0-E3ED-4D7D-8226-E449E643CC68}" type="presParOf" srcId="{AB7AE19E-BC92-485C-8004-8B5BA8C54907}" destId="{F44018E0-F806-4549-B3CE-F28FAE0B1BD5}" srcOrd="1" destOrd="0" presId="urn:microsoft.com/office/officeart/2009/3/layout/HorizontalOrganizationChart"/>
    <dgm:cxn modelId="{D25323DD-329D-483A-BB16-8263A25A5EB1}" type="presParOf" srcId="{E8651BB5-42D7-4F27-97FB-A8682C1B027D}" destId="{C793525F-C91E-45C5-B172-1919F6CEF081}" srcOrd="1" destOrd="0" presId="urn:microsoft.com/office/officeart/2009/3/layout/HorizontalOrganizationChart"/>
    <dgm:cxn modelId="{801054F5-C130-425F-BB70-3D6D147DE4E3}" type="presParOf" srcId="{E8651BB5-42D7-4F27-97FB-A8682C1B027D}" destId="{0F6469E4-D1A9-40F9-9ADF-88A884F8D9AD}" srcOrd="2" destOrd="0" presId="urn:microsoft.com/office/officeart/2009/3/layout/HorizontalOrganizationChart"/>
    <dgm:cxn modelId="{1522B37B-585E-4022-9F45-C8A4A83DD43D}" type="presParOf" srcId="{5F10D2A3-CC5F-4082-BEAB-18BD78BC7D0B}" destId="{584037FF-227C-4854-A70F-04CA6E842EA4}"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3933EE-E354-4B9F-821B-DE3E2DFE50B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431762AA-8F0A-4542-8BB5-3945D0B986A0}">
      <dgm:prSet phldrT="[Text]"/>
      <dgm:spPr>
        <a:solidFill>
          <a:schemeClr val="bg1">
            <a:lumMod val="85000"/>
          </a:schemeClr>
        </a:solidFill>
      </dgm:spPr>
      <dgm:t>
        <a:bodyPr/>
        <a:lstStyle/>
        <a:p>
          <a:r>
            <a:rPr lang="hr-HR" dirty="0">
              <a:solidFill>
                <a:schemeClr val="tx1"/>
              </a:solidFill>
            </a:rPr>
            <a:t>Procjena osnovanosti navoda</a:t>
          </a:r>
          <a:endParaRPr lang="en-GB" dirty="0">
            <a:solidFill>
              <a:schemeClr val="tx1"/>
            </a:solidFill>
          </a:endParaRPr>
        </a:p>
      </dgm:t>
    </dgm:pt>
    <dgm:pt modelId="{C2E58AE2-FC64-4BBB-AAA4-CAABF3146656}" type="parTrans" cxnId="{8EA50056-E968-406B-971B-928D2DF6F211}">
      <dgm:prSet/>
      <dgm:spPr/>
      <dgm:t>
        <a:bodyPr/>
        <a:lstStyle/>
        <a:p>
          <a:endParaRPr lang="en-GB"/>
        </a:p>
      </dgm:t>
    </dgm:pt>
    <dgm:pt modelId="{73732A54-89BC-4F67-A9AF-79307CDB2363}" type="sibTrans" cxnId="{8EA50056-E968-406B-971B-928D2DF6F211}">
      <dgm:prSet/>
      <dgm:spPr/>
      <dgm:t>
        <a:bodyPr/>
        <a:lstStyle/>
        <a:p>
          <a:endParaRPr lang="en-GB"/>
        </a:p>
      </dgm:t>
    </dgm:pt>
    <dgm:pt modelId="{89A9AE11-41FE-498E-9CC1-AD472762CE00}">
      <dgm:prSet phldrT="[Text]"/>
      <dgm:spPr>
        <a:solidFill>
          <a:srgbClr val="FFC000"/>
        </a:solidFill>
      </dgm:spPr>
      <dgm:t>
        <a:bodyPr/>
        <a:lstStyle/>
        <a:p>
          <a:r>
            <a:rPr lang="hr-HR" dirty="0">
              <a:solidFill>
                <a:schemeClr val="tx1"/>
              </a:solidFill>
            </a:rPr>
            <a:t>Utvrđivanje postojanja ozbiljne opasnosti</a:t>
          </a:r>
          <a:endParaRPr lang="en-GB" dirty="0">
            <a:solidFill>
              <a:schemeClr val="tx1"/>
            </a:solidFill>
            <a:highlight>
              <a:srgbClr val="FF0000"/>
            </a:highlight>
          </a:endParaRPr>
        </a:p>
      </dgm:t>
    </dgm:pt>
    <dgm:pt modelId="{6944A2C6-F246-447F-9ED7-CC3E2AE787F3}" type="parTrans" cxnId="{9E0F128D-40AE-4D87-A630-1383A6ABE377}">
      <dgm:prSet/>
      <dgm:spPr/>
      <dgm:t>
        <a:bodyPr/>
        <a:lstStyle/>
        <a:p>
          <a:endParaRPr lang="en-GB"/>
        </a:p>
      </dgm:t>
    </dgm:pt>
    <dgm:pt modelId="{BE10C07C-29F0-40E3-9EB8-EB450E84E81D}" type="sibTrans" cxnId="{9E0F128D-40AE-4D87-A630-1383A6ABE377}">
      <dgm:prSet/>
      <dgm:spPr/>
      <dgm:t>
        <a:bodyPr/>
        <a:lstStyle/>
        <a:p>
          <a:endParaRPr lang="en-GB"/>
        </a:p>
      </dgm:t>
    </dgm:pt>
    <dgm:pt modelId="{C1B31E44-1B72-4284-BFCC-BE7D249833B2}">
      <dgm:prSet phldrT="[Text]"/>
      <dgm:spPr>
        <a:solidFill>
          <a:schemeClr val="bg1">
            <a:lumMod val="85000"/>
          </a:schemeClr>
        </a:solidFill>
      </dgm:spPr>
      <dgm:t>
        <a:bodyPr/>
        <a:lstStyle/>
        <a:p>
          <a:r>
            <a:rPr lang="hr-HR" dirty="0">
              <a:solidFill>
                <a:schemeClr val="tx1"/>
              </a:solidFill>
            </a:rPr>
            <a:t>Dostupnost zaštitnih mjera</a:t>
          </a:r>
          <a:endParaRPr lang="en-GB" dirty="0">
            <a:solidFill>
              <a:schemeClr val="tx1"/>
            </a:solidFill>
          </a:endParaRPr>
        </a:p>
      </dgm:t>
    </dgm:pt>
    <dgm:pt modelId="{1ECF7BA2-05CC-4317-90E9-6254ADEF2AF6}" type="parTrans" cxnId="{8BA55F49-A2C8-4388-ADEE-3CA81F35F20E}">
      <dgm:prSet/>
      <dgm:spPr/>
      <dgm:t>
        <a:bodyPr/>
        <a:lstStyle/>
        <a:p>
          <a:endParaRPr lang="en-GB"/>
        </a:p>
      </dgm:t>
    </dgm:pt>
    <dgm:pt modelId="{A5D0CAC8-3732-4DF5-83E2-A7D97702584D}" type="sibTrans" cxnId="{8BA55F49-A2C8-4388-ADEE-3CA81F35F20E}">
      <dgm:prSet/>
      <dgm:spPr/>
      <dgm:t>
        <a:bodyPr/>
        <a:lstStyle/>
        <a:p>
          <a:endParaRPr lang="en-GB"/>
        </a:p>
      </dgm:t>
    </dgm:pt>
    <dgm:pt modelId="{EA556A13-8B60-4CE2-9C6B-63E1BA4C9F4D}" type="pres">
      <dgm:prSet presAssocID="{BB3933EE-E354-4B9F-821B-DE3E2DFE50B8}" presName="rootnode" presStyleCnt="0">
        <dgm:presLayoutVars>
          <dgm:chMax/>
          <dgm:chPref/>
          <dgm:dir/>
          <dgm:animLvl val="lvl"/>
        </dgm:presLayoutVars>
      </dgm:prSet>
      <dgm:spPr/>
      <dgm:t>
        <a:bodyPr/>
        <a:lstStyle/>
        <a:p>
          <a:endParaRPr lang="hr-HR"/>
        </a:p>
      </dgm:t>
    </dgm:pt>
    <dgm:pt modelId="{40C4DB66-A08A-4F31-9D64-1DCE10A60D6D}" type="pres">
      <dgm:prSet presAssocID="{431762AA-8F0A-4542-8BB5-3945D0B986A0}" presName="composite" presStyleCnt="0"/>
      <dgm:spPr/>
    </dgm:pt>
    <dgm:pt modelId="{1031F979-DDF1-41E9-97E2-8A97F1BCF207}" type="pres">
      <dgm:prSet presAssocID="{431762AA-8F0A-4542-8BB5-3945D0B986A0}" presName="bentUpArrow1" presStyleLbl="alignImgPlace1" presStyleIdx="0" presStyleCnt="2"/>
      <dgm:spPr/>
    </dgm:pt>
    <dgm:pt modelId="{D9591B5D-E58E-4752-A487-0A73A72D2D2B}" type="pres">
      <dgm:prSet presAssocID="{431762AA-8F0A-4542-8BB5-3945D0B986A0}" presName="ParentText" presStyleLbl="node1" presStyleIdx="0" presStyleCnt="3">
        <dgm:presLayoutVars>
          <dgm:chMax val="1"/>
          <dgm:chPref val="1"/>
          <dgm:bulletEnabled val="1"/>
        </dgm:presLayoutVars>
      </dgm:prSet>
      <dgm:spPr/>
      <dgm:t>
        <a:bodyPr/>
        <a:lstStyle/>
        <a:p>
          <a:endParaRPr lang="hr-HR"/>
        </a:p>
      </dgm:t>
    </dgm:pt>
    <dgm:pt modelId="{89C2E2BE-6CA3-410E-8F38-8AB096B1BD9D}" type="pres">
      <dgm:prSet presAssocID="{431762AA-8F0A-4542-8BB5-3945D0B986A0}" presName="ChildText" presStyleLbl="revTx" presStyleIdx="0" presStyleCnt="2">
        <dgm:presLayoutVars>
          <dgm:chMax val="0"/>
          <dgm:chPref val="0"/>
          <dgm:bulletEnabled val="1"/>
        </dgm:presLayoutVars>
      </dgm:prSet>
      <dgm:spPr/>
    </dgm:pt>
    <dgm:pt modelId="{4C4C60BD-81A9-49B9-A57E-D6118D918D80}" type="pres">
      <dgm:prSet presAssocID="{73732A54-89BC-4F67-A9AF-79307CDB2363}" presName="sibTrans" presStyleCnt="0"/>
      <dgm:spPr/>
    </dgm:pt>
    <dgm:pt modelId="{8AB89AF7-7215-4660-956B-1A7F395E3E47}" type="pres">
      <dgm:prSet presAssocID="{89A9AE11-41FE-498E-9CC1-AD472762CE00}" presName="composite" presStyleCnt="0"/>
      <dgm:spPr/>
    </dgm:pt>
    <dgm:pt modelId="{8F9C19CB-D3E7-4B14-B8F8-3998E4CCD371}" type="pres">
      <dgm:prSet presAssocID="{89A9AE11-41FE-498E-9CC1-AD472762CE00}" presName="bentUpArrow1" presStyleLbl="alignImgPlace1" presStyleIdx="1" presStyleCnt="2"/>
      <dgm:spPr/>
    </dgm:pt>
    <dgm:pt modelId="{950F83AC-E2FA-4C54-B699-0264548BC09C}" type="pres">
      <dgm:prSet presAssocID="{89A9AE11-41FE-498E-9CC1-AD472762CE00}" presName="ParentText" presStyleLbl="node1" presStyleIdx="1" presStyleCnt="3" custScaleX="106610" custScaleY="98418" custLinFactNeighborX="-1328" custLinFactNeighborY="-21970">
        <dgm:presLayoutVars>
          <dgm:chMax val="1"/>
          <dgm:chPref val="1"/>
          <dgm:bulletEnabled val="1"/>
        </dgm:presLayoutVars>
      </dgm:prSet>
      <dgm:spPr/>
      <dgm:t>
        <a:bodyPr/>
        <a:lstStyle/>
        <a:p>
          <a:endParaRPr lang="hr-HR"/>
        </a:p>
      </dgm:t>
    </dgm:pt>
    <dgm:pt modelId="{3ED10824-BBC8-4C36-A5C0-EE23A70AEFC7}" type="pres">
      <dgm:prSet presAssocID="{89A9AE11-41FE-498E-9CC1-AD472762CE00}" presName="ChildText" presStyleLbl="revTx" presStyleIdx="1" presStyleCnt="2">
        <dgm:presLayoutVars>
          <dgm:chMax val="0"/>
          <dgm:chPref val="0"/>
          <dgm:bulletEnabled val="1"/>
        </dgm:presLayoutVars>
      </dgm:prSet>
      <dgm:spPr/>
    </dgm:pt>
    <dgm:pt modelId="{422D36B4-6B75-4708-8D3A-ADB8CD341E28}" type="pres">
      <dgm:prSet presAssocID="{BE10C07C-29F0-40E3-9EB8-EB450E84E81D}" presName="sibTrans" presStyleCnt="0"/>
      <dgm:spPr/>
    </dgm:pt>
    <dgm:pt modelId="{DBE4568E-6FA7-457C-A92F-9E1AD25D712A}" type="pres">
      <dgm:prSet presAssocID="{C1B31E44-1B72-4284-BFCC-BE7D249833B2}" presName="composite" presStyleCnt="0"/>
      <dgm:spPr/>
    </dgm:pt>
    <dgm:pt modelId="{93DF0F57-D52A-4394-A901-EF2D98053878}" type="pres">
      <dgm:prSet presAssocID="{C1B31E44-1B72-4284-BFCC-BE7D249833B2}" presName="ParentText" presStyleLbl="node1" presStyleIdx="2" presStyleCnt="3" custScaleX="122524" custScaleY="106192" custLinFactNeighborX="4529" custLinFactNeighborY="13621">
        <dgm:presLayoutVars>
          <dgm:chMax val="1"/>
          <dgm:chPref val="1"/>
          <dgm:bulletEnabled val="1"/>
        </dgm:presLayoutVars>
      </dgm:prSet>
      <dgm:spPr/>
      <dgm:t>
        <a:bodyPr/>
        <a:lstStyle/>
        <a:p>
          <a:endParaRPr lang="hr-HR"/>
        </a:p>
      </dgm:t>
    </dgm:pt>
  </dgm:ptLst>
  <dgm:cxnLst>
    <dgm:cxn modelId="{835F6D49-895B-43BB-A435-9048904005DE}" type="presOf" srcId="{C1B31E44-1B72-4284-BFCC-BE7D249833B2}" destId="{93DF0F57-D52A-4394-A901-EF2D98053878}" srcOrd="0" destOrd="0" presId="urn:microsoft.com/office/officeart/2005/8/layout/StepDownProcess"/>
    <dgm:cxn modelId="{C179730E-F413-4C69-8EDE-01CFBDCF2E15}" type="presOf" srcId="{431762AA-8F0A-4542-8BB5-3945D0B986A0}" destId="{D9591B5D-E58E-4752-A487-0A73A72D2D2B}" srcOrd="0" destOrd="0" presId="urn:microsoft.com/office/officeart/2005/8/layout/StepDownProcess"/>
    <dgm:cxn modelId="{9E0F128D-40AE-4D87-A630-1383A6ABE377}" srcId="{BB3933EE-E354-4B9F-821B-DE3E2DFE50B8}" destId="{89A9AE11-41FE-498E-9CC1-AD472762CE00}" srcOrd="1" destOrd="0" parTransId="{6944A2C6-F246-447F-9ED7-CC3E2AE787F3}" sibTransId="{BE10C07C-29F0-40E3-9EB8-EB450E84E81D}"/>
    <dgm:cxn modelId="{8BA55F49-A2C8-4388-ADEE-3CA81F35F20E}" srcId="{BB3933EE-E354-4B9F-821B-DE3E2DFE50B8}" destId="{C1B31E44-1B72-4284-BFCC-BE7D249833B2}" srcOrd="2" destOrd="0" parTransId="{1ECF7BA2-05CC-4317-90E9-6254ADEF2AF6}" sibTransId="{A5D0CAC8-3732-4DF5-83E2-A7D97702584D}"/>
    <dgm:cxn modelId="{53DC4D13-0A1E-486C-9610-6AD39E8A3477}" type="presOf" srcId="{BB3933EE-E354-4B9F-821B-DE3E2DFE50B8}" destId="{EA556A13-8B60-4CE2-9C6B-63E1BA4C9F4D}" srcOrd="0" destOrd="0" presId="urn:microsoft.com/office/officeart/2005/8/layout/StepDownProcess"/>
    <dgm:cxn modelId="{8EA50056-E968-406B-971B-928D2DF6F211}" srcId="{BB3933EE-E354-4B9F-821B-DE3E2DFE50B8}" destId="{431762AA-8F0A-4542-8BB5-3945D0B986A0}" srcOrd="0" destOrd="0" parTransId="{C2E58AE2-FC64-4BBB-AAA4-CAABF3146656}" sibTransId="{73732A54-89BC-4F67-A9AF-79307CDB2363}"/>
    <dgm:cxn modelId="{9FCF5FCA-5A45-4D12-B86F-A05CD0FBE274}" type="presOf" srcId="{89A9AE11-41FE-498E-9CC1-AD472762CE00}" destId="{950F83AC-E2FA-4C54-B699-0264548BC09C}" srcOrd="0" destOrd="0" presId="urn:microsoft.com/office/officeart/2005/8/layout/StepDownProcess"/>
    <dgm:cxn modelId="{039AB341-ECF4-429E-B1D9-1586EE933D9D}" type="presParOf" srcId="{EA556A13-8B60-4CE2-9C6B-63E1BA4C9F4D}" destId="{40C4DB66-A08A-4F31-9D64-1DCE10A60D6D}" srcOrd="0" destOrd="0" presId="urn:microsoft.com/office/officeart/2005/8/layout/StepDownProcess"/>
    <dgm:cxn modelId="{99604057-260A-4168-B483-16FBF6D80B34}" type="presParOf" srcId="{40C4DB66-A08A-4F31-9D64-1DCE10A60D6D}" destId="{1031F979-DDF1-41E9-97E2-8A97F1BCF207}" srcOrd="0" destOrd="0" presId="urn:microsoft.com/office/officeart/2005/8/layout/StepDownProcess"/>
    <dgm:cxn modelId="{30238A09-2DEF-4F57-A49A-1EA5B3AA6766}" type="presParOf" srcId="{40C4DB66-A08A-4F31-9D64-1DCE10A60D6D}" destId="{D9591B5D-E58E-4752-A487-0A73A72D2D2B}" srcOrd="1" destOrd="0" presId="urn:microsoft.com/office/officeart/2005/8/layout/StepDownProcess"/>
    <dgm:cxn modelId="{D1C74DEF-9BDA-45D1-BE99-1672CDAF250F}" type="presParOf" srcId="{40C4DB66-A08A-4F31-9D64-1DCE10A60D6D}" destId="{89C2E2BE-6CA3-410E-8F38-8AB096B1BD9D}" srcOrd="2" destOrd="0" presId="urn:microsoft.com/office/officeart/2005/8/layout/StepDownProcess"/>
    <dgm:cxn modelId="{E5D85545-9C24-4DA7-8B04-7FFCCB471FEC}" type="presParOf" srcId="{EA556A13-8B60-4CE2-9C6B-63E1BA4C9F4D}" destId="{4C4C60BD-81A9-49B9-A57E-D6118D918D80}" srcOrd="1" destOrd="0" presId="urn:microsoft.com/office/officeart/2005/8/layout/StepDownProcess"/>
    <dgm:cxn modelId="{390544C6-DADE-4193-9CEC-F36575817982}" type="presParOf" srcId="{EA556A13-8B60-4CE2-9C6B-63E1BA4C9F4D}" destId="{8AB89AF7-7215-4660-956B-1A7F395E3E47}" srcOrd="2" destOrd="0" presId="urn:microsoft.com/office/officeart/2005/8/layout/StepDownProcess"/>
    <dgm:cxn modelId="{6ACEF222-E399-41C6-84FA-A8DA68D2340D}" type="presParOf" srcId="{8AB89AF7-7215-4660-956B-1A7F395E3E47}" destId="{8F9C19CB-D3E7-4B14-B8F8-3998E4CCD371}" srcOrd="0" destOrd="0" presId="urn:microsoft.com/office/officeart/2005/8/layout/StepDownProcess"/>
    <dgm:cxn modelId="{FE2DA944-448A-4BC6-8BBA-E726DE86996A}" type="presParOf" srcId="{8AB89AF7-7215-4660-956B-1A7F395E3E47}" destId="{950F83AC-E2FA-4C54-B699-0264548BC09C}" srcOrd="1" destOrd="0" presId="urn:microsoft.com/office/officeart/2005/8/layout/StepDownProcess"/>
    <dgm:cxn modelId="{EFD1A564-6193-4B1A-ADF1-A198E9CA1971}" type="presParOf" srcId="{8AB89AF7-7215-4660-956B-1A7F395E3E47}" destId="{3ED10824-BBC8-4C36-A5C0-EE23A70AEFC7}" srcOrd="2" destOrd="0" presId="urn:microsoft.com/office/officeart/2005/8/layout/StepDownProcess"/>
    <dgm:cxn modelId="{F4FC26E0-5187-4A92-9A46-1FBFC3009971}" type="presParOf" srcId="{EA556A13-8B60-4CE2-9C6B-63E1BA4C9F4D}" destId="{422D36B4-6B75-4708-8D3A-ADB8CD341E28}" srcOrd="3" destOrd="0" presId="urn:microsoft.com/office/officeart/2005/8/layout/StepDownProcess"/>
    <dgm:cxn modelId="{962C065B-9669-4721-9D32-C4F54FF04683}" type="presParOf" srcId="{EA556A13-8B60-4CE2-9C6B-63E1BA4C9F4D}" destId="{DBE4568E-6FA7-457C-A92F-9E1AD25D712A}" srcOrd="4" destOrd="0" presId="urn:microsoft.com/office/officeart/2005/8/layout/StepDownProcess"/>
    <dgm:cxn modelId="{01039A24-CD84-4E0A-BAF5-D4EC53CAB2E2}" type="presParOf" srcId="{DBE4568E-6FA7-457C-A92F-9E1AD25D712A}" destId="{93DF0F57-D52A-4394-A901-EF2D9805387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3933EE-E354-4B9F-821B-DE3E2DFE50B8}" type="doc">
      <dgm:prSet loTypeId="urn:microsoft.com/office/officeart/2005/8/layout/list1" loCatId="" qsTypeId="urn:microsoft.com/office/officeart/2005/8/quickstyle/simple1" qsCatId="simple" csTypeId="urn:microsoft.com/office/officeart/2005/8/colors/accent0_1" csCatId="mainScheme" phldr="1"/>
      <dgm:spPr/>
      <dgm:t>
        <a:bodyPr/>
        <a:lstStyle/>
        <a:p>
          <a:endParaRPr lang="en-GB"/>
        </a:p>
      </dgm:t>
    </dgm:pt>
    <dgm:pt modelId="{CD9D78AF-8CFB-49EE-8B1B-50C71E0797F5}">
      <dgm:prSet/>
      <dgm:spPr/>
      <dgm:t>
        <a:bodyPr/>
        <a:lstStyle/>
        <a:p>
          <a:r>
            <a:rPr lang="en-US"/>
            <a:t>Prekršajni zakon, članak 130. – Mjere opreza</a:t>
          </a:r>
        </a:p>
      </dgm:t>
    </dgm:pt>
    <dgm:pt modelId="{C4A70279-4C67-4084-951C-846C594CAFE7}" type="parTrans" cxnId="{59E4D684-4D0F-49F0-84EC-4165272E17D9}">
      <dgm:prSet/>
      <dgm:spPr/>
      <dgm:t>
        <a:bodyPr/>
        <a:lstStyle/>
        <a:p>
          <a:endParaRPr lang="en-US"/>
        </a:p>
      </dgm:t>
    </dgm:pt>
    <dgm:pt modelId="{9F049647-FDD4-4F28-AE37-4EB23731CA2A}" type="sibTrans" cxnId="{59E4D684-4D0F-49F0-84EC-4165272E17D9}">
      <dgm:prSet/>
      <dgm:spPr/>
      <dgm:t>
        <a:bodyPr/>
        <a:lstStyle/>
        <a:p>
          <a:endParaRPr lang="en-US"/>
        </a:p>
      </dgm:t>
    </dgm:pt>
    <dgm:pt modelId="{BBBA7431-B9E7-4EF6-9BA9-4DD8FE3F49CA}">
      <dgm:prSet/>
      <dgm:spPr/>
      <dgm:t>
        <a:bodyPr/>
        <a:lstStyle/>
        <a:p>
          <a:r>
            <a:rPr lang="en-US"/>
            <a:t>Prekršajni zakon, članak 50. – Zaštitne mjere</a:t>
          </a:r>
        </a:p>
      </dgm:t>
    </dgm:pt>
    <dgm:pt modelId="{5E25E9BB-1920-439C-8C8D-256AC51ECF1F}" type="parTrans" cxnId="{E98D07B9-1ED6-4F93-B4C3-416FFAD5D11E}">
      <dgm:prSet/>
      <dgm:spPr/>
      <dgm:t>
        <a:bodyPr/>
        <a:lstStyle/>
        <a:p>
          <a:endParaRPr lang="en-US"/>
        </a:p>
      </dgm:t>
    </dgm:pt>
    <dgm:pt modelId="{52C539AB-9FF5-4C02-B392-48C39651EBC9}" type="sibTrans" cxnId="{E98D07B9-1ED6-4F93-B4C3-416FFAD5D11E}">
      <dgm:prSet/>
      <dgm:spPr/>
      <dgm:t>
        <a:bodyPr/>
        <a:lstStyle/>
        <a:p>
          <a:endParaRPr lang="en-US"/>
        </a:p>
      </dgm:t>
    </dgm:pt>
    <dgm:pt modelId="{CA119C45-A9D4-43A5-97D9-21BEC8352C72}">
      <dgm:prSet/>
      <dgm:spPr/>
      <dgm:t>
        <a:bodyPr/>
        <a:lstStyle/>
        <a:p>
          <a:r>
            <a:rPr lang="en-US"/>
            <a:t>Zakon o zaštiti od nasilja u obitelji, članak 13. – Zaštitne mjere</a:t>
          </a:r>
        </a:p>
      </dgm:t>
    </dgm:pt>
    <dgm:pt modelId="{7DD17B71-F487-43F0-A845-D27A17D0A31B}" type="parTrans" cxnId="{1EE7E808-5676-45EB-B2F4-835BA14E2CE8}">
      <dgm:prSet/>
      <dgm:spPr/>
      <dgm:t>
        <a:bodyPr/>
        <a:lstStyle/>
        <a:p>
          <a:endParaRPr lang="en-US"/>
        </a:p>
      </dgm:t>
    </dgm:pt>
    <dgm:pt modelId="{0D2D4EA2-93BB-4140-925B-2C9ABD8AA64D}" type="sibTrans" cxnId="{1EE7E808-5676-45EB-B2F4-835BA14E2CE8}">
      <dgm:prSet/>
      <dgm:spPr/>
      <dgm:t>
        <a:bodyPr/>
        <a:lstStyle/>
        <a:p>
          <a:endParaRPr lang="en-US"/>
        </a:p>
      </dgm:t>
    </dgm:pt>
    <dgm:pt modelId="{8391F81E-07E5-49F2-B7CC-9D05482B70A5}">
      <dgm:prSet/>
      <dgm:spPr/>
      <dgm:t>
        <a:bodyPr/>
        <a:lstStyle/>
        <a:p>
          <a:r>
            <a:rPr lang="en-US"/>
            <a:t>Zakon o kaznenom postupku, članak 98. – Mjere opreza</a:t>
          </a:r>
        </a:p>
      </dgm:t>
    </dgm:pt>
    <dgm:pt modelId="{CE0F2051-FA03-4F48-9177-C4DACBA6D9F0}" type="parTrans" cxnId="{1171FFF3-E48E-4DB0-BF78-4BD5A6077305}">
      <dgm:prSet/>
      <dgm:spPr/>
      <dgm:t>
        <a:bodyPr/>
        <a:lstStyle/>
        <a:p>
          <a:endParaRPr lang="en-US"/>
        </a:p>
      </dgm:t>
    </dgm:pt>
    <dgm:pt modelId="{6465D82A-909F-4122-A1B0-7841E6235ECE}" type="sibTrans" cxnId="{1171FFF3-E48E-4DB0-BF78-4BD5A6077305}">
      <dgm:prSet/>
      <dgm:spPr/>
      <dgm:t>
        <a:bodyPr/>
        <a:lstStyle/>
        <a:p>
          <a:endParaRPr lang="en-US"/>
        </a:p>
      </dgm:t>
    </dgm:pt>
    <dgm:pt modelId="{F1CC7069-FB4E-448D-8103-0E5AA96CD67E}">
      <dgm:prSet/>
      <dgm:spPr/>
      <dgm:t>
        <a:bodyPr/>
        <a:lstStyle/>
        <a:p>
          <a:r>
            <a:rPr lang="en-US"/>
            <a:t>Kazneni zakon, članak 65. – Sigurnosne mjere</a:t>
          </a:r>
        </a:p>
      </dgm:t>
    </dgm:pt>
    <dgm:pt modelId="{A71A4255-7506-4BC1-A75C-0A290249AE6A}" type="parTrans" cxnId="{EF6636D5-BB18-4F20-AC47-ACE2F63E6614}">
      <dgm:prSet/>
      <dgm:spPr/>
      <dgm:t>
        <a:bodyPr/>
        <a:lstStyle/>
        <a:p>
          <a:endParaRPr lang="en-US"/>
        </a:p>
      </dgm:t>
    </dgm:pt>
    <dgm:pt modelId="{2343C697-4F0F-4DAE-9973-A8F2EBA35B2E}" type="sibTrans" cxnId="{EF6636D5-BB18-4F20-AC47-ACE2F63E6614}">
      <dgm:prSet/>
      <dgm:spPr/>
      <dgm:t>
        <a:bodyPr/>
        <a:lstStyle/>
        <a:p>
          <a:endParaRPr lang="en-US"/>
        </a:p>
      </dgm:t>
    </dgm:pt>
    <dgm:pt modelId="{AFE818C0-8A65-834A-99AD-9DF96D341DAF}" type="pres">
      <dgm:prSet presAssocID="{BB3933EE-E354-4B9F-821B-DE3E2DFE50B8}" presName="linear" presStyleCnt="0">
        <dgm:presLayoutVars>
          <dgm:dir/>
          <dgm:animLvl val="lvl"/>
          <dgm:resizeHandles val="exact"/>
        </dgm:presLayoutVars>
      </dgm:prSet>
      <dgm:spPr/>
      <dgm:t>
        <a:bodyPr/>
        <a:lstStyle/>
        <a:p>
          <a:endParaRPr lang="hr-HR"/>
        </a:p>
      </dgm:t>
    </dgm:pt>
    <dgm:pt modelId="{1FC876E1-8F66-4D45-BD66-CD2874939F0F}" type="pres">
      <dgm:prSet presAssocID="{CD9D78AF-8CFB-49EE-8B1B-50C71E0797F5}" presName="parentLin" presStyleCnt="0"/>
      <dgm:spPr/>
    </dgm:pt>
    <dgm:pt modelId="{2237AB62-0BE3-4B82-BF31-CEF6A041E204}" type="pres">
      <dgm:prSet presAssocID="{CD9D78AF-8CFB-49EE-8B1B-50C71E0797F5}" presName="parentLeftMargin" presStyleLbl="node1" presStyleIdx="0" presStyleCnt="5"/>
      <dgm:spPr/>
      <dgm:t>
        <a:bodyPr/>
        <a:lstStyle/>
        <a:p>
          <a:endParaRPr lang="hr-HR"/>
        </a:p>
      </dgm:t>
    </dgm:pt>
    <dgm:pt modelId="{6FADDD41-ABF3-4A73-A88B-E3EF6B261139}" type="pres">
      <dgm:prSet presAssocID="{CD9D78AF-8CFB-49EE-8B1B-50C71E0797F5}" presName="parentText" presStyleLbl="node1" presStyleIdx="0" presStyleCnt="5">
        <dgm:presLayoutVars>
          <dgm:chMax val="0"/>
          <dgm:bulletEnabled val="1"/>
        </dgm:presLayoutVars>
      </dgm:prSet>
      <dgm:spPr/>
      <dgm:t>
        <a:bodyPr/>
        <a:lstStyle/>
        <a:p>
          <a:endParaRPr lang="hr-HR"/>
        </a:p>
      </dgm:t>
    </dgm:pt>
    <dgm:pt modelId="{F096C709-3B5F-497E-941A-17FC4738C790}" type="pres">
      <dgm:prSet presAssocID="{CD9D78AF-8CFB-49EE-8B1B-50C71E0797F5}" presName="negativeSpace" presStyleCnt="0"/>
      <dgm:spPr/>
    </dgm:pt>
    <dgm:pt modelId="{50B72DF0-C91A-4D91-B824-EBF97E27BCE5}" type="pres">
      <dgm:prSet presAssocID="{CD9D78AF-8CFB-49EE-8B1B-50C71E0797F5}" presName="childText" presStyleLbl="conFgAcc1" presStyleIdx="0" presStyleCnt="5">
        <dgm:presLayoutVars>
          <dgm:bulletEnabled val="1"/>
        </dgm:presLayoutVars>
      </dgm:prSet>
      <dgm:spPr/>
    </dgm:pt>
    <dgm:pt modelId="{D6796A50-3255-49AD-9B37-1F26F0B2A2F9}" type="pres">
      <dgm:prSet presAssocID="{9F049647-FDD4-4F28-AE37-4EB23731CA2A}" presName="spaceBetweenRectangles" presStyleCnt="0"/>
      <dgm:spPr/>
    </dgm:pt>
    <dgm:pt modelId="{2EAF4DD9-CA75-4243-82BA-2EBE0EB45705}" type="pres">
      <dgm:prSet presAssocID="{BBBA7431-B9E7-4EF6-9BA9-4DD8FE3F49CA}" presName="parentLin" presStyleCnt="0"/>
      <dgm:spPr/>
    </dgm:pt>
    <dgm:pt modelId="{21BD0628-F98E-4B98-BC31-4BAFE203B83F}" type="pres">
      <dgm:prSet presAssocID="{BBBA7431-B9E7-4EF6-9BA9-4DD8FE3F49CA}" presName="parentLeftMargin" presStyleLbl="node1" presStyleIdx="0" presStyleCnt="5"/>
      <dgm:spPr/>
      <dgm:t>
        <a:bodyPr/>
        <a:lstStyle/>
        <a:p>
          <a:endParaRPr lang="hr-HR"/>
        </a:p>
      </dgm:t>
    </dgm:pt>
    <dgm:pt modelId="{4054F75C-6978-4143-885D-8DBB613EE760}" type="pres">
      <dgm:prSet presAssocID="{BBBA7431-B9E7-4EF6-9BA9-4DD8FE3F49CA}" presName="parentText" presStyleLbl="node1" presStyleIdx="1" presStyleCnt="5">
        <dgm:presLayoutVars>
          <dgm:chMax val="0"/>
          <dgm:bulletEnabled val="1"/>
        </dgm:presLayoutVars>
      </dgm:prSet>
      <dgm:spPr/>
      <dgm:t>
        <a:bodyPr/>
        <a:lstStyle/>
        <a:p>
          <a:endParaRPr lang="hr-HR"/>
        </a:p>
      </dgm:t>
    </dgm:pt>
    <dgm:pt modelId="{744B7CC6-F17E-4AA7-A2E1-6DD853C8BA81}" type="pres">
      <dgm:prSet presAssocID="{BBBA7431-B9E7-4EF6-9BA9-4DD8FE3F49CA}" presName="negativeSpace" presStyleCnt="0"/>
      <dgm:spPr/>
    </dgm:pt>
    <dgm:pt modelId="{C3CA3A08-231F-4F97-B154-90400D405894}" type="pres">
      <dgm:prSet presAssocID="{BBBA7431-B9E7-4EF6-9BA9-4DD8FE3F49CA}" presName="childText" presStyleLbl="conFgAcc1" presStyleIdx="1" presStyleCnt="5">
        <dgm:presLayoutVars>
          <dgm:bulletEnabled val="1"/>
        </dgm:presLayoutVars>
      </dgm:prSet>
      <dgm:spPr/>
    </dgm:pt>
    <dgm:pt modelId="{AA89F3AE-8F72-485D-92FB-9AFDD9CAF5BD}" type="pres">
      <dgm:prSet presAssocID="{52C539AB-9FF5-4C02-B392-48C39651EBC9}" presName="spaceBetweenRectangles" presStyleCnt="0"/>
      <dgm:spPr/>
    </dgm:pt>
    <dgm:pt modelId="{7CE7C0DA-7B43-428E-BD95-B87A37B48245}" type="pres">
      <dgm:prSet presAssocID="{CA119C45-A9D4-43A5-97D9-21BEC8352C72}" presName="parentLin" presStyleCnt="0"/>
      <dgm:spPr/>
    </dgm:pt>
    <dgm:pt modelId="{70FD6A32-1407-4A43-AA02-8F4548F27D37}" type="pres">
      <dgm:prSet presAssocID="{CA119C45-A9D4-43A5-97D9-21BEC8352C72}" presName="parentLeftMargin" presStyleLbl="node1" presStyleIdx="1" presStyleCnt="5"/>
      <dgm:spPr/>
      <dgm:t>
        <a:bodyPr/>
        <a:lstStyle/>
        <a:p>
          <a:endParaRPr lang="hr-HR"/>
        </a:p>
      </dgm:t>
    </dgm:pt>
    <dgm:pt modelId="{FB5AEED6-8F88-40E0-B94D-24AC47C3EA85}" type="pres">
      <dgm:prSet presAssocID="{CA119C45-A9D4-43A5-97D9-21BEC8352C72}" presName="parentText" presStyleLbl="node1" presStyleIdx="2" presStyleCnt="5">
        <dgm:presLayoutVars>
          <dgm:chMax val="0"/>
          <dgm:bulletEnabled val="1"/>
        </dgm:presLayoutVars>
      </dgm:prSet>
      <dgm:spPr/>
      <dgm:t>
        <a:bodyPr/>
        <a:lstStyle/>
        <a:p>
          <a:endParaRPr lang="hr-HR"/>
        </a:p>
      </dgm:t>
    </dgm:pt>
    <dgm:pt modelId="{9AFB8736-60C1-4228-802C-1BEE65FA2F07}" type="pres">
      <dgm:prSet presAssocID="{CA119C45-A9D4-43A5-97D9-21BEC8352C72}" presName="negativeSpace" presStyleCnt="0"/>
      <dgm:spPr/>
    </dgm:pt>
    <dgm:pt modelId="{F1456287-A7E9-4B1B-9281-58BE45809076}" type="pres">
      <dgm:prSet presAssocID="{CA119C45-A9D4-43A5-97D9-21BEC8352C72}" presName="childText" presStyleLbl="conFgAcc1" presStyleIdx="2" presStyleCnt="5">
        <dgm:presLayoutVars>
          <dgm:bulletEnabled val="1"/>
        </dgm:presLayoutVars>
      </dgm:prSet>
      <dgm:spPr/>
    </dgm:pt>
    <dgm:pt modelId="{F6317102-CDE3-4F2F-9866-60F14982F2FB}" type="pres">
      <dgm:prSet presAssocID="{0D2D4EA2-93BB-4140-925B-2C9ABD8AA64D}" presName="spaceBetweenRectangles" presStyleCnt="0"/>
      <dgm:spPr/>
    </dgm:pt>
    <dgm:pt modelId="{FAE2DD50-8DDE-4DA2-A389-AD317C02CCC8}" type="pres">
      <dgm:prSet presAssocID="{8391F81E-07E5-49F2-B7CC-9D05482B70A5}" presName="parentLin" presStyleCnt="0"/>
      <dgm:spPr/>
    </dgm:pt>
    <dgm:pt modelId="{9E9F7118-BE3A-4B9D-8EBA-FE9479C6488D}" type="pres">
      <dgm:prSet presAssocID="{8391F81E-07E5-49F2-B7CC-9D05482B70A5}" presName="parentLeftMargin" presStyleLbl="node1" presStyleIdx="2" presStyleCnt="5"/>
      <dgm:spPr/>
      <dgm:t>
        <a:bodyPr/>
        <a:lstStyle/>
        <a:p>
          <a:endParaRPr lang="hr-HR"/>
        </a:p>
      </dgm:t>
    </dgm:pt>
    <dgm:pt modelId="{04D61DF5-357B-474B-96EC-69F952922AF4}" type="pres">
      <dgm:prSet presAssocID="{8391F81E-07E5-49F2-B7CC-9D05482B70A5}" presName="parentText" presStyleLbl="node1" presStyleIdx="3" presStyleCnt="5">
        <dgm:presLayoutVars>
          <dgm:chMax val="0"/>
          <dgm:bulletEnabled val="1"/>
        </dgm:presLayoutVars>
      </dgm:prSet>
      <dgm:spPr/>
      <dgm:t>
        <a:bodyPr/>
        <a:lstStyle/>
        <a:p>
          <a:endParaRPr lang="hr-HR"/>
        </a:p>
      </dgm:t>
    </dgm:pt>
    <dgm:pt modelId="{258B8951-1C88-47AE-BF04-4D41204E3577}" type="pres">
      <dgm:prSet presAssocID="{8391F81E-07E5-49F2-B7CC-9D05482B70A5}" presName="negativeSpace" presStyleCnt="0"/>
      <dgm:spPr/>
    </dgm:pt>
    <dgm:pt modelId="{D7B96A7B-0388-44DF-9D54-D8A60836DB68}" type="pres">
      <dgm:prSet presAssocID="{8391F81E-07E5-49F2-B7CC-9D05482B70A5}" presName="childText" presStyleLbl="conFgAcc1" presStyleIdx="3" presStyleCnt="5">
        <dgm:presLayoutVars>
          <dgm:bulletEnabled val="1"/>
        </dgm:presLayoutVars>
      </dgm:prSet>
      <dgm:spPr/>
    </dgm:pt>
    <dgm:pt modelId="{F1827B64-A6F1-4553-B3CD-890406483CD1}" type="pres">
      <dgm:prSet presAssocID="{6465D82A-909F-4122-A1B0-7841E6235ECE}" presName="spaceBetweenRectangles" presStyleCnt="0"/>
      <dgm:spPr/>
    </dgm:pt>
    <dgm:pt modelId="{971979A4-9F67-478A-BC1E-59B5ACA0E914}" type="pres">
      <dgm:prSet presAssocID="{F1CC7069-FB4E-448D-8103-0E5AA96CD67E}" presName="parentLin" presStyleCnt="0"/>
      <dgm:spPr/>
    </dgm:pt>
    <dgm:pt modelId="{6BB3202C-B088-48E7-B694-4DB3F25D9C9B}" type="pres">
      <dgm:prSet presAssocID="{F1CC7069-FB4E-448D-8103-0E5AA96CD67E}" presName="parentLeftMargin" presStyleLbl="node1" presStyleIdx="3" presStyleCnt="5"/>
      <dgm:spPr/>
      <dgm:t>
        <a:bodyPr/>
        <a:lstStyle/>
        <a:p>
          <a:endParaRPr lang="hr-HR"/>
        </a:p>
      </dgm:t>
    </dgm:pt>
    <dgm:pt modelId="{6158F831-019A-4F0C-9766-EF29EE4A6CDB}" type="pres">
      <dgm:prSet presAssocID="{F1CC7069-FB4E-448D-8103-0E5AA96CD67E}" presName="parentText" presStyleLbl="node1" presStyleIdx="4" presStyleCnt="5">
        <dgm:presLayoutVars>
          <dgm:chMax val="0"/>
          <dgm:bulletEnabled val="1"/>
        </dgm:presLayoutVars>
      </dgm:prSet>
      <dgm:spPr/>
      <dgm:t>
        <a:bodyPr/>
        <a:lstStyle/>
        <a:p>
          <a:endParaRPr lang="hr-HR"/>
        </a:p>
      </dgm:t>
    </dgm:pt>
    <dgm:pt modelId="{9C87BE5D-55E2-4E80-8832-88AFEDA6A384}" type="pres">
      <dgm:prSet presAssocID="{F1CC7069-FB4E-448D-8103-0E5AA96CD67E}" presName="negativeSpace" presStyleCnt="0"/>
      <dgm:spPr/>
    </dgm:pt>
    <dgm:pt modelId="{37BC401B-B24F-4DAA-8A6A-E971EEFB5DE5}" type="pres">
      <dgm:prSet presAssocID="{F1CC7069-FB4E-448D-8103-0E5AA96CD67E}" presName="childText" presStyleLbl="conFgAcc1" presStyleIdx="4" presStyleCnt="5">
        <dgm:presLayoutVars>
          <dgm:bulletEnabled val="1"/>
        </dgm:presLayoutVars>
      </dgm:prSet>
      <dgm:spPr/>
    </dgm:pt>
  </dgm:ptLst>
  <dgm:cxnLst>
    <dgm:cxn modelId="{8414A8BA-6203-4DA3-99DC-163AC2FFAB6E}" type="presOf" srcId="{F1CC7069-FB4E-448D-8103-0E5AA96CD67E}" destId="{6158F831-019A-4F0C-9766-EF29EE4A6CDB}" srcOrd="1" destOrd="0" presId="urn:microsoft.com/office/officeart/2005/8/layout/list1"/>
    <dgm:cxn modelId="{E98D07B9-1ED6-4F93-B4C3-416FFAD5D11E}" srcId="{BB3933EE-E354-4B9F-821B-DE3E2DFE50B8}" destId="{BBBA7431-B9E7-4EF6-9BA9-4DD8FE3F49CA}" srcOrd="1" destOrd="0" parTransId="{5E25E9BB-1920-439C-8C8D-256AC51ECF1F}" sibTransId="{52C539AB-9FF5-4C02-B392-48C39651EBC9}"/>
    <dgm:cxn modelId="{A6B754D5-1964-4AC7-A544-AFD70BE82C18}" type="presOf" srcId="{F1CC7069-FB4E-448D-8103-0E5AA96CD67E}" destId="{6BB3202C-B088-48E7-B694-4DB3F25D9C9B}" srcOrd="0" destOrd="0" presId="urn:microsoft.com/office/officeart/2005/8/layout/list1"/>
    <dgm:cxn modelId="{EF6636D5-BB18-4F20-AC47-ACE2F63E6614}" srcId="{BB3933EE-E354-4B9F-821B-DE3E2DFE50B8}" destId="{F1CC7069-FB4E-448D-8103-0E5AA96CD67E}" srcOrd="4" destOrd="0" parTransId="{A71A4255-7506-4BC1-A75C-0A290249AE6A}" sibTransId="{2343C697-4F0F-4DAE-9973-A8F2EBA35B2E}"/>
    <dgm:cxn modelId="{05DD9880-A818-4883-B8E2-8A1D5BF31EF0}" type="presOf" srcId="{CD9D78AF-8CFB-49EE-8B1B-50C71E0797F5}" destId="{2237AB62-0BE3-4B82-BF31-CEF6A041E204}" srcOrd="0" destOrd="0" presId="urn:microsoft.com/office/officeart/2005/8/layout/list1"/>
    <dgm:cxn modelId="{763F845D-6010-4C59-B9F7-6B17EB514A47}" type="presOf" srcId="{8391F81E-07E5-49F2-B7CC-9D05482B70A5}" destId="{04D61DF5-357B-474B-96EC-69F952922AF4}" srcOrd="1" destOrd="0" presId="urn:microsoft.com/office/officeart/2005/8/layout/list1"/>
    <dgm:cxn modelId="{1171FFF3-E48E-4DB0-BF78-4BD5A6077305}" srcId="{BB3933EE-E354-4B9F-821B-DE3E2DFE50B8}" destId="{8391F81E-07E5-49F2-B7CC-9D05482B70A5}" srcOrd="3" destOrd="0" parTransId="{CE0F2051-FA03-4F48-9177-C4DACBA6D9F0}" sibTransId="{6465D82A-909F-4122-A1B0-7841E6235ECE}"/>
    <dgm:cxn modelId="{81B15F0A-5360-4657-AB92-378E9F76F141}" type="presOf" srcId="{8391F81E-07E5-49F2-B7CC-9D05482B70A5}" destId="{9E9F7118-BE3A-4B9D-8EBA-FE9479C6488D}" srcOrd="0" destOrd="0" presId="urn:microsoft.com/office/officeart/2005/8/layout/list1"/>
    <dgm:cxn modelId="{AF82C91A-4667-46F2-8EFA-30A09FD0E92E}" type="presOf" srcId="{CA119C45-A9D4-43A5-97D9-21BEC8352C72}" destId="{70FD6A32-1407-4A43-AA02-8F4548F27D37}" srcOrd="0" destOrd="0" presId="urn:microsoft.com/office/officeart/2005/8/layout/list1"/>
    <dgm:cxn modelId="{F176076D-FB6B-4C3C-951F-503C265EA852}" type="presOf" srcId="{BBBA7431-B9E7-4EF6-9BA9-4DD8FE3F49CA}" destId="{4054F75C-6978-4143-885D-8DBB613EE760}" srcOrd="1" destOrd="0" presId="urn:microsoft.com/office/officeart/2005/8/layout/list1"/>
    <dgm:cxn modelId="{EC4F7962-2DD8-47C6-B66D-90AB97FB1B9F}" type="presOf" srcId="{CA119C45-A9D4-43A5-97D9-21BEC8352C72}" destId="{FB5AEED6-8F88-40E0-B94D-24AC47C3EA85}" srcOrd="1" destOrd="0" presId="urn:microsoft.com/office/officeart/2005/8/layout/list1"/>
    <dgm:cxn modelId="{59E4D684-4D0F-49F0-84EC-4165272E17D9}" srcId="{BB3933EE-E354-4B9F-821B-DE3E2DFE50B8}" destId="{CD9D78AF-8CFB-49EE-8B1B-50C71E0797F5}" srcOrd="0" destOrd="0" parTransId="{C4A70279-4C67-4084-951C-846C594CAFE7}" sibTransId="{9F049647-FDD4-4F28-AE37-4EB23731CA2A}"/>
    <dgm:cxn modelId="{1EE7E808-5676-45EB-B2F4-835BA14E2CE8}" srcId="{BB3933EE-E354-4B9F-821B-DE3E2DFE50B8}" destId="{CA119C45-A9D4-43A5-97D9-21BEC8352C72}" srcOrd="2" destOrd="0" parTransId="{7DD17B71-F487-43F0-A845-D27A17D0A31B}" sibTransId="{0D2D4EA2-93BB-4140-925B-2C9ABD8AA64D}"/>
    <dgm:cxn modelId="{A1137419-FDDC-4AF6-B6C5-7472D4BB4387}" type="presOf" srcId="{CD9D78AF-8CFB-49EE-8B1B-50C71E0797F5}" destId="{6FADDD41-ABF3-4A73-A88B-E3EF6B261139}" srcOrd="1" destOrd="0" presId="urn:microsoft.com/office/officeart/2005/8/layout/list1"/>
    <dgm:cxn modelId="{BD362BE6-2998-4FC0-88A2-29E3980D65DC}" type="presOf" srcId="{BBBA7431-B9E7-4EF6-9BA9-4DD8FE3F49CA}" destId="{21BD0628-F98E-4B98-BC31-4BAFE203B83F}" srcOrd="0" destOrd="0" presId="urn:microsoft.com/office/officeart/2005/8/layout/list1"/>
    <dgm:cxn modelId="{209211EF-8433-DC42-98AB-447DB943E1E5}" type="presOf" srcId="{BB3933EE-E354-4B9F-821B-DE3E2DFE50B8}" destId="{AFE818C0-8A65-834A-99AD-9DF96D341DAF}" srcOrd="0" destOrd="0" presId="urn:microsoft.com/office/officeart/2005/8/layout/list1"/>
    <dgm:cxn modelId="{A56FF4D9-5EE6-421B-A118-8E38C0B8A380}" type="presParOf" srcId="{AFE818C0-8A65-834A-99AD-9DF96D341DAF}" destId="{1FC876E1-8F66-4D45-BD66-CD2874939F0F}" srcOrd="0" destOrd="0" presId="urn:microsoft.com/office/officeart/2005/8/layout/list1"/>
    <dgm:cxn modelId="{94EF0B31-4451-4FE2-95FD-0852CB54E8E0}" type="presParOf" srcId="{1FC876E1-8F66-4D45-BD66-CD2874939F0F}" destId="{2237AB62-0BE3-4B82-BF31-CEF6A041E204}" srcOrd="0" destOrd="0" presId="urn:microsoft.com/office/officeart/2005/8/layout/list1"/>
    <dgm:cxn modelId="{8C649305-FFAC-4618-B167-B7346EB08530}" type="presParOf" srcId="{1FC876E1-8F66-4D45-BD66-CD2874939F0F}" destId="{6FADDD41-ABF3-4A73-A88B-E3EF6B261139}" srcOrd="1" destOrd="0" presId="urn:microsoft.com/office/officeart/2005/8/layout/list1"/>
    <dgm:cxn modelId="{DEAD0755-FCFC-4FF4-A570-89ECF38253B8}" type="presParOf" srcId="{AFE818C0-8A65-834A-99AD-9DF96D341DAF}" destId="{F096C709-3B5F-497E-941A-17FC4738C790}" srcOrd="1" destOrd="0" presId="urn:microsoft.com/office/officeart/2005/8/layout/list1"/>
    <dgm:cxn modelId="{1B4D8487-9837-4A58-96B8-B23D422929F3}" type="presParOf" srcId="{AFE818C0-8A65-834A-99AD-9DF96D341DAF}" destId="{50B72DF0-C91A-4D91-B824-EBF97E27BCE5}" srcOrd="2" destOrd="0" presId="urn:microsoft.com/office/officeart/2005/8/layout/list1"/>
    <dgm:cxn modelId="{012964A2-0BEA-4E14-9E59-2C210BF930AE}" type="presParOf" srcId="{AFE818C0-8A65-834A-99AD-9DF96D341DAF}" destId="{D6796A50-3255-49AD-9B37-1F26F0B2A2F9}" srcOrd="3" destOrd="0" presId="urn:microsoft.com/office/officeart/2005/8/layout/list1"/>
    <dgm:cxn modelId="{33E9FC74-C4A8-4101-95C3-83E867937547}" type="presParOf" srcId="{AFE818C0-8A65-834A-99AD-9DF96D341DAF}" destId="{2EAF4DD9-CA75-4243-82BA-2EBE0EB45705}" srcOrd="4" destOrd="0" presId="urn:microsoft.com/office/officeart/2005/8/layout/list1"/>
    <dgm:cxn modelId="{46489C70-2205-44C8-8CF0-95D3166411C6}" type="presParOf" srcId="{2EAF4DD9-CA75-4243-82BA-2EBE0EB45705}" destId="{21BD0628-F98E-4B98-BC31-4BAFE203B83F}" srcOrd="0" destOrd="0" presId="urn:microsoft.com/office/officeart/2005/8/layout/list1"/>
    <dgm:cxn modelId="{DBFEB86C-667D-4F6B-B76B-45C5B1234430}" type="presParOf" srcId="{2EAF4DD9-CA75-4243-82BA-2EBE0EB45705}" destId="{4054F75C-6978-4143-885D-8DBB613EE760}" srcOrd="1" destOrd="0" presId="urn:microsoft.com/office/officeart/2005/8/layout/list1"/>
    <dgm:cxn modelId="{8EC5B0FD-4DF2-4BA5-A9F3-5FF46B4D7818}" type="presParOf" srcId="{AFE818C0-8A65-834A-99AD-9DF96D341DAF}" destId="{744B7CC6-F17E-4AA7-A2E1-6DD853C8BA81}" srcOrd="5" destOrd="0" presId="urn:microsoft.com/office/officeart/2005/8/layout/list1"/>
    <dgm:cxn modelId="{21586D80-96AB-4ABD-99DC-157BA03F7925}" type="presParOf" srcId="{AFE818C0-8A65-834A-99AD-9DF96D341DAF}" destId="{C3CA3A08-231F-4F97-B154-90400D405894}" srcOrd="6" destOrd="0" presId="urn:microsoft.com/office/officeart/2005/8/layout/list1"/>
    <dgm:cxn modelId="{2340AC56-5D55-499C-979C-E3AAE02CC81E}" type="presParOf" srcId="{AFE818C0-8A65-834A-99AD-9DF96D341DAF}" destId="{AA89F3AE-8F72-485D-92FB-9AFDD9CAF5BD}" srcOrd="7" destOrd="0" presId="urn:microsoft.com/office/officeart/2005/8/layout/list1"/>
    <dgm:cxn modelId="{D46E265D-EE8B-4419-B46C-146ECE85F65A}" type="presParOf" srcId="{AFE818C0-8A65-834A-99AD-9DF96D341DAF}" destId="{7CE7C0DA-7B43-428E-BD95-B87A37B48245}" srcOrd="8" destOrd="0" presId="urn:microsoft.com/office/officeart/2005/8/layout/list1"/>
    <dgm:cxn modelId="{D5DF76F4-E30F-4858-B971-AF5A4C1EB580}" type="presParOf" srcId="{7CE7C0DA-7B43-428E-BD95-B87A37B48245}" destId="{70FD6A32-1407-4A43-AA02-8F4548F27D37}" srcOrd="0" destOrd="0" presId="urn:microsoft.com/office/officeart/2005/8/layout/list1"/>
    <dgm:cxn modelId="{1F6D077B-F12E-426B-A1AA-93183598D35C}" type="presParOf" srcId="{7CE7C0DA-7B43-428E-BD95-B87A37B48245}" destId="{FB5AEED6-8F88-40E0-B94D-24AC47C3EA85}" srcOrd="1" destOrd="0" presId="urn:microsoft.com/office/officeart/2005/8/layout/list1"/>
    <dgm:cxn modelId="{1E3843CD-10CB-4DAA-9C1F-7591A1578182}" type="presParOf" srcId="{AFE818C0-8A65-834A-99AD-9DF96D341DAF}" destId="{9AFB8736-60C1-4228-802C-1BEE65FA2F07}" srcOrd="9" destOrd="0" presId="urn:microsoft.com/office/officeart/2005/8/layout/list1"/>
    <dgm:cxn modelId="{AFB4C6FF-4FAC-48D2-BE67-930562610394}" type="presParOf" srcId="{AFE818C0-8A65-834A-99AD-9DF96D341DAF}" destId="{F1456287-A7E9-4B1B-9281-58BE45809076}" srcOrd="10" destOrd="0" presId="urn:microsoft.com/office/officeart/2005/8/layout/list1"/>
    <dgm:cxn modelId="{FAC9ED72-7752-4226-9C64-5D76FB2C7E21}" type="presParOf" srcId="{AFE818C0-8A65-834A-99AD-9DF96D341DAF}" destId="{F6317102-CDE3-4F2F-9866-60F14982F2FB}" srcOrd="11" destOrd="0" presId="urn:microsoft.com/office/officeart/2005/8/layout/list1"/>
    <dgm:cxn modelId="{657DE2DC-5D47-48B7-BE37-F56EEA88AA91}" type="presParOf" srcId="{AFE818C0-8A65-834A-99AD-9DF96D341DAF}" destId="{FAE2DD50-8DDE-4DA2-A389-AD317C02CCC8}" srcOrd="12" destOrd="0" presId="urn:microsoft.com/office/officeart/2005/8/layout/list1"/>
    <dgm:cxn modelId="{ED263F13-1966-4C3A-A9BC-9F181F4882EE}" type="presParOf" srcId="{FAE2DD50-8DDE-4DA2-A389-AD317C02CCC8}" destId="{9E9F7118-BE3A-4B9D-8EBA-FE9479C6488D}" srcOrd="0" destOrd="0" presId="urn:microsoft.com/office/officeart/2005/8/layout/list1"/>
    <dgm:cxn modelId="{07779CAC-A44B-444C-823D-F5A145789F5E}" type="presParOf" srcId="{FAE2DD50-8DDE-4DA2-A389-AD317C02CCC8}" destId="{04D61DF5-357B-474B-96EC-69F952922AF4}" srcOrd="1" destOrd="0" presId="urn:microsoft.com/office/officeart/2005/8/layout/list1"/>
    <dgm:cxn modelId="{95340C3D-8331-4062-ABEA-B89D76797BF0}" type="presParOf" srcId="{AFE818C0-8A65-834A-99AD-9DF96D341DAF}" destId="{258B8951-1C88-47AE-BF04-4D41204E3577}" srcOrd="13" destOrd="0" presId="urn:microsoft.com/office/officeart/2005/8/layout/list1"/>
    <dgm:cxn modelId="{BB8FFBA2-363E-401B-885C-952C8285C65B}" type="presParOf" srcId="{AFE818C0-8A65-834A-99AD-9DF96D341DAF}" destId="{D7B96A7B-0388-44DF-9D54-D8A60836DB68}" srcOrd="14" destOrd="0" presId="urn:microsoft.com/office/officeart/2005/8/layout/list1"/>
    <dgm:cxn modelId="{2852B44E-B9FC-4D04-A3C4-EFC6643D3932}" type="presParOf" srcId="{AFE818C0-8A65-834A-99AD-9DF96D341DAF}" destId="{F1827B64-A6F1-4553-B3CD-890406483CD1}" srcOrd="15" destOrd="0" presId="urn:microsoft.com/office/officeart/2005/8/layout/list1"/>
    <dgm:cxn modelId="{3C1A9527-DA80-460C-8A87-E7D9006CA5AC}" type="presParOf" srcId="{AFE818C0-8A65-834A-99AD-9DF96D341DAF}" destId="{971979A4-9F67-478A-BC1E-59B5ACA0E914}" srcOrd="16" destOrd="0" presId="urn:microsoft.com/office/officeart/2005/8/layout/list1"/>
    <dgm:cxn modelId="{02B4BE40-E557-483E-AB50-93E9FE61151C}" type="presParOf" srcId="{971979A4-9F67-478A-BC1E-59B5ACA0E914}" destId="{6BB3202C-B088-48E7-B694-4DB3F25D9C9B}" srcOrd="0" destOrd="0" presId="urn:microsoft.com/office/officeart/2005/8/layout/list1"/>
    <dgm:cxn modelId="{515744B2-E6AF-4352-A7DE-D5ECAAEAE2F2}" type="presParOf" srcId="{971979A4-9F67-478A-BC1E-59B5ACA0E914}" destId="{6158F831-019A-4F0C-9766-EF29EE4A6CDB}" srcOrd="1" destOrd="0" presId="urn:microsoft.com/office/officeart/2005/8/layout/list1"/>
    <dgm:cxn modelId="{2F2F72FB-6D44-46C1-AC7B-B07C221E193C}" type="presParOf" srcId="{AFE818C0-8A65-834A-99AD-9DF96D341DAF}" destId="{9C87BE5D-55E2-4E80-8832-88AFEDA6A384}" srcOrd="17" destOrd="0" presId="urn:microsoft.com/office/officeart/2005/8/layout/list1"/>
    <dgm:cxn modelId="{7FAA0086-C6E8-4247-A51E-AE73FD2E43EE}" type="presParOf" srcId="{AFE818C0-8A65-834A-99AD-9DF96D341DAF}" destId="{37BC401B-B24F-4DAA-8A6A-E971EEFB5DE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6A3E74-6446-4945-AE9F-DFEB4BD33B55}" type="doc">
      <dgm:prSet loTypeId="urn:microsoft.com/office/officeart/2011/layout/CircleProcess" loCatId="process" qsTypeId="urn:microsoft.com/office/officeart/2005/8/quickstyle/simple1" qsCatId="simple" csTypeId="urn:microsoft.com/office/officeart/2005/8/colors/accent4_2" csCatId="accent4" phldr="1"/>
      <dgm:spPr/>
      <dgm:t>
        <a:bodyPr/>
        <a:lstStyle/>
        <a:p>
          <a:endParaRPr lang="en-GB"/>
        </a:p>
      </dgm:t>
    </dgm:pt>
    <dgm:pt modelId="{37A03E41-FCD5-49AD-8C79-D0A547045545}">
      <dgm:prSet phldrT="[Text]" custT="1"/>
      <dgm:spPr>
        <a:xfrm>
          <a:off x="332370"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hr-HR" sz="1000" dirty="0"/>
            <a:t>Nadležnost: Uredba Brussels IIbis – članak 20. (privremene i zaštitne mjere – postupak povratka)</a:t>
          </a:r>
          <a:endParaRPr lang="en-GB" sz="1000" dirty="0">
            <a:solidFill>
              <a:sysClr val="windowText" lastClr="000000">
                <a:hueOff val="0"/>
                <a:satOff val="0"/>
                <a:lumOff val="0"/>
                <a:alphaOff val="0"/>
              </a:sysClr>
            </a:solidFill>
            <a:latin typeface="Calibri" panose="020F0502020204030204"/>
            <a:ea typeface="+mn-ea"/>
            <a:cs typeface="+mn-cs"/>
          </a:endParaRPr>
        </a:p>
      </dgm:t>
    </dgm:pt>
    <dgm:pt modelId="{447C9CCD-7908-4A0D-B0E2-8E69863C5957}" type="parTrans" cxnId="{FC818D7C-49F6-4910-94F4-CF093A3918F7}">
      <dgm:prSet/>
      <dgm:spPr/>
      <dgm:t>
        <a:bodyPr/>
        <a:lstStyle/>
        <a:p>
          <a:endParaRPr lang="en-GB"/>
        </a:p>
      </dgm:t>
    </dgm:pt>
    <dgm:pt modelId="{A99CC617-E94D-4ADB-A521-BC7A0FC58960}" type="sibTrans" cxnId="{FC818D7C-49F6-4910-94F4-CF093A3918F7}">
      <dgm:prSet/>
      <dgm:spPr>
        <a:xfrm>
          <a:off x="3128676" y="572071"/>
          <a:ext cx="490347" cy="490347"/>
        </a:xfrm>
        <a:prstGeom prst="downArrow">
          <a:avLst>
            <a:gd name="adj1" fmla="val 55000"/>
            <a:gd name="adj2" fmla="val 45000"/>
          </a:avLst>
        </a:prstGeom>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CF0B2F78-2740-402C-859F-C4C5C444AA21}">
      <dgm:prSet phldrT="[Text]" custT="1"/>
      <dgm:spPr>
        <a:xfrm>
          <a:off x="1660839"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hr-HR" sz="1100" dirty="0"/>
            <a:t>Mjerodavno pravo: </a:t>
          </a:r>
          <a:r>
            <a:rPr lang="hr-HR" sz="1100" i="1" dirty="0"/>
            <a:t>lex fori</a:t>
          </a:r>
          <a:endParaRPr lang="en-GB" sz="1100" dirty="0">
            <a:solidFill>
              <a:sysClr val="windowText" lastClr="000000">
                <a:hueOff val="0"/>
                <a:satOff val="0"/>
                <a:lumOff val="0"/>
                <a:alphaOff val="0"/>
              </a:sysClr>
            </a:solidFill>
            <a:latin typeface="Calibri" panose="020F0502020204030204"/>
            <a:ea typeface="+mn-ea"/>
            <a:cs typeface="+mn-cs"/>
          </a:endParaRPr>
        </a:p>
      </dgm:t>
    </dgm:pt>
    <dgm:pt modelId="{435BBD64-3DD8-4119-B076-AED5734179A7}" type="parTrans" cxnId="{5D120918-F109-49F7-A989-396143E64DC7}">
      <dgm:prSet/>
      <dgm:spPr/>
      <dgm:t>
        <a:bodyPr/>
        <a:lstStyle/>
        <a:p>
          <a:endParaRPr lang="en-GB"/>
        </a:p>
      </dgm:t>
    </dgm:pt>
    <dgm:pt modelId="{E1C38FF0-B35F-47C7-AA16-055FBDA4AF5E}" type="sibTrans" cxnId="{5D120918-F109-49F7-A989-396143E64DC7}">
      <dgm:prSet/>
      <dgm:spPr>
        <a:xfrm>
          <a:off x="3448002" y="1447152"/>
          <a:ext cx="490347" cy="490347"/>
        </a:xfrm>
        <a:prstGeom prst="downArrow">
          <a:avLst>
            <a:gd name="adj1" fmla="val 55000"/>
            <a:gd name="adj2" fmla="val 45000"/>
          </a:avLst>
        </a:prstGeom>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04FD458B-E713-445F-9CBC-5F6DF5007D47}">
      <dgm:prSet phldrT="[Text]" custT="1"/>
      <dgm:spPr>
        <a:xfrm>
          <a:off x="2989308"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hr-HR" sz="1000" dirty="0"/>
            <a:t>Izvršivost: Uredba 606/2013 </a:t>
          </a:r>
          <a:endParaRPr lang="en-GB" sz="1000" dirty="0">
            <a:solidFill>
              <a:sysClr val="windowText" lastClr="000000">
                <a:hueOff val="0"/>
                <a:satOff val="0"/>
                <a:lumOff val="0"/>
                <a:alphaOff val="0"/>
              </a:sysClr>
            </a:solidFill>
            <a:latin typeface="Calibri" panose="020F0502020204030204"/>
            <a:ea typeface="+mn-ea"/>
            <a:cs typeface="+mn-cs"/>
          </a:endParaRPr>
        </a:p>
      </dgm:t>
    </dgm:pt>
    <dgm:pt modelId="{378EEBCA-2B01-4E63-9637-48E84996A408}" type="parTrans" cxnId="{0C6831EC-B7DF-49E0-8046-91C00136E478}">
      <dgm:prSet/>
      <dgm:spPr/>
      <dgm:t>
        <a:bodyPr/>
        <a:lstStyle/>
        <a:p>
          <a:endParaRPr lang="en-GB"/>
        </a:p>
      </dgm:t>
    </dgm:pt>
    <dgm:pt modelId="{A532DB31-4038-45DA-8881-CCD73E6EC87B}" type="sibTrans" cxnId="{0C6831EC-B7DF-49E0-8046-91C00136E478}">
      <dgm:prSet/>
      <dgm:spPr/>
      <dgm:t>
        <a:bodyPr/>
        <a:lstStyle/>
        <a:p>
          <a:endParaRPr lang="en-GB"/>
        </a:p>
      </dgm:t>
    </dgm:pt>
    <dgm:pt modelId="{79332179-C40D-4BEF-96AC-295F11353BE6}" type="pres">
      <dgm:prSet presAssocID="{106A3E74-6446-4945-AE9F-DFEB4BD33B55}" presName="Name0" presStyleCnt="0">
        <dgm:presLayoutVars>
          <dgm:chMax val="11"/>
          <dgm:chPref val="11"/>
          <dgm:dir/>
          <dgm:resizeHandles/>
        </dgm:presLayoutVars>
      </dgm:prSet>
      <dgm:spPr/>
      <dgm:t>
        <a:bodyPr/>
        <a:lstStyle/>
        <a:p>
          <a:endParaRPr lang="hr-HR"/>
        </a:p>
      </dgm:t>
    </dgm:pt>
    <dgm:pt modelId="{A90A6965-1801-4359-BE90-D1707D370B36}" type="pres">
      <dgm:prSet presAssocID="{04FD458B-E713-445F-9CBC-5F6DF5007D47}" presName="Accent3" presStyleCnt="0"/>
      <dgm:spPr/>
    </dgm:pt>
    <dgm:pt modelId="{9612CF1E-D19F-4D98-B30D-32909077D9A8}" type="pres">
      <dgm:prSet presAssocID="{04FD458B-E713-445F-9CBC-5F6DF5007D47}" presName="Accent" presStyleLbl="node1" presStyleIdx="0" presStyleCnt="3"/>
      <dgm:spPr>
        <a:xfrm>
          <a:off x="2946630" y="614607"/>
          <a:ext cx="1285372" cy="1285609"/>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881B63C-C8CE-4FE9-966E-2569436B9962}" type="pres">
      <dgm:prSet presAssocID="{04FD458B-E713-445F-9CBC-5F6DF5007D47}" presName="ParentBackground3" presStyleCnt="0"/>
      <dgm:spPr/>
    </dgm:pt>
    <dgm:pt modelId="{AD24FD4E-FC64-4217-83E3-2E3A7211D727}" type="pres">
      <dgm:prSet presAssocID="{04FD458B-E713-445F-9CBC-5F6DF5007D47}" presName="ParentBackground" presStyleLbl="fgAcc1" presStyleIdx="0" presStyleCnt="3"/>
      <dgm:spPr>
        <a:prstGeom prst="roundRect">
          <a:avLst>
            <a:gd name="adj" fmla="val 10000"/>
          </a:avLst>
        </a:prstGeom>
      </dgm:spPr>
      <dgm:t>
        <a:bodyPr/>
        <a:lstStyle/>
        <a:p>
          <a:endParaRPr lang="hr-HR"/>
        </a:p>
      </dgm:t>
    </dgm:pt>
    <dgm:pt modelId="{5068A508-04B5-4391-97E2-68F56712D8EF}" type="pres">
      <dgm:prSet presAssocID="{04FD458B-E713-445F-9CBC-5F6DF5007D47}" presName="Parent3" presStyleLbl="revTx" presStyleIdx="0" presStyleCnt="0">
        <dgm:presLayoutVars>
          <dgm:chMax val="1"/>
          <dgm:chPref val="1"/>
          <dgm:bulletEnabled val="1"/>
        </dgm:presLayoutVars>
      </dgm:prSet>
      <dgm:spPr/>
      <dgm:t>
        <a:bodyPr/>
        <a:lstStyle/>
        <a:p>
          <a:endParaRPr lang="hr-HR"/>
        </a:p>
      </dgm:t>
    </dgm:pt>
    <dgm:pt modelId="{57E4D394-16AF-4C48-900D-680EB3B8F94C}" type="pres">
      <dgm:prSet presAssocID="{CF0B2F78-2740-402C-859F-C4C5C444AA21}" presName="Accent2" presStyleCnt="0"/>
      <dgm:spPr/>
    </dgm:pt>
    <dgm:pt modelId="{2AA999BD-AD67-4AA3-B300-6346A276C9BC}" type="pres">
      <dgm:prSet presAssocID="{CF0B2F78-2740-402C-859F-C4C5C444AA21}" presName="Accent" presStyleLbl="node1" presStyleIdx="1" presStyleCnt="3"/>
      <dgm:spPr>
        <a:xfrm rot="2700000">
          <a:off x="1619709" y="616161"/>
          <a:ext cx="1282276" cy="1282276"/>
        </a:xfrm>
        <a:prstGeom prst="teardrop">
          <a:avLst>
            <a:gd name="adj" fmla="val 1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DBE77CA-3998-47C9-930B-FE61C79FECD4}" type="pres">
      <dgm:prSet presAssocID="{CF0B2F78-2740-402C-859F-C4C5C444AA21}" presName="ParentBackground2" presStyleCnt="0"/>
      <dgm:spPr/>
    </dgm:pt>
    <dgm:pt modelId="{B9E9D603-0151-4086-BD1E-18566E2B8BFC}" type="pres">
      <dgm:prSet presAssocID="{CF0B2F78-2740-402C-859F-C4C5C444AA21}" presName="ParentBackground" presStyleLbl="fgAcc1" presStyleIdx="1" presStyleCnt="3"/>
      <dgm:spPr>
        <a:prstGeom prst="roundRect">
          <a:avLst>
            <a:gd name="adj" fmla="val 10000"/>
          </a:avLst>
        </a:prstGeom>
      </dgm:spPr>
      <dgm:t>
        <a:bodyPr/>
        <a:lstStyle/>
        <a:p>
          <a:endParaRPr lang="hr-HR"/>
        </a:p>
      </dgm:t>
    </dgm:pt>
    <dgm:pt modelId="{44A3BF8A-F0BF-4BEF-ABA2-7AF706DE7A43}" type="pres">
      <dgm:prSet presAssocID="{CF0B2F78-2740-402C-859F-C4C5C444AA21}" presName="Parent2" presStyleLbl="revTx" presStyleIdx="0" presStyleCnt="0">
        <dgm:presLayoutVars>
          <dgm:chMax val="1"/>
          <dgm:chPref val="1"/>
          <dgm:bulletEnabled val="1"/>
        </dgm:presLayoutVars>
      </dgm:prSet>
      <dgm:spPr/>
      <dgm:t>
        <a:bodyPr/>
        <a:lstStyle/>
        <a:p>
          <a:endParaRPr lang="hr-HR"/>
        </a:p>
      </dgm:t>
    </dgm:pt>
    <dgm:pt modelId="{2AF26B0D-BB47-4D99-B839-C7DAF3A71D97}" type="pres">
      <dgm:prSet presAssocID="{37A03E41-FCD5-49AD-8C79-D0A547045545}" presName="Accent1" presStyleCnt="0"/>
      <dgm:spPr/>
    </dgm:pt>
    <dgm:pt modelId="{6F37E3F1-1772-4BC1-ABBE-608B39FDAF77}" type="pres">
      <dgm:prSet presAssocID="{37A03E41-FCD5-49AD-8C79-D0A547045545}" presName="Accent" presStyleLbl="node1" presStyleIdx="2" presStyleCnt="3"/>
      <dgm:spPr>
        <a:xfrm rot="2700000">
          <a:off x="291240" y="616161"/>
          <a:ext cx="1282276" cy="1282276"/>
        </a:xfrm>
        <a:prstGeom prst="teardrop">
          <a:avLst>
            <a:gd name="adj" fmla="val 1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07052F2-141F-4E9C-8407-73ACB9133C7B}" type="pres">
      <dgm:prSet presAssocID="{37A03E41-FCD5-49AD-8C79-D0A547045545}" presName="ParentBackground1" presStyleCnt="0"/>
      <dgm:spPr/>
    </dgm:pt>
    <dgm:pt modelId="{0C12070B-A025-4042-AD9E-E8CC488E8A8F}" type="pres">
      <dgm:prSet presAssocID="{37A03E41-FCD5-49AD-8C79-D0A547045545}" presName="ParentBackground" presStyleLbl="fgAcc1" presStyleIdx="2" presStyleCnt="3"/>
      <dgm:spPr>
        <a:prstGeom prst="roundRect">
          <a:avLst>
            <a:gd name="adj" fmla="val 10000"/>
          </a:avLst>
        </a:prstGeom>
      </dgm:spPr>
      <dgm:t>
        <a:bodyPr/>
        <a:lstStyle/>
        <a:p>
          <a:endParaRPr lang="hr-HR"/>
        </a:p>
      </dgm:t>
    </dgm:pt>
    <dgm:pt modelId="{2BA6ABFB-F43F-4EAF-AFBE-690AFC113C7E}" type="pres">
      <dgm:prSet presAssocID="{37A03E41-FCD5-49AD-8C79-D0A547045545}" presName="Parent1" presStyleLbl="revTx" presStyleIdx="0" presStyleCnt="0">
        <dgm:presLayoutVars>
          <dgm:chMax val="1"/>
          <dgm:chPref val="1"/>
          <dgm:bulletEnabled val="1"/>
        </dgm:presLayoutVars>
      </dgm:prSet>
      <dgm:spPr/>
      <dgm:t>
        <a:bodyPr/>
        <a:lstStyle/>
        <a:p>
          <a:endParaRPr lang="hr-HR"/>
        </a:p>
      </dgm:t>
    </dgm:pt>
  </dgm:ptLst>
  <dgm:cxnLst>
    <dgm:cxn modelId="{2D658739-42DA-460D-ABE1-5425F0DD1F65}" type="presOf" srcId="{37A03E41-FCD5-49AD-8C79-D0A547045545}" destId="{2BA6ABFB-F43F-4EAF-AFBE-690AFC113C7E}" srcOrd="1" destOrd="0" presId="urn:microsoft.com/office/officeart/2011/layout/CircleProcess"/>
    <dgm:cxn modelId="{FC818D7C-49F6-4910-94F4-CF093A3918F7}" srcId="{106A3E74-6446-4945-AE9F-DFEB4BD33B55}" destId="{37A03E41-FCD5-49AD-8C79-D0A547045545}" srcOrd="0" destOrd="0" parTransId="{447C9CCD-7908-4A0D-B0E2-8E69863C5957}" sibTransId="{A99CC617-E94D-4ADB-A521-BC7A0FC58960}"/>
    <dgm:cxn modelId="{5D120918-F109-49F7-A989-396143E64DC7}" srcId="{106A3E74-6446-4945-AE9F-DFEB4BD33B55}" destId="{CF0B2F78-2740-402C-859F-C4C5C444AA21}" srcOrd="1" destOrd="0" parTransId="{435BBD64-3DD8-4119-B076-AED5734179A7}" sibTransId="{E1C38FF0-B35F-47C7-AA16-055FBDA4AF5E}"/>
    <dgm:cxn modelId="{DF72591A-DB39-4572-BDB7-83AEE3EF3211}" type="presOf" srcId="{106A3E74-6446-4945-AE9F-DFEB4BD33B55}" destId="{79332179-C40D-4BEF-96AC-295F11353BE6}" srcOrd="0" destOrd="0" presId="urn:microsoft.com/office/officeart/2011/layout/CircleProcess"/>
    <dgm:cxn modelId="{BB772C90-F7A4-45D7-AC35-CA1B07D74B53}" type="presOf" srcId="{CF0B2F78-2740-402C-859F-C4C5C444AA21}" destId="{B9E9D603-0151-4086-BD1E-18566E2B8BFC}" srcOrd="0" destOrd="0" presId="urn:microsoft.com/office/officeart/2011/layout/CircleProcess"/>
    <dgm:cxn modelId="{0C6831EC-B7DF-49E0-8046-91C00136E478}" srcId="{106A3E74-6446-4945-AE9F-DFEB4BD33B55}" destId="{04FD458B-E713-445F-9CBC-5F6DF5007D47}" srcOrd="2" destOrd="0" parTransId="{378EEBCA-2B01-4E63-9637-48E84996A408}" sibTransId="{A532DB31-4038-45DA-8881-CCD73E6EC87B}"/>
    <dgm:cxn modelId="{38102FCF-5317-4778-855A-8013A674EA1F}" type="presOf" srcId="{04FD458B-E713-445F-9CBC-5F6DF5007D47}" destId="{5068A508-04B5-4391-97E2-68F56712D8EF}" srcOrd="1" destOrd="0" presId="urn:microsoft.com/office/officeart/2011/layout/CircleProcess"/>
    <dgm:cxn modelId="{115B2863-9F78-4BED-B4D7-618881D23D67}" type="presOf" srcId="{CF0B2F78-2740-402C-859F-C4C5C444AA21}" destId="{44A3BF8A-F0BF-4BEF-ABA2-7AF706DE7A43}" srcOrd="1" destOrd="0" presId="urn:microsoft.com/office/officeart/2011/layout/CircleProcess"/>
    <dgm:cxn modelId="{341388AE-09C8-4447-91C5-2E39D56E23DF}" type="presOf" srcId="{37A03E41-FCD5-49AD-8C79-D0A547045545}" destId="{0C12070B-A025-4042-AD9E-E8CC488E8A8F}" srcOrd="0" destOrd="0" presId="urn:microsoft.com/office/officeart/2011/layout/CircleProcess"/>
    <dgm:cxn modelId="{507AAC66-4944-4419-9A90-72BCDD565126}" type="presOf" srcId="{04FD458B-E713-445F-9CBC-5F6DF5007D47}" destId="{AD24FD4E-FC64-4217-83E3-2E3A7211D727}" srcOrd="0" destOrd="0" presId="urn:microsoft.com/office/officeart/2011/layout/CircleProcess"/>
    <dgm:cxn modelId="{9FBB68EC-B05B-4D71-97E1-72B2744CE317}" type="presParOf" srcId="{79332179-C40D-4BEF-96AC-295F11353BE6}" destId="{A90A6965-1801-4359-BE90-D1707D370B36}" srcOrd="0" destOrd="0" presId="urn:microsoft.com/office/officeart/2011/layout/CircleProcess"/>
    <dgm:cxn modelId="{9D2EBD8D-FDEE-4E34-A9D0-B023F20E26DC}" type="presParOf" srcId="{A90A6965-1801-4359-BE90-D1707D370B36}" destId="{9612CF1E-D19F-4D98-B30D-32909077D9A8}" srcOrd="0" destOrd="0" presId="urn:microsoft.com/office/officeart/2011/layout/CircleProcess"/>
    <dgm:cxn modelId="{7E1B60C6-64FC-404F-BB65-0B9BB5ADFB47}" type="presParOf" srcId="{79332179-C40D-4BEF-96AC-295F11353BE6}" destId="{6881B63C-C8CE-4FE9-966E-2569436B9962}" srcOrd="1" destOrd="0" presId="urn:microsoft.com/office/officeart/2011/layout/CircleProcess"/>
    <dgm:cxn modelId="{99F9D953-8DD2-43A2-9F1F-35B42EFC3BCA}" type="presParOf" srcId="{6881B63C-C8CE-4FE9-966E-2569436B9962}" destId="{AD24FD4E-FC64-4217-83E3-2E3A7211D727}" srcOrd="0" destOrd="0" presId="urn:microsoft.com/office/officeart/2011/layout/CircleProcess"/>
    <dgm:cxn modelId="{4341E1FA-F5C6-491C-905B-8035A180CB34}" type="presParOf" srcId="{79332179-C40D-4BEF-96AC-295F11353BE6}" destId="{5068A508-04B5-4391-97E2-68F56712D8EF}" srcOrd="2" destOrd="0" presId="urn:microsoft.com/office/officeart/2011/layout/CircleProcess"/>
    <dgm:cxn modelId="{6703BBE7-EB76-4121-854C-A92EF1B10B48}" type="presParOf" srcId="{79332179-C40D-4BEF-96AC-295F11353BE6}" destId="{57E4D394-16AF-4C48-900D-680EB3B8F94C}" srcOrd="3" destOrd="0" presId="urn:microsoft.com/office/officeart/2011/layout/CircleProcess"/>
    <dgm:cxn modelId="{FA662BBE-6422-4289-AE41-A53B8DDFAF39}" type="presParOf" srcId="{57E4D394-16AF-4C48-900D-680EB3B8F94C}" destId="{2AA999BD-AD67-4AA3-B300-6346A276C9BC}" srcOrd="0" destOrd="0" presId="urn:microsoft.com/office/officeart/2011/layout/CircleProcess"/>
    <dgm:cxn modelId="{AAFDDBA6-0F70-4641-82C6-5EAB44EB79CA}" type="presParOf" srcId="{79332179-C40D-4BEF-96AC-295F11353BE6}" destId="{7DBE77CA-3998-47C9-930B-FE61C79FECD4}" srcOrd="4" destOrd="0" presId="urn:microsoft.com/office/officeart/2011/layout/CircleProcess"/>
    <dgm:cxn modelId="{24A59568-5D98-4312-A9D5-03706C71863E}" type="presParOf" srcId="{7DBE77CA-3998-47C9-930B-FE61C79FECD4}" destId="{B9E9D603-0151-4086-BD1E-18566E2B8BFC}" srcOrd="0" destOrd="0" presId="urn:microsoft.com/office/officeart/2011/layout/CircleProcess"/>
    <dgm:cxn modelId="{D9470BFC-FE9A-40E1-9DD9-56AC34B08389}" type="presParOf" srcId="{79332179-C40D-4BEF-96AC-295F11353BE6}" destId="{44A3BF8A-F0BF-4BEF-ABA2-7AF706DE7A43}" srcOrd="5" destOrd="0" presId="urn:microsoft.com/office/officeart/2011/layout/CircleProcess"/>
    <dgm:cxn modelId="{0392D231-6E15-4CBB-9F6E-0FAE419BA89C}" type="presParOf" srcId="{79332179-C40D-4BEF-96AC-295F11353BE6}" destId="{2AF26B0D-BB47-4D99-B839-C7DAF3A71D97}" srcOrd="6" destOrd="0" presId="urn:microsoft.com/office/officeart/2011/layout/CircleProcess"/>
    <dgm:cxn modelId="{E964907F-4D6B-49CE-8ABA-99DBD00F154F}" type="presParOf" srcId="{2AF26B0D-BB47-4D99-B839-C7DAF3A71D97}" destId="{6F37E3F1-1772-4BC1-ABBE-608B39FDAF77}" srcOrd="0" destOrd="0" presId="urn:microsoft.com/office/officeart/2011/layout/CircleProcess"/>
    <dgm:cxn modelId="{DCDC5B72-794B-478B-B552-C86D37DADABC}" type="presParOf" srcId="{79332179-C40D-4BEF-96AC-295F11353BE6}" destId="{F07052F2-141F-4E9C-8407-73ACB9133C7B}" srcOrd="7" destOrd="0" presId="urn:microsoft.com/office/officeart/2011/layout/CircleProcess"/>
    <dgm:cxn modelId="{4EE7429A-47BC-4763-BE46-B4C078A569D3}" type="presParOf" srcId="{F07052F2-141F-4E9C-8407-73ACB9133C7B}" destId="{0C12070B-A025-4042-AD9E-E8CC488E8A8F}" srcOrd="0" destOrd="0" presId="urn:microsoft.com/office/officeart/2011/layout/CircleProcess"/>
    <dgm:cxn modelId="{FB637443-286F-478F-A991-3AB288F1EAF8}" type="presParOf" srcId="{79332179-C40D-4BEF-96AC-295F11353BE6}" destId="{2BA6ABFB-F43F-4EAF-AFBE-690AFC113C7E}"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6A3E74-6446-4945-AE9F-DFEB4BD33B55}" type="doc">
      <dgm:prSet loTypeId="urn:microsoft.com/office/officeart/2011/layout/CircleProcess" loCatId="process" qsTypeId="urn:microsoft.com/office/officeart/2005/8/quickstyle/simple1" qsCatId="simple" csTypeId="urn:microsoft.com/office/officeart/2005/8/colors/accent6_2" csCatId="accent6" phldr="1"/>
      <dgm:spPr/>
      <dgm:t>
        <a:bodyPr/>
        <a:lstStyle/>
        <a:p>
          <a:endParaRPr lang="en-GB"/>
        </a:p>
      </dgm:t>
    </dgm:pt>
    <dgm:pt modelId="{37A03E41-FCD5-49AD-8C79-D0A547045545}">
      <dgm:prSet phldrT="[Text]"/>
      <dgm:spPr>
        <a:xfrm>
          <a:off x="332370"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None/>
          </a:pPr>
          <a:r>
            <a:rPr lang="hr-HR" dirty="0"/>
            <a:t>Nadležnost: Uredba Brussels IIbis – članak 11. st. 4.</a:t>
          </a:r>
          <a:endParaRPr lang="en-GB" dirty="0">
            <a:solidFill>
              <a:sysClr val="windowText" lastClr="000000">
                <a:hueOff val="0"/>
                <a:satOff val="0"/>
                <a:lumOff val="0"/>
                <a:alphaOff val="0"/>
              </a:sysClr>
            </a:solidFill>
            <a:latin typeface="Calibri" panose="020F0502020204030204"/>
            <a:ea typeface="+mn-ea"/>
            <a:cs typeface="+mn-cs"/>
          </a:endParaRPr>
        </a:p>
      </dgm:t>
    </dgm:pt>
    <dgm:pt modelId="{447C9CCD-7908-4A0D-B0E2-8E69863C5957}" type="parTrans" cxnId="{FC818D7C-49F6-4910-94F4-CF093A3918F7}">
      <dgm:prSet/>
      <dgm:spPr/>
      <dgm:t>
        <a:bodyPr/>
        <a:lstStyle/>
        <a:p>
          <a:endParaRPr lang="en-GB"/>
        </a:p>
      </dgm:t>
    </dgm:pt>
    <dgm:pt modelId="{A99CC617-E94D-4ADB-A521-BC7A0FC58960}" type="sibTrans" cxnId="{FC818D7C-49F6-4910-94F4-CF093A3918F7}">
      <dgm:prSet/>
      <dgm:spPr>
        <a:xfrm>
          <a:off x="3128676" y="572071"/>
          <a:ext cx="490347" cy="490347"/>
        </a:xfrm>
        <a:prstGeom prst="downArrow">
          <a:avLst>
            <a:gd name="adj1" fmla="val 55000"/>
            <a:gd name="adj2" fmla="val 45000"/>
          </a:avLst>
        </a:prstGeom>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CF0B2F78-2740-402C-859F-C4C5C444AA21}">
      <dgm:prSet phldrT="[Text]" custT="1"/>
      <dgm:spPr>
        <a:xfrm>
          <a:off x="1660839"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None/>
          </a:pPr>
          <a:r>
            <a:rPr lang="hr-HR" sz="1100" dirty="0"/>
            <a:t>Mjerodavno pravo: </a:t>
          </a:r>
          <a:r>
            <a:rPr lang="hr-HR" sz="1100" i="1" dirty="0"/>
            <a:t>lex fori</a:t>
          </a:r>
          <a:endParaRPr lang="en-GB" sz="1100" dirty="0">
            <a:solidFill>
              <a:sysClr val="windowText" lastClr="000000">
                <a:hueOff val="0"/>
                <a:satOff val="0"/>
                <a:lumOff val="0"/>
                <a:alphaOff val="0"/>
              </a:sysClr>
            </a:solidFill>
            <a:latin typeface="Calibri" panose="020F0502020204030204"/>
            <a:ea typeface="+mn-ea"/>
            <a:cs typeface="+mn-cs"/>
          </a:endParaRPr>
        </a:p>
      </dgm:t>
    </dgm:pt>
    <dgm:pt modelId="{435BBD64-3DD8-4119-B076-AED5734179A7}" type="parTrans" cxnId="{5D120918-F109-49F7-A989-396143E64DC7}">
      <dgm:prSet/>
      <dgm:spPr/>
      <dgm:t>
        <a:bodyPr/>
        <a:lstStyle/>
        <a:p>
          <a:endParaRPr lang="en-GB"/>
        </a:p>
      </dgm:t>
    </dgm:pt>
    <dgm:pt modelId="{E1C38FF0-B35F-47C7-AA16-055FBDA4AF5E}" type="sibTrans" cxnId="{5D120918-F109-49F7-A989-396143E64DC7}">
      <dgm:prSet/>
      <dgm:spPr>
        <a:xfrm>
          <a:off x="3448002" y="1447152"/>
          <a:ext cx="490347" cy="490347"/>
        </a:xfrm>
        <a:prstGeom prst="downArrow">
          <a:avLst>
            <a:gd name="adj1" fmla="val 55000"/>
            <a:gd name="adj2" fmla="val 45000"/>
          </a:avLst>
        </a:prstGeom>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04FD458B-E713-445F-9CBC-5F6DF5007D47}">
      <dgm:prSet phldrT="[Text]" custT="1"/>
      <dgm:spPr>
        <a:xfrm>
          <a:off x="2989308" y="657468"/>
          <a:ext cx="1200015" cy="1199887"/>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None/>
          </a:pPr>
          <a:r>
            <a:rPr lang="hr-HR" sz="1100" dirty="0"/>
            <a:t>Izvršivost: Uredba 606/2013 </a:t>
          </a:r>
          <a:endParaRPr lang="en-GB" sz="1100" dirty="0">
            <a:solidFill>
              <a:sysClr val="windowText" lastClr="000000">
                <a:hueOff val="0"/>
                <a:satOff val="0"/>
                <a:lumOff val="0"/>
                <a:alphaOff val="0"/>
              </a:sysClr>
            </a:solidFill>
            <a:latin typeface="Calibri" panose="020F0502020204030204"/>
            <a:ea typeface="+mn-ea"/>
            <a:cs typeface="+mn-cs"/>
          </a:endParaRPr>
        </a:p>
      </dgm:t>
    </dgm:pt>
    <dgm:pt modelId="{378EEBCA-2B01-4E63-9637-48E84996A408}" type="parTrans" cxnId="{0C6831EC-B7DF-49E0-8046-91C00136E478}">
      <dgm:prSet/>
      <dgm:spPr/>
      <dgm:t>
        <a:bodyPr/>
        <a:lstStyle/>
        <a:p>
          <a:endParaRPr lang="en-GB"/>
        </a:p>
      </dgm:t>
    </dgm:pt>
    <dgm:pt modelId="{A532DB31-4038-45DA-8881-CCD73E6EC87B}" type="sibTrans" cxnId="{0C6831EC-B7DF-49E0-8046-91C00136E478}">
      <dgm:prSet/>
      <dgm:spPr/>
      <dgm:t>
        <a:bodyPr/>
        <a:lstStyle/>
        <a:p>
          <a:endParaRPr lang="en-GB"/>
        </a:p>
      </dgm:t>
    </dgm:pt>
    <dgm:pt modelId="{EE1C60A1-D05B-4FBB-BEC6-51DB0E2CE32E}" type="pres">
      <dgm:prSet presAssocID="{106A3E74-6446-4945-AE9F-DFEB4BD33B55}" presName="Name0" presStyleCnt="0">
        <dgm:presLayoutVars>
          <dgm:chMax val="11"/>
          <dgm:chPref val="11"/>
          <dgm:dir/>
          <dgm:resizeHandles/>
        </dgm:presLayoutVars>
      </dgm:prSet>
      <dgm:spPr/>
      <dgm:t>
        <a:bodyPr/>
        <a:lstStyle/>
        <a:p>
          <a:endParaRPr lang="hr-HR"/>
        </a:p>
      </dgm:t>
    </dgm:pt>
    <dgm:pt modelId="{6742E5A8-8226-4A10-9589-7B5C7605E65C}" type="pres">
      <dgm:prSet presAssocID="{04FD458B-E713-445F-9CBC-5F6DF5007D47}" presName="Accent3" presStyleCnt="0"/>
      <dgm:spPr/>
    </dgm:pt>
    <dgm:pt modelId="{69EF49E0-BBEA-44CA-BD3D-35E5BB449C06}" type="pres">
      <dgm:prSet presAssocID="{04FD458B-E713-445F-9CBC-5F6DF5007D47}" presName="Accent" presStyleLbl="node1" presStyleIdx="0" presStyleCnt="3"/>
      <dgm:spPr>
        <a:xfrm>
          <a:off x="2946630" y="614607"/>
          <a:ext cx="1285372" cy="1285609"/>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8C4B62C-4B60-46DF-AB87-F9509A24D7BF}" type="pres">
      <dgm:prSet presAssocID="{04FD458B-E713-445F-9CBC-5F6DF5007D47}" presName="ParentBackground3" presStyleCnt="0"/>
      <dgm:spPr/>
    </dgm:pt>
    <dgm:pt modelId="{251143A7-5657-4BCF-A807-A4554F1DE99D}" type="pres">
      <dgm:prSet presAssocID="{04FD458B-E713-445F-9CBC-5F6DF5007D47}" presName="ParentBackground" presStyleLbl="fgAcc1" presStyleIdx="0" presStyleCnt="3"/>
      <dgm:spPr>
        <a:prstGeom prst="roundRect">
          <a:avLst>
            <a:gd name="adj" fmla="val 10000"/>
          </a:avLst>
        </a:prstGeom>
      </dgm:spPr>
      <dgm:t>
        <a:bodyPr/>
        <a:lstStyle/>
        <a:p>
          <a:endParaRPr lang="hr-HR"/>
        </a:p>
      </dgm:t>
    </dgm:pt>
    <dgm:pt modelId="{09E46695-E9F5-46FA-97C5-523F7905F6E7}" type="pres">
      <dgm:prSet presAssocID="{04FD458B-E713-445F-9CBC-5F6DF5007D47}" presName="Parent3" presStyleLbl="revTx" presStyleIdx="0" presStyleCnt="0">
        <dgm:presLayoutVars>
          <dgm:chMax val="1"/>
          <dgm:chPref val="1"/>
          <dgm:bulletEnabled val="1"/>
        </dgm:presLayoutVars>
      </dgm:prSet>
      <dgm:spPr/>
      <dgm:t>
        <a:bodyPr/>
        <a:lstStyle/>
        <a:p>
          <a:endParaRPr lang="hr-HR"/>
        </a:p>
      </dgm:t>
    </dgm:pt>
    <dgm:pt modelId="{F0E11646-9021-4CBD-BCCF-0A0A7B0AA15E}" type="pres">
      <dgm:prSet presAssocID="{CF0B2F78-2740-402C-859F-C4C5C444AA21}" presName="Accent2" presStyleCnt="0"/>
      <dgm:spPr/>
    </dgm:pt>
    <dgm:pt modelId="{85B4F0F5-5785-420B-9569-B440D3D4ED7F}" type="pres">
      <dgm:prSet presAssocID="{CF0B2F78-2740-402C-859F-C4C5C444AA21}" presName="Accent" presStyleLbl="node1" presStyleIdx="1" presStyleCnt="3"/>
      <dgm:spPr>
        <a:xfrm rot="2700000">
          <a:off x="1619709" y="616161"/>
          <a:ext cx="1282276" cy="1282276"/>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0573D17-464F-419C-B9D1-93DBB925AEA3}" type="pres">
      <dgm:prSet presAssocID="{CF0B2F78-2740-402C-859F-C4C5C444AA21}" presName="ParentBackground2" presStyleCnt="0"/>
      <dgm:spPr/>
    </dgm:pt>
    <dgm:pt modelId="{F07EFEF7-9F86-4167-9FD3-7074E8AD0361}" type="pres">
      <dgm:prSet presAssocID="{CF0B2F78-2740-402C-859F-C4C5C444AA21}" presName="ParentBackground" presStyleLbl="fgAcc1" presStyleIdx="1" presStyleCnt="3"/>
      <dgm:spPr>
        <a:prstGeom prst="roundRect">
          <a:avLst>
            <a:gd name="adj" fmla="val 10000"/>
          </a:avLst>
        </a:prstGeom>
      </dgm:spPr>
      <dgm:t>
        <a:bodyPr/>
        <a:lstStyle/>
        <a:p>
          <a:endParaRPr lang="hr-HR"/>
        </a:p>
      </dgm:t>
    </dgm:pt>
    <dgm:pt modelId="{6A5F608A-BABA-4749-9E35-02CB8D81B7C4}" type="pres">
      <dgm:prSet presAssocID="{CF0B2F78-2740-402C-859F-C4C5C444AA21}" presName="Parent2" presStyleLbl="revTx" presStyleIdx="0" presStyleCnt="0">
        <dgm:presLayoutVars>
          <dgm:chMax val="1"/>
          <dgm:chPref val="1"/>
          <dgm:bulletEnabled val="1"/>
        </dgm:presLayoutVars>
      </dgm:prSet>
      <dgm:spPr/>
      <dgm:t>
        <a:bodyPr/>
        <a:lstStyle/>
        <a:p>
          <a:endParaRPr lang="hr-HR"/>
        </a:p>
      </dgm:t>
    </dgm:pt>
    <dgm:pt modelId="{69D72D6A-DCEE-4F2D-B774-CA60F18092A7}" type="pres">
      <dgm:prSet presAssocID="{37A03E41-FCD5-49AD-8C79-D0A547045545}" presName="Accent1" presStyleCnt="0"/>
      <dgm:spPr/>
    </dgm:pt>
    <dgm:pt modelId="{D281EAA9-7D89-4752-84D4-A06A7A2F1EA0}" type="pres">
      <dgm:prSet presAssocID="{37A03E41-FCD5-49AD-8C79-D0A547045545}" presName="Accent" presStyleLbl="node1" presStyleIdx="2" presStyleCnt="3"/>
      <dgm:spPr>
        <a:xfrm rot="2700000">
          <a:off x="291240" y="616161"/>
          <a:ext cx="1282276" cy="1282276"/>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580513E-9611-4B5A-85CE-9EFD3AE67042}" type="pres">
      <dgm:prSet presAssocID="{37A03E41-FCD5-49AD-8C79-D0A547045545}" presName="ParentBackground1" presStyleCnt="0"/>
      <dgm:spPr/>
    </dgm:pt>
    <dgm:pt modelId="{48E83CF9-A5D2-4A93-B9A5-FF15E3093990}" type="pres">
      <dgm:prSet presAssocID="{37A03E41-FCD5-49AD-8C79-D0A547045545}" presName="ParentBackground" presStyleLbl="fgAcc1" presStyleIdx="2" presStyleCnt="3"/>
      <dgm:spPr>
        <a:prstGeom prst="roundRect">
          <a:avLst>
            <a:gd name="adj" fmla="val 10000"/>
          </a:avLst>
        </a:prstGeom>
      </dgm:spPr>
      <dgm:t>
        <a:bodyPr/>
        <a:lstStyle/>
        <a:p>
          <a:endParaRPr lang="hr-HR"/>
        </a:p>
      </dgm:t>
    </dgm:pt>
    <dgm:pt modelId="{9839DB67-17D2-47CA-802B-F65F30827BF3}" type="pres">
      <dgm:prSet presAssocID="{37A03E41-FCD5-49AD-8C79-D0A547045545}" presName="Parent1" presStyleLbl="revTx" presStyleIdx="0" presStyleCnt="0">
        <dgm:presLayoutVars>
          <dgm:chMax val="1"/>
          <dgm:chPref val="1"/>
          <dgm:bulletEnabled val="1"/>
        </dgm:presLayoutVars>
      </dgm:prSet>
      <dgm:spPr/>
      <dgm:t>
        <a:bodyPr/>
        <a:lstStyle/>
        <a:p>
          <a:endParaRPr lang="hr-HR"/>
        </a:p>
      </dgm:t>
    </dgm:pt>
  </dgm:ptLst>
  <dgm:cxnLst>
    <dgm:cxn modelId="{0CCA96EB-B1A5-4703-AAC8-7798EE69B7F1}" type="presOf" srcId="{04FD458B-E713-445F-9CBC-5F6DF5007D47}" destId="{09E46695-E9F5-46FA-97C5-523F7905F6E7}" srcOrd="1" destOrd="0" presId="urn:microsoft.com/office/officeart/2011/layout/CircleProcess"/>
    <dgm:cxn modelId="{5DB53C40-2311-46E4-A13E-A0C8A0DFBB2E}" type="presOf" srcId="{37A03E41-FCD5-49AD-8C79-D0A547045545}" destId="{9839DB67-17D2-47CA-802B-F65F30827BF3}" srcOrd="1" destOrd="0" presId="urn:microsoft.com/office/officeart/2011/layout/CircleProcess"/>
    <dgm:cxn modelId="{85748DF7-CD84-44F9-B395-129CE4289913}" type="presOf" srcId="{04FD458B-E713-445F-9CBC-5F6DF5007D47}" destId="{251143A7-5657-4BCF-A807-A4554F1DE99D}" srcOrd="0" destOrd="0" presId="urn:microsoft.com/office/officeart/2011/layout/CircleProcess"/>
    <dgm:cxn modelId="{FC818D7C-49F6-4910-94F4-CF093A3918F7}" srcId="{106A3E74-6446-4945-AE9F-DFEB4BD33B55}" destId="{37A03E41-FCD5-49AD-8C79-D0A547045545}" srcOrd="0" destOrd="0" parTransId="{447C9CCD-7908-4A0D-B0E2-8E69863C5957}" sibTransId="{A99CC617-E94D-4ADB-A521-BC7A0FC58960}"/>
    <dgm:cxn modelId="{5D120918-F109-49F7-A989-396143E64DC7}" srcId="{106A3E74-6446-4945-AE9F-DFEB4BD33B55}" destId="{CF0B2F78-2740-402C-859F-C4C5C444AA21}" srcOrd="1" destOrd="0" parTransId="{435BBD64-3DD8-4119-B076-AED5734179A7}" sibTransId="{E1C38FF0-B35F-47C7-AA16-055FBDA4AF5E}"/>
    <dgm:cxn modelId="{9090C0A6-25B4-46B4-8475-26571A9B662D}" type="presOf" srcId="{106A3E74-6446-4945-AE9F-DFEB4BD33B55}" destId="{EE1C60A1-D05B-4FBB-BEC6-51DB0E2CE32E}" srcOrd="0" destOrd="0" presId="urn:microsoft.com/office/officeart/2011/layout/CircleProcess"/>
    <dgm:cxn modelId="{BAA7D773-394E-496D-9834-EF3F6196CCC3}" type="presOf" srcId="{CF0B2F78-2740-402C-859F-C4C5C444AA21}" destId="{6A5F608A-BABA-4749-9E35-02CB8D81B7C4}" srcOrd="1" destOrd="0" presId="urn:microsoft.com/office/officeart/2011/layout/CircleProcess"/>
    <dgm:cxn modelId="{0C6831EC-B7DF-49E0-8046-91C00136E478}" srcId="{106A3E74-6446-4945-AE9F-DFEB4BD33B55}" destId="{04FD458B-E713-445F-9CBC-5F6DF5007D47}" srcOrd="2" destOrd="0" parTransId="{378EEBCA-2B01-4E63-9637-48E84996A408}" sibTransId="{A532DB31-4038-45DA-8881-CCD73E6EC87B}"/>
    <dgm:cxn modelId="{97A36ED2-7490-47F9-A130-236C269E9D4A}" type="presOf" srcId="{CF0B2F78-2740-402C-859F-C4C5C444AA21}" destId="{F07EFEF7-9F86-4167-9FD3-7074E8AD0361}" srcOrd="0" destOrd="0" presId="urn:microsoft.com/office/officeart/2011/layout/CircleProcess"/>
    <dgm:cxn modelId="{25CD28ED-72A0-4893-B96B-90576E8731F4}" type="presOf" srcId="{37A03E41-FCD5-49AD-8C79-D0A547045545}" destId="{48E83CF9-A5D2-4A93-B9A5-FF15E3093990}" srcOrd="0" destOrd="0" presId="urn:microsoft.com/office/officeart/2011/layout/CircleProcess"/>
    <dgm:cxn modelId="{2B82D3C4-6AEE-4F13-A266-E6B2F6F08E26}" type="presParOf" srcId="{EE1C60A1-D05B-4FBB-BEC6-51DB0E2CE32E}" destId="{6742E5A8-8226-4A10-9589-7B5C7605E65C}" srcOrd="0" destOrd="0" presId="urn:microsoft.com/office/officeart/2011/layout/CircleProcess"/>
    <dgm:cxn modelId="{781F2FEF-E133-47A1-A31A-B1BE40C0EB9A}" type="presParOf" srcId="{6742E5A8-8226-4A10-9589-7B5C7605E65C}" destId="{69EF49E0-BBEA-44CA-BD3D-35E5BB449C06}" srcOrd="0" destOrd="0" presId="urn:microsoft.com/office/officeart/2011/layout/CircleProcess"/>
    <dgm:cxn modelId="{8C6714F4-80C0-48B4-94BD-12B45326F32D}" type="presParOf" srcId="{EE1C60A1-D05B-4FBB-BEC6-51DB0E2CE32E}" destId="{E8C4B62C-4B60-46DF-AB87-F9509A24D7BF}" srcOrd="1" destOrd="0" presId="urn:microsoft.com/office/officeart/2011/layout/CircleProcess"/>
    <dgm:cxn modelId="{41624542-FE94-421A-AAA8-BA81EE7DBDBD}" type="presParOf" srcId="{E8C4B62C-4B60-46DF-AB87-F9509A24D7BF}" destId="{251143A7-5657-4BCF-A807-A4554F1DE99D}" srcOrd="0" destOrd="0" presId="urn:microsoft.com/office/officeart/2011/layout/CircleProcess"/>
    <dgm:cxn modelId="{A47FA665-653A-492A-B663-20A3AEC73328}" type="presParOf" srcId="{EE1C60A1-D05B-4FBB-BEC6-51DB0E2CE32E}" destId="{09E46695-E9F5-46FA-97C5-523F7905F6E7}" srcOrd="2" destOrd="0" presId="urn:microsoft.com/office/officeart/2011/layout/CircleProcess"/>
    <dgm:cxn modelId="{84A7C385-75B1-4A67-BFA2-7994BAFD6AAE}" type="presParOf" srcId="{EE1C60A1-D05B-4FBB-BEC6-51DB0E2CE32E}" destId="{F0E11646-9021-4CBD-BCCF-0A0A7B0AA15E}" srcOrd="3" destOrd="0" presId="urn:microsoft.com/office/officeart/2011/layout/CircleProcess"/>
    <dgm:cxn modelId="{75F4F186-B63A-445B-A3D1-417498CD205A}" type="presParOf" srcId="{F0E11646-9021-4CBD-BCCF-0A0A7B0AA15E}" destId="{85B4F0F5-5785-420B-9569-B440D3D4ED7F}" srcOrd="0" destOrd="0" presId="urn:microsoft.com/office/officeart/2011/layout/CircleProcess"/>
    <dgm:cxn modelId="{AF704EE5-ED81-4285-AF18-34A233AB98F4}" type="presParOf" srcId="{EE1C60A1-D05B-4FBB-BEC6-51DB0E2CE32E}" destId="{80573D17-464F-419C-B9D1-93DBB925AEA3}" srcOrd="4" destOrd="0" presId="urn:microsoft.com/office/officeart/2011/layout/CircleProcess"/>
    <dgm:cxn modelId="{82ABA84F-0806-411D-88E7-F5C5A261DB32}" type="presParOf" srcId="{80573D17-464F-419C-B9D1-93DBB925AEA3}" destId="{F07EFEF7-9F86-4167-9FD3-7074E8AD0361}" srcOrd="0" destOrd="0" presId="urn:microsoft.com/office/officeart/2011/layout/CircleProcess"/>
    <dgm:cxn modelId="{36AAD087-4751-4E13-996A-53893830FDC2}" type="presParOf" srcId="{EE1C60A1-D05B-4FBB-BEC6-51DB0E2CE32E}" destId="{6A5F608A-BABA-4749-9E35-02CB8D81B7C4}" srcOrd="5" destOrd="0" presId="urn:microsoft.com/office/officeart/2011/layout/CircleProcess"/>
    <dgm:cxn modelId="{CC525F61-A9B0-448D-B482-8BE0FC245BD0}" type="presParOf" srcId="{EE1C60A1-D05B-4FBB-BEC6-51DB0E2CE32E}" destId="{69D72D6A-DCEE-4F2D-B774-CA60F18092A7}" srcOrd="6" destOrd="0" presId="urn:microsoft.com/office/officeart/2011/layout/CircleProcess"/>
    <dgm:cxn modelId="{E5A1A965-4C55-447D-A965-1C7C9A96C4AF}" type="presParOf" srcId="{69D72D6A-DCEE-4F2D-B774-CA60F18092A7}" destId="{D281EAA9-7D89-4752-84D4-A06A7A2F1EA0}" srcOrd="0" destOrd="0" presId="urn:microsoft.com/office/officeart/2011/layout/CircleProcess"/>
    <dgm:cxn modelId="{4A6619E6-0CC7-4D75-B5E9-2B0A80CF6FDF}" type="presParOf" srcId="{EE1C60A1-D05B-4FBB-BEC6-51DB0E2CE32E}" destId="{B580513E-9611-4B5A-85CE-9EFD3AE67042}" srcOrd="7" destOrd="0" presId="urn:microsoft.com/office/officeart/2011/layout/CircleProcess"/>
    <dgm:cxn modelId="{C475B1CE-5E0B-4C42-BEE4-0F86BC47874B}" type="presParOf" srcId="{B580513E-9611-4B5A-85CE-9EFD3AE67042}" destId="{48E83CF9-A5D2-4A93-B9A5-FF15E3093990}" srcOrd="0" destOrd="0" presId="urn:microsoft.com/office/officeart/2011/layout/CircleProcess"/>
    <dgm:cxn modelId="{29BDCF05-5060-479C-9131-A53760BC5E0E}" type="presParOf" srcId="{EE1C60A1-D05B-4FBB-BEC6-51DB0E2CE32E}" destId="{9839DB67-17D2-47CA-802B-F65F30827BF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6A3E74-6446-4945-AE9F-DFEB4BD33B55}" type="doc">
      <dgm:prSet loTypeId="urn:microsoft.com/office/officeart/2011/layout/CircleProcess" loCatId="process" qsTypeId="urn:microsoft.com/office/officeart/2005/8/quickstyle/simple1" qsCatId="simple" csTypeId="urn:microsoft.com/office/officeart/2005/8/colors/accent3_2" csCatId="accent3" phldr="1"/>
      <dgm:spPr/>
      <dgm:t>
        <a:bodyPr/>
        <a:lstStyle/>
        <a:p>
          <a:endParaRPr lang="en-GB"/>
        </a:p>
      </dgm:t>
    </dgm:pt>
    <dgm:pt modelId="{37A03E41-FCD5-49AD-8C79-D0A547045545}">
      <dgm:prSet phldrT="[Text]"/>
      <dgm:spPr>
        <a:xfrm>
          <a:off x="342037" y="659074"/>
          <a:ext cx="1234915" cy="123478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r>
            <a:rPr lang="hr-HR" dirty="0"/>
            <a:t>Nadležnost: Haška konvencija o mjerama dječje zaštite iz 1996. – članak 11.</a:t>
          </a:r>
          <a:endParaRPr lang="en-GB" dirty="0">
            <a:solidFill>
              <a:sysClr val="windowText" lastClr="000000">
                <a:hueOff val="0"/>
                <a:satOff val="0"/>
                <a:lumOff val="0"/>
                <a:alphaOff val="0"/>
              </a:sysClr>
            </a:solidFill>
            <a:latin typeface="Calibri" panose="020F0502020204030204"/>
            <a:ea typeface="+mn-ea"/>
            <a:cs typeface="+mn-cs"/>
          </a:endParaRPr>
        </a:p>
      </dgm:t>
    </dgm:pt>
    <dgm:pt modelId="{447C9CCD-7908-4A0D-B0E2-8E69863C5957}" type="parTrans" cxnId="{FC818D7C-49F6-4910-94F4-CF093A3918F7}">
      <dgm:prSet/>
      <dgm:spPr/>
      <dgm:t>
        <a:bodyPr/>
        <a:lstStyle/>
        <a:p>
          <a:endParaRPr lang="en-GB"/>
        </a:p>
      </dgm:t>
    </dgm:pt>
    <dgm:pt modelId="{A99CC617-E94D-4ADB-A521-BC7A0FC58960}" type="sibTrans" cxnId="{FC818D7C-49F6-4910-94F4-CF093A3918F7}">
      <dgm:prSet/>
      <dgm:spPr>
        <a:xfrm>
          <a:off x="3128676" y="572071"/>
          <a:ext cx="490347" cy="490347"/>
        </a:xfrm>
        <a:prstGeom prst="downArrow">
          <a:avLst>
            <a:gd name="adj1" fmla="val 55000"/>
            <a:gd name="adj2" fmla="val 45000"/>
          </a:avLst>
        </a:prstGeom>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CF0B2F78-2740-402C-859F-C4C5C444AA21}">
      <dgm:prSet phldrT="[Text]" custT="1"/>
      <dgm:spPr>
        <a:xfrm>
          <a:off x="1709141" y="659074"/>
          <a:ext cx="1234915" cy="123478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r>
            <a:rPr lang="hr-HR" sz="1100" dirty="0"/>
            <a:t>Mjerodavno pravo: </a:t>
          </a:r>
          <a:r>
            <a:rPr lang="hr-HR" sz="1100" i="1" dirty="0"/>
            <a:t>lex fori</a:t>
          </a:r>
          <a:endParaRPr lang="en-GB" sz="1100" dirty="0">
            <a:solidFill>
              <a:sysClr val="windowText" lastClr="000000">
                <a:hueOff val="0"/>
                <a:satOff val="0"/>
                <a:lumOff val="0"/>
                <a:alphaOff val="0"/>
              </a:sysClr>
            </a:solidFill>
            <a:latin typeface="Calibri" panose="020F0502020204030204"/>
            <a:ea typeface="+mn-ea"/>
            <a:cs typeface="+mn-cs"/>
          </a:endParaRPr>
        </a:p>
      </dgm:t>
    </dgm:pt>
    <dgm:pt modelId="{435BBD64-3DD8-4119-B076-AED5734179A7}" type="parTrans" cxnId="{5D120918-F109-49F7-A989-396143E64DC7}">
      <dgm:prSet/>
      <dgm:spPr/>
      <dgm:t>
        <a:bodyPr/>
        <a:lstStyle/>
        <a:p>
          <a:endParaRPr lang="en-GB"/>
        </a:p>
      </dgm:t>
    </dgm:pt>
    <dgm:pt modelId="{E1C38FF0-B35F-47C7-AA16-055FBDA4AF5E}" type="sibTrans" cxnId="{5D120918-F109-49F7-A989-396143E64DC7}">
      <dgm:prSet/>
      <dgm:spPr>
        <a:xfrm>
          <a:off x="3448002" y="1447152"/>
          <a:ext cx="490347" cy="490347"/>
        </a:xfrm>
        <a:prstGeom prst="downArrow">
          <a:avLst>
            <a:gd name="adj1" fmla="val 55000"/>
            <a:gd name="adj2" fmla="val 45000"/>
          </a:avLst>
        </a:prstGeom>
      </dgm:spPr>
      <dgm:t>
        <a:bodyPr/>
        <a:lstStyle/>
        <a:p>
          <a:pPr>
            <a:buNone/>
          </a:pPr>
          <a:endParaRPr lang="en-GB">
            <a:solidFill>
              <a:sysClr val="windowText" lastClr="000000">
                <a:hueOff val="0"/>
                <a:satOff val="0"/>
                <a:lumOff val="0"/>
                <a:alphaOff val="0"/>
              </a:sysClr>
            </a:solidFill>
            <a:latin typeface="Calibri" panose="020F0502020204030204"/>
            <a:ea typeface="+mn-ea"/>
            <a:cs typeface="+mn-cs"/>
          </a:endParaRPr>
        </a:p>
      </dgm:t>
    </dgm:pt>
    <dgm:pt modelId="{04FD458B-E713-445F-9CBC-5F6DF5007D47}">
      <dgm:prSet phldrT="[Text]" custT="1"/>
      <dgm:spPr>
        <a:xfrm>
          <a:off x="3146584" y="659074"/>
          <a:ext cx="1234915" cy="1234783"/>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r>
            <a:rPr lang="hr-HR" sz="1050" dirty="0"/>
            <a:t>Izvršivost: Haška konvencija o mjerama dječje zaštite iz 1996. i Uredba 606/2013 </a:t>
          </a:r>
          <a:endParaRPr lang="en-GB" sz="1050" dirty="0">
            <a:solidFill>
              <a:sysClr val="windowText" lastClr="000000">
                <a:hueOff val="0"/>
                <a:satOff val="0"/>
                <a:lumOff val="0"/>
                <a:alphaOff val="0"/>
              </a:sysClr>
            </a:solidFill>
            <a:latin typeface="Calibri" panose="020F0502020204030204"/>
            <a:ea typeface="+mn-ea"/>
            <a:cs typeface="+mn-cs"/>
          </a:endParaRPr>
        </a:p>
      </dgm:t>
    </dgm:pt>
    <dgm:pt modelId="{378EEBCA-2B01-4E63-9637-48E84996A408}" type="parTrans" cxnId="{0C6831EC-B7DF-49E0-8046-91C00136E478}">
      <dgm:prSet/>
      <dgm:spPr/>
      <dgm:t>
        <a:bodyPr/>
        <a:lstStyle/>
        <a:p>
          <a:endParaRPr lang="en-GB"/>
        </a:p>
      </dgm:t>
    </dgm:pt>
    <dgm:pt modelId="{A532DB31-4038-45DA-8881-CCD73E6EC87B}" type="sibTrans" cxnId="{0C6831EC-B7DF-49E0-8046-91C00136E478}">
      <dgm:prSet/>
      <dgm:spPr/>
      <dgm:t>
        <a:bodyPr/>
        <a:lstStyle/>
        <a:p>
          <a:endParaRPr lang="en-GB"/>
        </a:p>
      </dgm:t>
    </dgm:pt>
    <dgm:pt modelId="{EE1C60A1-D05B-4FBB-BEC6-51DB0E2CE32E}" type="pres">
      <dgm:prSet presAssocID="{106A3E74-6446-4945-AE9F-DFEB4BD33B55}" presName="Name0" presStyleCnt="0">
        <dgm:presLayoutVars>
          <dgm:chMax val="11"/>
          <dgm:chPref val="11"/>
          <dgm:dir/>
          <dgm:resizeHandles/>
        </dgm:presLayoutVars>
      </dgm:prSet>
      <dgm:spPr/>
      <dgm:t>
        <a:bodyPr/>
        <a:lstStyle/>
        <a:p>
          <a:endParaRPr lang="hr-HR"/>
        </a:p>
      </dgm:t>
    </dgm:pt>
    <dgm:pt modelId="{6742E5A8-8226-4A10-9589-7B5C7605E65C}" type="pres">
      <dgm:prSet presAssocID="{04FD458B-E713-445F-9CBC-5F6DF5007D47}" presName="Accent3" presStyleCnt="0"/>
      <dgm:spPr/>
    </dgm:pt>
    <dgm:pt modelId="{69EF49E0-BBEA-44CA-BD3D-35E5BB449C06}" type="pres">
      <dgm:prSet presAssocID="{04FD458B-E713-445F-9CBC-5F6DF5007D47}" presName="Accent" presStyleLbl="node1" presStyleIdx="0" presStyleCnt="3"/>
      <dgm:spPr>
        <a:xfrm>
          <a:off x="3032326" y="614966"/>
          <a:ext cx="1322754" cy="1322999"/>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8C4B62C-4B60-46DF-AB87-F9509A24D7BF}" type="pres">
      <dgm:prSet presAssocID="{04FD458B-E713-445F-9CBC-5F6DF5007D47}" presName="ParentBackground3" presStyleCnt="0"/>
      <dgm:spPr/>
    </dgm:pt>
    <dgm:pt modelId="{251143A7-5657-4BCF-A807-A4554F1DE99D}" type="pres">
      <dgm:prSet presAssocID="{04FD458B-E713-445F-9CBC-5F6DF5007D47}" presName="ParentBackground" presStyleLbl="fgAcc1" presStyleIdx="0" presStyleCnt="3" custLinFactNeighborX="5696"/>
      <dgm:spPr>
        <a:prstGeom prst="roundRect">
          <a:avLst>
            <a:gd name="adj" fmla="val 10000"/>
          </a:avLst>
        </a:prstGeom>
      </dgm:spPr>
      <dgm:t>
        <a:bodyPr/>
        <a:lstStyle/>
        <a:p>
          <a:endParaRPr lang="hr-HR"/>
        </a:p>
      </dgm:t>
    </dgm:pt>
    <dgm:pt modelId="{09E46695-E9F5-46FA-97C5-523F7905F6E7}" type="pres">
      <dgm:prSet presAssocID="{04FD458B-E713-445F-9CBC-5F6DF5007D47}" presName="Parent3" presStyleLbl="revTx" presStyleIdx="0" presStyleCnt="0">
        <dgm:presLayoutVars>
          <dgm:chMax val="1"/>
          <dgm:chPref val="1"/>
          <dgm:bulletEnabled val="1"/>
        </dgm:presLayoutVars>
      </dgm:prSet>
      <dgm:spPr/>
      <dgm:t>
        <a:bodyPr/>
        <a:lstStyle/>
        <a:p>
          <a:endParaRPr lang="hr-HR"/>
        </a:p>
      </dgm:t>
    </dgm:pt>
    <dgm:pt modelId="{F0E11646-9021-4CBD-BCCF-0A0A7B0AA15E}" type="pres">
      <dgm:prSet presAssocID="{CF0B2F78-2740-402C-859F-C4C5C444AA21}" presName="Accent2" presStyleCnt="0"/>
      <dgm:spPr/>
    </dgm:pt>
    <dgm:pt modelId="{85B4F0F5-5785-420B-9569-B440D3D4ED7F}" type="pres">
      <dgm:prSet presAssocID="{CF0B2F78-2740-402C-859F-C4C5C444AA21}" presName="Accent" presStyleLbl="node1" presStyleIdx="1" presStyleCnt="3"/>
      <dgm:spPr>
        <a:xfrm rot="2700000">
          <a:off x="1666815" y="616565"/>
          <a:ext cx="1319568" cy="1319568"/>
        </a:xfrm>
        <a:prstGeom prst="teardrop">
          <a:avLst>
            <a:gd name="adj" fmla="val 10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0573D17-464F-419C-B9D1-93DBB925AEA3}" type="pres">
      <dgm:prSet presAssocID="{CF0B2F78-2740-402C-859F-C4C5C444AA21}" presName="ParentBackground2" presStyleCnt="0"/>
      <dgm:spPr/>
    </dgm:pt>
    <dgm:pt modelId="{F07EFEF7-9F86-4167-9FD3-7074E8AD0361}" type="pres">
      <dgm:prSet presAssocID="{CF0B2F78-2740-402C-859F-C4C5C444AA21}" presName="ParentBackground" presStyleLbl="fgAcc1" presStyleIdx="1" presStyleCnt="3"/>
      <dgm:spPr>
        <a:prstGeom prst="roundRect">
          <a:avLst>
            <a:gd name="adj" fmla="val 10000"/>
          </a:avLst>
        </a:prstGeom>
      </dgm:spPr>
      <dgm:t>
        <a:bodyPr/>
        <a:lstStyle/>
        <a:p>
          <a:endParaRPr lang="hr-HR"/>
        </a:p>
      </dgm:t>
    </dgm:pt>
    <dgm:pt modelId="{6A5F608A-BABA-4749-9E35-02CB8D81B7C4}" type="pres">
      <dgm:prSet presAssocID="{CF0B2F78-2740-402C-859F-C4C5C444AA21}" presName="Parent2" presStyleLbl="revTx" presStyleIdx="0" presStyleCnt="0">
        <dgm:presLayoutVars>
          <dgm:chMax val="1"/>
          <dgm:chPref val="1"/>
          <dgm:bulletEnabled val="1"/>
        </dgm:presLayoutVars>
      </dgm:prSet>
      <dgm:spPr/>
      <dgm:t>
        <a:bodyPr/>
        <a:lstStyle/>
        <a:p>
          <a:endParaRPr lang="hr-HR"/>
        </a:p>
      </dgm:t>
    </dgm:pt>
    <dgm:pt modelId="{69D72D6A-DCEE-4F2D-B774-CA60F18092A7}" type="pres">
      <dgm:prSet presAssocID="{37A03E41-FCD5-49AD-8C79-D0A547045545}" presName="Accent1" presStyleCnt="0"/>
      <dgm:spPr/>
    </dgm:pt>
    <dgm:pt modelId="{D281EAA9-7D89-4752-84D4-A06A7A2F1EA0}" type="pres">
      <dgm:prSet presAssocID="{37A03E41-FCD5-49AD-8C79-D0A547045545}" presName="Accent" presStyleLbl="node1" presStyleIdx="2" presStyleCnt="3"/>
      <dgm:spPr>
        <a:xfrm rot="2700000">
          <a:off x="299710" y="616565"/>
          <a:ext cx="1319568" cy="1319568"/>
        </a:xfrm>
        <a:prstGeom prst="teardrop">
          <a:avLst>
            <a:gd name="adj" fmla="val 10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B580513E-9611-4B5A-85CE-9EFD3AE67042}" type="pres">
      <dgm:prSet presAssocID="{37A03E41-FCD5-49AD-8C79-D0A547045545}" presName="ParentBackground1" presStyleCnt="0"/>
      <dgm:spPr/>
    </dgm:pt>
    <dgm:pt modelId="{48E83CF9-A5D2-4A93-B9A5-FF15E3093990}" type="pres">
      <dgm:prSet presAssocID="{37A03E41-FCD5-49AD-8C79-D0A547045545}" presName="ParentBackground" presStyleLbl="fgAcc1" presStyleIdx="2" presStyleCnt="3"/>
      <dgm:spPr>
        <a:prstGeom prst="roundRect">
          <a:avLst>
            <a:gd name="adj" fmla="val 10000"/>
          </a:avLst>
        </a:prstGeom>
      </dgm:spPr>
      <dgm:t>
        <a:bodyPr/>
        <a:lstStyle/>
        <a:p>
          <a:endParaRPr lang="hr-HR"/>
        </a:p>
      </dgm:t>
    </dgm:pt>
    <dgm:pt modelId="{9839DB67-17D2-47CA-802B-F65F30827BF3}" type="pres">
      <dgm:prSet presAssocID="{37A03E41-FCD5-49AD-8C79-D0A547045545}" presName="Parent1" presStyleLbl="revTx" presStyleIdx="0" presStyleCnt="0">
        <dgm:presLayoutVars>
          <dgm:chMax val="1"/>
          <dgm:chPref val="1"/>
          <dgm:bulletEnabled val="1"/>
        </dgm:presLayoutVars>
      </dgm:prSet>
      <dgm:spPr/>
      <dgm:t>
        <a:bodyPr/>
        <a:lstStyle/>
        <a:p>
          <a:endParaRPr lang="hr-HR"/>
        </a:p>
      </dgm:t>
    </dgm:pt>
  </dgm:ptLst>
  <dgm:cxnLst>
    <dgm:cxn modelId="{0CCA96EB-B1A5-4703-AAC8-7798EE69B7F1}" type="presOf" srcId="{04FD458B-E713-445F-9CBC-5F6DF5007D47}" destId="{09E46695-E9F5-46FA-97C5-523F7905F6E7}" srcOrd="1" destOrd="0" presId="urn:microsoft.com/office/officeart/2011/layout/CircleProcess"/>
    <dgm:cxn modelId="{5DB53C40-2311-46E4-A13E-A0C8A0DFBB2E}" type="presOf" srcId="{37A03E41-FCD5-49AD-8C79-D0A547045545}" destId="{9839DB67-17D2-47CA-802B-F65F30827BF3}" srcOrd="1" destOrd="0" presId="urn:microsoft.com/office/officeart/2011/layout/CircleProcess"/>
    <dgm:cxn modelId="{85748DF7-CD84-44F9-B395-129CE4289913}" type="presOf" srcId="{04FD458B-E713-445F-9CBC-5F6DF5007D47}" destId="{251143A7-5657-4BCF-A807-A4554F1DE99D}" srcOrd="0" destOrd="0" presId="urn:microsoft.com/office/officeart/2011/layout/CircleProcess"/>
    <dgm:cxn modelId="{FC818D7C-49F6-4910-94F4-CF093A3918F7}" srcId="{106A3E74-6446-4945-AE9F-DFEB4BD33B55}" destId="{37A03E41-FCD5-49AD-8C79-D0A547045545}" srcOrd="0" destOrd="0" parTransId="{447C9CCD-7908-4A0D-B0E2-8E69863C5957}" sibTransId="{A99CC617-E94D-4ADB-A521-BC7A0FC58960}"/>
    <dgm:cxn modelId="{5D120918-F109-49F7-A989-396143E64DC7}" srcId="{106A3E74-6446-4945-AE9F-DFEB4BD33B55}" destId="{CF0B2F78-2740-402C-859F-C4C5C444AA21}" srcOrd="1" destOrd="0" parTransId="{435BBD64-3DD8-4119-B076-AED5734179A7}" sibTransId="{E1C38FF0-B35F-47C7-AA16-055FBDA4AF5E}"/>
    <dgm:cxn modelId="{9090C0A6-25B4-46B4-8475-26571A9B662D}" type="presOf" srcId="{106A3E74-6446-4945-AE9F-DFEB4BD33B55}" destId="{EE1C60A1-D05B-4FBB-BEC6-51DB0E2CE32E}" srcOrd="0" destOrd="0" presId="urn:microsoft.com/office/officeart/2011/layout/CircleProcess"/>
    <dgm:cxn modelId="{BAA7D773-394E-496D-9834-EF3F6196CCC3}" type="presOf" srcId="{CF0B2F78-2740-402C-859F-C4C5C444AA21}" destId="{6A5F608A-BABA-4749-9E35-02CB8D81B7C4}" srcOrd="1" destOrd="0" presId="urn:microsoft.com/office/officeart/2011/layout/CircleProcess"/>
    <dgm:cxn modelId="{0C6831EC-B7DF-49E0-8046-91C00136E478}" srcId="{106A3E74-6446-4945-AE9F-DFEB4BD33B55}" destId="{04FD458B-E713-445F-9CBC-5F6DF5007D47}" srcOrd="2" destOrd="0" parTransId="{378EEBCA-2B01-4E63-9637-48E84996A408}" sibTransId="{A532DB31-4038-45DA-8881-CCD73E6EC87B}"/>
    <dgm:cxn modelId="{97A36ED2-7490-47F9-A130-236C269E9D4A}" type="presOf" srcId="{CF0B2F78-2740-402C-859F-C4C5C444AA21}" destId="{F07EFEF7-9F86-4167-9FD3-7074E8AD0361}" srcOrd="0" destOrd="0" presId="urn:microsoft.com/office/officeart/2011/layout/CircleProcess"/>
    <dgm:cxn modelId="{25CD28ED-72A0-4893-B96B-90576E8731F4}" type="presOf" srcId="{37A03E41-FCD5-49AD-8C79-D0A547045545}" destId="{48E83CF9-A5D2-4A93-B9A5-FF15E3093990}" srcOrd="0" destOrd="0" presId="urn:microsoft.com/office/officeart/2011/layout/CircleProcess"/>
    <dgm:cxn modelId="{2B82D3C4-6AEE-4F13-A266-E6B2F6F08E26}" type="presParOf" srcId="{EE1C60A1-D05B-4FBB-BEC6-51DB0E2CE32E}" destId="{6742E5A8-8226-4A10-9589-7B5C7605E65C}" srcOrd="0" destOrd="0" presId="urn:microsoft.com/office/officeart/2011/layout/CircleProcess"/>
    <dgm:cxn modelId="{781F2FEF-E133-47A1-A31A-B1BE40C0EB9A}" type="presParOf" srcId="{6742E5A8-8226-4A10-9589-7B5C7605E65C}" destId="{69EF49E0-BBEA-44CA-BD3D-35E5BB449C06}" srcOrd="0" destOrd="0" presId="urn:microsoft.com/office/officeart/2011/layout/CircleProcess"/>
    <dgm:cxn modelId="{8C6714F4-80C0-48B4-94BD-12B45326F32D}" type="presParOf" srcId="{EE1C60A1-D05B-4FBB-BEC6-51DB0E2CE32E}" destId="{E8C4B62C-4B60-46DF-AB87-F9509A24D7BF}" srcOrd="1" destOrd="0" presId="urn:microsoft.com/office/officeart/2011/layout/CircleProcess"/>
    <dgm:cxn modelId="{41624542-FE94-421A-AAA8-BA81EE7DBDBD}" type="presParOf" srcId="{E8C4B62C-4B60-46DF-AB87-F9509A24D7BF}" destId="{251143A7-5657-4BCF-A807-A4554F1DE99D}" srcOrd="0" destOrd="0" presId="urn:microsoft.com/office/officeart/2011/layout/CircleProcess"/>
    <dgm:cxn modelId="{A47FA665-653A-492A-B663-20A3AEC73328}" type="presParOf" srcId="{EE1C60A1-D05B-4FBB-BEC6-51DB0E2CE32E}" destId="{09E46695-E9F5-46FA-97C5-523F7905F6E7}" srcOrd="2" destOrd="0" presId="urn:microsoft.com/office/officeart/2011/layout/CircleProcess"/>
    <dgm:cxn modelId="{84A7C385-75B1-4A67-BFA2-7994BAFD6AAE}" type="presParOf" srcId="{EE1C60A1-D05B-4FBB-BEC6-51DB0E2CE32E}" destId="{F0E11646-9021-4CBD-BCCF-0A0A7B0AA15E}" srcOrd="3" destOrd="0" presId="urn:microsoft.com/office/officeart/2011/layout/CircleProcess"/>
    <dgm:cxn modelId="{75F4F186-B63A-445B-A3D1-417498CD205A}" type="presParOf" srcId="{F0E11646-9021-4CBD-BCCF-0A0A7B0AA15E}" destId="{85B4F0F5-5785-420B-9569-B440D3D4ED7F}" srcOrd="0" destOrd="0" presId="urn:microsoft.com/office/officeart/2011/layout/CircleProcess"/>
    <dgm:cxn modelId="{AF704EE5-ED81-4285-AF18-34A233AB98F4}" type="presParOf" srcId="{EE1C60A1-D05B-4FBB-BEC6-51DB0E2CE32E}" destId="{80573D17-464F-419C-B9D1-93DBB925AEA3}" srcOrd="4" destOrd="0" presId="urn:microsoft.com/office/officeart/2011/layout/CircleProcess"/>
    <dgm:cxn modelId="{82ABA84F-0806-411D-88E7-F5C5A261DB32}" type="presParOf" srcId="{80573D17-464F-419C-B9D1-93DBB925AEA3}" destId="{F07EFEF7-9F86-4167-9FD3-7074E8AD0361}" srcOrd="0" destOrd="0" presId="urn:microsoft.com/office/officeart/2011/layout/CircleProcess"/>
    <dgm:cxn modelId="{36AAD087-4751-4E13-996A-53893830FDC2}" type="presParOf" srcId="{EE1C60A1-D05B-4FBB-BEC6-51DB0E2CE32E}" destId="{6A5F608A-BABA-4749-9E35-02CB8D81B7C4}" srcOrd="5" destOrd="0" presId="urn:microsoft.com/office/officeart/2011/layout/CircleProcess"/>
    <dgm:cxn modelId="{CC525F61-A9B0-448D-B482-8BE0FC245BD0}" type="presParOf" srcId="{EE1C60A1-D05B-4FBB-BEC6-51DB0E2CE32E}" destId="{69D72D6A-DCEE-4F2D-B774-CA60F18092A7}" srcOrd="6" destOrd="0" presId="urn:microsoft.com/office/officeart/2011/layout/CircleProcess"/>
    <dgm:cxn modelId="{E5A1A965-4C55-447D-A965-1C7C9A96C4AF}" type="presParOf" srcId="{69D72D6A-DCEE-4F2D-B774-CA60F18092A7}" destId="{D281EAA9-7D89-4752-84D4-A06A7A2F1EA0}" srcOrd="0" destOrd="0" presId="urn:microsoft.com/office/officeart/2011/layout/CircleProcess"/>
    <dgm:cxn modelId="{4A6619E6-0CC7-4D75-B5E9-2B0A80CF6FDF}" type="presParOf" srcId="{EE1C60A1-D05B-4FBB-BEC6-51DB0E2CE32E}" destId="{B580513E-9611-4B5A-85CE-9EFD3AE67042}" srcOrd="7" destOrd="0" presId="urn:microsoft.com/office/officeart/2011/layout/CircleProcess"/>
    <dgm:cxn modelId="{C475B1CE-5E0B-4C42-BEE4-0F86BC47874B}" type="presParOf" srcId="{B580513E-9611-4B5A-85CE-9EFD3AE67042}" destId="{48E83CF9-A5D2-4A93-B9A5-FF15E3093990}" srcOrd="0" destOrd="0" presId="urn:microsoft.com/office/officeart/2011/layout/CircleProcess"/>
    <dgm:cxn modelId="{29BDCF05-5060-479C-9131-A53760BC5E0E}" type="presParOf" srcId="{EE1C60A1-D05B-4FBB-BEC6-51DB0E2CE32E}" destId="{9839DB67-17D2-47CA-802B-F65F30827BF3}"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228F2-5C01-410D-ABCC-E05DD273D44E}">
      <dsp:nvSpPr>
        <dsp:cNvPr id="0" name=""/>
        <dsp:cNvSpPr/>
      </dsp:nvSpPr>
      <dsp:spPr>
        <a:xfrm>
          <a:off x="0" y="2096"/>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D71B76-2475-4A76-B8B1-57E837C7BA28}">
      <dsp:nvSpPr>
        <dsp:cNvPr id="0" name=""/>
        <dsp:cNvSpPr/>
      </dsp:nvSpPr>
      <dsp:spPr>
        <a:xfrm>
          <a:off x="321428" y="241175"/>
          <a:ext cx="584416" cy="584416"/>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B56989-488B-40B4-B94A-53D7E6C2C57F}">
      <dsp:nvSpPr>
        <dsp:cNvPr id="0" name=""/>
        <dsp:cNvSpPr/>
      </dsp:nvSpPr>
      <dsp:spPr>
        <a:xfrm>
          <a:off x="1227274" y="2096"/>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lvl="0" algn="l" defTabSz="889000">
            <a:lnSpc>
              <a:spcPct val="90000"/>
            </a:lnSpc>
            <a:spcBef>
              <a:spcPct val="0"/>
            </a:spcBef>
            <a:spcAft>
              <a:spcPct val="35000"/>
            </a:spcAft>
          </a:pPr>
          <a:r>
            <a:rPr lang="hr-HR" sz="2000" kern="1200" dirty="0"/>
            <a:t>U više od 73% predmeta roditeljske otmice otmicu je počinila majka</a:t>
          </a:r>
          <a:endParaRPr lang="en-US" sz="2000" kern="1200" dirty="0"/>
        </a:p>
      </dsp:txBody>
      <dsp:txXfrm>
        <a:off x="1227274" y="2096"/>
        <a:ext cx="5683112" cy="1062575"/>
      </dsp:txXfrm>
    </dsp:sp>
    <dsp:sp modelId="{1AB3A587-8939-42A6-A3E3-06B55ABE6A7A}">
      <dsp:nvSpPr>
        <dsp:cNvPr id="0" name=""/>
        <dsp:cNvSpPr/>
      </dsp:nvSpPr>
      <dsp:spPr>
        <a:xfrm>
          <a:off x="0" y="1330315"/>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B9079-0E00-4E7A-BCB5-DDB03CE58ACA}">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FB8025-00B0-4CD1-B0C8-CED1283F78E3}">
      <dsp:nvSpPr>
        <dsp:cNvPr id="0" name=""/>
        <dsp:cNvSpPr/>
      </dsp:nvSpPr>
      <dsp:spPr>
        <a:xfrm>
          <a:off x="1227274" y="1330315"/>
          <a:ext cx="5683112" cy="1062575"/>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lvl="0" algn="l" defTabSz="889000">
            <a:lnSpc>
              <a:spcPct val="90000"/>
            </a:lnSpc>
            <a:spcBef>
              <a:spcPct val="0"/>
            </a:spcBef>
            <a:spcAft>
              <a:spcPct val="35000"/>
            </a:spcAft>
          </a:pPr>
          <a:r>
            <a:rPr lang="hr-HR" sz="2000" kern="1200" dirty="0"/>
            <a:t>Nasilje u obitelji učestala je pojava</a:t>
          </a:r>
          <a:endParaRPr lang="en-US" sz="2000" kern="1200" dirty="0"/>
        </a:p>
      </dsp:txBody>
      <dsp:txXfrm>
        <a:off x="1227274" y="1330315"/>
        <a:ext cx="5683112" cy="1062575"/>
      </dsp:txXfrm>
    </dsp:sp>
    <dsp:sp modelId="{0F515236-B682-472C-9F70-D0DEA227C01A}">
      <dsp:nvSpPr>
        <dsp:cNvPr id="0" name=""/>
        <dsp:cNvSpPr/>
      </dsp:nvSpPr>
      <dsp:spPr>
        <a:xfrm>
          <a:off x="0" y="2658534"/>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4D17D-29B5-4611-9571-4B223BF647A8}">
      <dsp:nvSpPr>
        <dsp:cNvPr id="0" name=""/>
        <dsp:cNvSpPr/>
      </dsp:nvSpPr>
      <dsp:spPr>
        <a:xfrm>
          <a:off x="321428" y="2897613"/>
          <a:ext cx="584416" cy="584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AC12CC-B296-43A7-9574-FFF007142D76}">
      <dsp:nvSpPr>
        <dsp:cNvPr id="0" name=""/>
        <dsp:cNvSpPr/>
      </dsp:nvSpPr>
      <dsp:spPr>
        <a:xfrm>
          <a:off x="1227274" y="2658534"/>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lvl="0" algn="l" defTabSz="889000">
            <a:lnSpc>
              <a:spcPct val="90000"/>
            </a:lnSpc>
            <a:spcBef>
              <a:spcPct val="0"/>
            </a:spcBef>
            <a:spcAft>
              <a:spcPct val="35000"/>
            </a:spcAft>
          </a:pPr>
          <a:r>
            <a:rPr lang="hr-HR" sz="2000" kern="1200" dirty="0"/>
            <a:t>Iznimka od hitnog povratka djeteta: članak 13. st. 1. b) Haške konvencije iz 1980. –„ozbiljna opasnost“</a:t>
          </a:r>
          <a:endParaRPr lang="en-US" sz="2000" kern="1200" dirty="0"/>
        </a:p>
      </dsp:txBody>
      <dsp:txXfrm>
        <a:off x="1227274" y="2658534"/>
        <a:ext cx="5683112" cy="1062575"/>
      </dsp:txXfrm>
    </dsp:sp>
    <dsp:sp modelId="{C4E020C0-94DE-4731-A9A3-6AA898241570}">
      <dsp:nvSpPr>
        <dsp:cNvPr id="0" name=""/>
        <dsp:cNvSpPr/>
      </dsp:nvSpPr>
      <dsp:spPr>
        <a:xfrm>
          <a:off x="0" y="3986753"/>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C63DAF-2FE9-4E85-9E9E-F61752FEBC6B}">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79825D-6547-4E31-A735-225A6B2362A4}">
      <dsp:nvSpPr>
        <dsp:cNvPr id="0" name=""/>
        <dsp:cNvSpPr/>
      </dsp:nvSpPr>
      <dsp:spPr>
        <a:xfrm>
          <a:off x="1227274" y="3986753"/>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lvl="0" algn="l" defTabSz="889000">
            <a:lnSpc>
              <a:spcPct val="90000"/>
            </a:lnSpc>
            <a:spcBef>
              <a:spcPct val="0"/>
            </a:spcBef>
            <a:spcAft>
              <a:spcPct val="35000"/>
            </a:spcAft>
          </a:pPr>
          <a:r>
            <a:rPr lang="hr-HR" sz="2000" kern="1200" dirty="0"/>
            <a:t>Pravna praznina: zaštita majke u slučaju njezina povratka s djetetom </a:t>
          </a:r>
          <a:endParaRPr lang="en-US" sz="2000" kern="1200" dirty="0"/>
        </a:p>
      </dsp:txBody>
      <dsp:txXfrm>
        <a:off x="1227274" y="3986753"/>
        <a:ext cx="5683112" cy="10625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2CF1E-D19F-4D98-B30D-32909077D9A8}">
      <dsp:nvSpPr>
        <dsp:cNvPr id="0" name=""/>
        <dsp:cNvSpPr/>
      </dsp:nvSpPr>
      <dsp:spPr>
        <a:xfrm>
          <a:off x="3697411" y="625201"/>
          <a:ext cx="1625742" cy="1626043"/>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4FD4E-FC64-4217-83E3-2E3A7211D727}">
      <dsp:nvSpPr>
        <dsp:cNvPr id="0" name=""/>
        <dsp:cNvSpPr/>
      </dsp:nvSpPr>
      <dsp:spPr>
        <a:xfrm>
          <a:off x="3751390" y="679412"/>
          <a:ext cx="1517783" cy="1517621"/>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buNone/>
          </a:pPr>
          <a:r>
            <a:rPr lang="hr-HR" sz="1000" kern="1200" dirty="0"/>
            <a:t>Izvršivost: Uredba 606/2013 </a:t>
          </a:r>
          <a:endParaRPr lang="en-GB" sz="1000" kern="1200" dirty="0">
            <a:solidFill>
              <a:sysClr val="windowText" lastClr="000000">
                <a:hueOff val="0"/>
                <a:satOff val="0"/>
                <a:lumOff val="0"/>
                <a:alphaOff val="0"/>
              </a:sysClr>
            </a:solidFill>
            <a:latin typeface="Calibri" panose="020F0502020204030204"/>
            <a:ea typeface="+mn-ea"/>
            <a:cs typeface="+mn-cs"/>
          </a:endParaRPr>
        </a:p>
      </dsp:txBody>
      <dsp:txXfrm>
        <a:off x="4000112" y="928000"/>
        <a:ext cx="1020340" cy="1020445"/>
      </dsp:txXfrm>
    </dsp:sp>
    <dsp:sp modelId="{2AA999BD-AD67-4AA3-B300-6346A276C9BC}">
      <dsp:nvSpPr>
        <dsp:cNvPr id="0" name=""/>
        <dsp:cNvSpPr/>
      </dsp:nvSpPr>
      <dsp:spPr>
        <a:xfrm rot="2700000">
          <a:off x="2019117" y="627166"/>
          <a:ext cx="1621827" cy="1621827"/>
        </a:xfrm>
        <a:prstGeom prst="teardrop">
          <a:avLst>
            <a:gd name="adj" fmla="val 1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9D603-0151-4086-BD1E-18566E2B8BFC}">
      <dsp:nvSpPr>
        <dsp:cNvPr id="0" name=""/>
        <dsp:cNvSpPr/>
      </dsp:nvSpPr>
      <dsp:spPr>
        <a:xfrm>
          <a:off x="2071139" y="679412"/>
          <a:ext cx="1517783" cy="1517621"/>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None/>
          </a:pPr>
          <a:r>
            <a:rPr lang="hr-HR" sz="1100" kern="1200" dirty="0"/>
            <a:t>Mjerodavno pravo: </a:t>
          </a:r>
          <a:r>
            <a:rPr lang="hr-HR" sz="1100" i="1" kern="1200" dirty="0"/>
            <a:t>lex fori</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2319860" y="928000"/>
        <a:ext cx="1020340" cy="1020445"/>
      </dsp:txXfrm>
    </dsp:sp>
    <dsp:sp modelId="{6F37E3F1-1772-4BC1-ABBE-608B39FDAF77}">
      <dsp:nvSpPr>
        <dsp:cNvPr id="0" name=""/>
        <dsp:cNvSpPr/>
      </dsp:nvSpPr>
      <dsp:spPr>
        <a:xfrm rot="2700000">
          <a:off x="338865" y="627166"/>
          <a:ext cx="1621827" cy="1621827"/>
        </a:xfrm>
        <a:prstGeom prst="teardrop">
          <a:avLst>
            <a:gd name="adj" fmla="val 1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2070B-A025-4042-AD9E-E8CC488E8A8F}">
      <dsp:nvSpPr>
        <dsp:cNvPr id="0" name=""/>
        <dsp:cNvSpPr/>
      </dsp:nvSpPr>
      <dsp:spPr>
        <a:xfrm>
          <a:off x="390887" y="679412"/>
          <a:ext cx="1517783" cy="1517621"/>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buNone/>
          </a:pPr>
          <a:r>
            <a:rPr lang="hr-HR" sz="1000" kern="1200" dirty="0"/>
            <a:t>Nadležnost: Uredba Brussels IIbis – članak 20. (privremene i zaštitne mjere – </a:t>
          </a:r>
          <a:r>
            <a:rPr lang="en-GB" sz="1000" kern="1200" dirty="0" err="1"/>
            <a:t>bračni</a:t>
          </a:r>
          <a:r>
            <a:rPr lang="en-GB" sz="1000" kern="1200" dirty="0"/>
            <a:t> </a:t>
          </a:r>
          <a:r>
            <a:rPr lang="en-GB" sz="1000" kern="1200" dirty="0" err="1"/>
            <a:t>sporovi</a:t>
          </a:r>
          <a:r>
            <a:rPr lang="hr-HR" sz="1000" kern="1200" dirty="0"/>
            <a:t>)</a:t>
          </a:r>
          <a:endParaRPr lang="en-GB" sz="1000" kern="1200" dirty="0">
            <a:solidFill>
              <a:sysClr val="windowText" lastClr="000000">
                <a:hueOff val="0"/>
                <a:satOff val="0"/>
                <a:lumOff val="0"/>
                <a:alphaOff val="0"/>
              </a:sysClr>
            </a:solidFill>
            <a:latin typeface="Calibri" panose="020F0502020204030204"/>
            <a:ea typeface="+mn-ea"/>
            <a:cs typeface="+mn-cs"/>
          </a:endParaRPr>
        </a:p>
      </dsp:txBody>
      <dsp:txXfrm>
        <a:off x="639608" y="928000"/>
        <a:ext cx="1020340" cy="10204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999B5-EA23-47FA-864F-15D7F8B87B99}">
      <dsp:nvSpPr>
        <dsp:cNvPr id="0" name=""/>
        <dsp:cNvSpPr/>
      </dsp:nvSpPr>
      <dsp:spPr>
        <a:xfrm>
          <a:off x="3964675" y="638857"/>
          <a:ext cx="1692318" cy="1692632"/>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17EBF-F06E-4C8B-955A-9E52AA467172}">
      <dsp:nvSpPr>
        <dsp:cNvPr id="0" name=""/>
        <dsp:cNvSpPr/>
      </dsp:nvSpPr>
      <dsp:spPr>
        <a:xfrm>
          <a:off x="4020865" y="695288"/>
          <a:ext cx="1579938" cy="1579770"/>
        </a:xfrm>
        <a:prstGeom prst="ellipse">
          <a:avLst/>
        </a:prstGeom>
        <a:solidFill>
          <a:srgbClr val="5B9BD5">
            <a:alpha val="90000"/>
            <a:tint val="40000"/>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None/>
          </a:pPr>
          <a:r>
            <a:rPr lang="hr-HR" sz="1100" kern="1200" dirty="0"/>
            <a:t>Izvršivost: Uredba 606/2013 </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4411951" y="1086251"/>
        <a:ext cx="797766" cy="797844"/>
      </dsp:txXfrm>
    </dsp:sp>
    <dsp:sp modelId="{9A13347B-FA1E-4BE4-B6BF-698B070282D0}">
      <dsp:nvSpPr>
        <dsp:cNvPr id="0" name=""/>
        <dsp:cNvSpPr/>
      </dsp:nvSpPr>
      <dsp:spPr>
        <a:xfrm rot="2700000">
          <a:off x="2217653" y="640904"/>
          <a:ext cx="1688242" cy="1688242"/>
        </a:xfrm>
        <a:prstGeom prst="teardrop">
          <a:avLst>
            <a:gd name="adj" fmla="val 1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638CC-A33A-4C13-89A2-52BC58D5440A}">
      <dsp:nvSpPr>
        <dsp:cNvPr id="0" name=""/>
        <dsp:cNvSpPr/>
      </dsp:nvSpPr>
      <dsp:spPr>
        <a:xfrm>
          <a:off x="2271805" y="695288"/>
          <a:ext cx="1579938" cy="1579770"/>
        </a:xfrm>
        <a:prstGeom prst="ellipse">
          <a:avLst/>
        </a:prstGeom>
        <a:solidFill>
          <a:srgbClr val="5B9BD5">
            <a:alpha val="90000"/>
            <a:tint val="40000"/>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None/>
          </a:pPr>
          <a:r>
            <a:rPr lang="hr-HR" sz="1100" kern="1200" dirty="0"/>
            <a:t>Mjerodavno pravo: </a:t>
          </a:r>
          <a:r>
            <a:rPr lang="hr-HR" sz="1100" i="1" kern="1200" dirty="0"/>
            <a:t>lex fori</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2662891" y="1086251"/>
        <a:ext cx="797766" cy="797844"/>
      </dsp:txXfrm>
    </dsp:sp>
    <dsp:sp modelId="{371E194C-D4C7-469F-8CDD-EE1D8491833A}">
      <dsp:nvSpPr>
        <dsp:cNvPr id="0" name=""/>
        <dsp:cNvSpPr/>
      </dsp:nvSpPr>
      <dsp:spPr>
        <a:xfrm rot="2700000">
          <a:off x="468593" y="640904"/>
          <a:ext cx="1688242" cy="1688242"/>
        </a:xfrm>
        <a:prstGeom prst="teardrop">
          <a:avLst>
            <a:gd name="adj" fmla="val 100000"/>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F43A8-4F07-4BED-B987-6ADEB6A73C57}">
      <dsp:nvSpPr>
        <dsp:cNvPr id="0" name=""/>
        <dsp:cNvSpPr/>
      </dsp:nvSpPr>
      <dsp:spPr>
        <a:xfrm>
          <a:off x="522745" y="695288"/>
          <a:ext cx="1579938" cy="1579770"/>
        </a:xfrm>
        <a:prstGeom prst="ellipse">
          <a:avLst/>
        </a:prstGeom>
        <a:solidFill>
          <a:srgbClr val="5B9BD5">
            <a:alpha val="90000"/>
            <a:tint val="40000"/>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None/>
          </a:pPr>
          <a:r>
            <a:rPr lang="hr-HR" sz="1100" kern="1200" dirty="0"/>
            <a:t>Nadležnost: Uredba Brussels IIbis – članak 7. st. 2. </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913831" y="1086251"/>
        <a:ext cx="797766" cy="797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0AEFC-38A7-43FF-8B14-C11ADBD01D5A}">
      <dsp:nvSpPr>
        <dsp:cNvPr id="0" name=""/>
        <dsp:cNvSpPr/>
      </dsp:nvSpPr>
      <dsp:spPr>
        <a:xfrm>
          <a:off x="0" y="2239"/>
          <a:ext cx="7489561" cy="787002"/>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a:solidFill>
                <a:schemeClr val="tx1"/>
              </a:solidFill>
              <a:effectLst>
                <a:outerShdw blurRad="38100" dist="38100" dir="2700000" algn="tl">
                  <a:srgbClr val="000000">
                    <a:alpha val="43137"/>
                  </a:srgbClr>
                </a:outerShdw>
              </a:effectLst>
            </a:rPr>
            <a:t>Prva sesija</a:t>
          </a:r>
          <a:endParaRPr lang="en-US" sz="2400" kern="1200" dirty="0">
            <a:solidFill>
              <a:schemeClr val="tx1"/>
            </a:solidFill>
            <a:effectLst>
              <a:outerShdw blurRad="38100" dist="38100" dir="2700000" algn="tl">
                <a:srgbClr val="000000">
                  <a:alpha val="43137"/>
                </a:srgbClr>
              </a:outerShdw>
            </a:effectLst>
          </a:endParaRPr>
        </a:p>
      </dsp:txBody>
      <dsp:txXfrm>
        <a:off x="38418" y="40657"/>
        <a:ext cx="7412725" cy="710166"/>
      </dsp:txXfrm>
    </dsp:sp>
    <dsp:sp modelId="{31C9E4DE-A750-447F-A472-FADB86FDC521}">
      <dsp:nvSpPr>
        <dsp:cNvPr id="0" name=""/>
        <dsp:cNvSpPr/>
      </dsp:nvSpPr>
      <dsp:spPr>
        <a:xfrm>
          <a:off x="0" y="791921"/>
          <a:ext cx="7489561" cy="545329"/>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22428C"/>
              </a:solidFill>
            </a:rPr>
            <a:t>a</a:t>
          </a:r>
          <a:r>
            <a:rPr lang="en-US" sz="2000" kern="1200" dirty="0">
              <a:solidFill>
                <a:srgbClr val="22428C"/>
              </a:solidFill>
            </a:rPr>
            <a:t>. </a:t>
          </a:r>
          <a:r>
            <a:rPr lang="hr-HR" sz="2000" kern="1200" dirty="0">
              <a:solidFill>
                <a:srgbClr val="002060"/>
              </a:solidFill>
            </a:rPr>
            <a:t>Pravni okvir relevantan za roditeljsku otmicu djece </a:t>
          </a:r>
          <a:endParaRPr lang="en-US" sz="2000" kern="1200" dirty="0">
            <a:solidFill>
              <a:srgbClr val="002060"/>
            </a:solidFill>
          </a:endParaRPr>
        </a:p>
      </dsp:txBody>
      <dsp:txXfrm>
        <a:off x="26621" y="818542"/>
        <a:ext cx="7436319" cy="492087"/>
      </dsp:txXfrm>
    </dsp:sp>
    <dsp:sp modelId="{DFD49280-2654-486B-AA84-555BD36DB42C}">
      <dsp:nvSpPr>
        <dsp:cNvPr id="0" name=""/>
        <dsp:cNvSpPr/>
      </dsp:nvSpPr>
      <dsp:spPr>
        <a:xfrm>
          <a:off x="0" y="1339930"/>
          <a:ext cx="7489561" cy="549075"/>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002060"/>
              </a:solidFill>
            </a:rPr>
            <a:t>b. </a:t>
          </a:r>
          <a:r>
            <a:rPr lang="hr-HR" sz="2000" kern="1200" dirty="0">
              <a:solidFill>
                <a:srgbClr val="002060"/>
              </a:solidFill>
            </a:rPr>
            <a:t>Važna pitanja</a:t>
          </a:r>
          <a:endParaRPr lang="en-US" sz="2000" kern="1200" dirty="0">
            <a:solidFill>
              <a:srgbClr val="002060"/>
            </a:solidFill>
          </a:endParaRPr>
        </a:p>
      </dsp:txBody>
      <dsp:txXfrm>
        <a:off x="26804" y="1366734"/>
        <a:ext cx="7435953" cy="495467"/>
      </dsp:txXfrm>
    </dsp:sp>
    <dsp:sp modelId="{BF023CC1-877B-4566-8C3C-22F876C1E79C}">
      <dsp:nvSpPr>
        <dsp:cNvPr id="0" name=""/>
        <dsp:cNvSpPr/>
      </dsp:nvSpPr>
      <dsp:spPr>
        <a:xfrm>
          <a:off x="0" y="1891685"/>
          <a:ext cx="7489561" cy="787002"/>
        </a:xfrm>
        <a:prstGeom prst="roundRect">
          <a:avLst/>
        </a:prstGeom>
        <a:solidFill>
          <a:schemeClr val="bg1">
            <a:lumMod val="95000"/>
          </a:schemeClr>
        </a:solidFill>
        <a:ln w="127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002060"/>
              </a:solidFill>
            </a:rPr>
            <a:t>c. </a:t>
          </a:r>
          <a:r>
            <a:rPr lang="hr-HR" sz="2000" kern="1200" dirty="0">
              <a:solidFill>
                <a:srgbClr val="002060"/>
              </a:solidFill>
            </a:rPr>
            <a:t>Zaštitne mjere u postupku povratka: prethodna razmatranja</a:t>
          </a:r>
          <a:endParaRPr lang="en-US" sz="2000" kern="1200" dirty="0">
            <a:solidFill>
              <a:srgbClr val="002060"/>
            </a:solidFill>
          </a:endParaRPr>
        </a:p>
      </dsp:txBody>
      <dsp:txXfrm>
        <a:off x="38418" y="1930103"/>
        <a:ext cx="7412725" cy="710166"/>
      </dsp:txXfrm>
    </dsp:sp>
    <dsp:sp modelId="{32477A42-3B9B-4276-ABA7-02E8D372821E}">
      <dsp:nvSpPr>
        <dsp:cNvPr id="0" name=""/>
        <dsp:cNvSpPr/>
      </dsp:nvSpPr>
      <dsp:spPr>
        <a:xfrm>
          <a:off x="0" y="2681367"/>
          <a:ext cx="7489561" cy="787002"/>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hr-HR" sz="2400" kern="1200" dirty="0">
              <a:solidFill>
                <a:schemeClr val="tx1"/>
              </a:solidFill>
              <a:effectLst>
                <a:outerShdw blurRad="38100" dist="38100" dir="2700000" algn="tl">
                  <a:srgbClr val="000000">
                    <a:alpha val="43137"/>
                  </a:srgbClr>
                </a:outerShdw>
              </a:effectLst>
            </a:rPr>
            <a:t>Druga sesija</a:t>
          </a:r>
          <a:endParaRPr lang="en-US" sz="2400" kern="1200" dirty="0">
            <a:solidFill>
              <a:schemeClr val="tx1"/>
            </a:solidFill>
            <a:effectLst>
              <a:outerShdw blurRad="38100" dist="38100" dir="2700000" algn="tl">
                <a:srgbClr val="000000">
                  <a:alpha val="43137"/>
                </a:srgbClr>
              </a:outerShdw>
            </a:effectLst>
          </a:endParaRPr>
        </a:p>
      </dsp:txBody>
      <dsp:txXfrm>
        <a:off x="38418" y="2719785"/>
        <a:ext cx="7412725" cy="710166"/>
      </dsp:txXfrm>
    </dsp:sp>
    <dsp:sp modelId="{DB2EB68E-8515-C148-832B-78C436CD3DA4}">
      <dsp:nvSpPr>
        <dsp:cNvPr id="0" name=""/>
        <dsp:cNvSpPr/>
      </dsp:nvSpPr>
      <dsp:spPr>
        <a:xfrm>
          <a:off x="0" y="3471049"/>
          <a:ext cx="7489561" cy="610674"/>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GB" sz="2000" kern="1200" dirty="0">
              <a:solidFill>
                <a:srgbClr val="002060"/>
              </a:solidFill>
            </a:rPr>
            <a:t>a. </a:t>
          </a:r>
          <a:r>
            <a:rPr lang="hr-HR" sz="2000" kern="1200" dirty="0">
              <a:solidFill>
                <a:srgbClr val="002060"/>
              </a:solidFill>
            </a:rPr>
            <a:t>Zaštitne mjere dostupne žrtvama obiteljskog nasilja sukladno nacionalnom pravu</a:t>
          </a:r>
          <a:endParaRPr lang="en-GB" sz="2000" kern="1200" dirty="0">
            <a:solidFill>
              <a:srgbClr val="002060"/>
            </a:solidFill>
          </a:endParaRPr>
        </a:p>
      </dsp:txBody>
      <dsp:txXfrm>
        <a:off x="29811" y="3500860"/>
        <a:ext cx="7429939" cy="551052"/>
      </dsp:txXfrm>
    </dsp:sp>
    <dsp:sp modelId="{759B49F0-FB7E-4E41-99D3-26F7A363812C}">
      <dsp:nvSpPr>
        <dsp:cNvPr id="0" name=""/>
        <dsp:cNvSpPr/>
      </dsp:nvSpPr>
      <dsp:spPr>
        <a:xfrm>
          <a:off x="0" y="4084403"/>
          <a:ext cx="7489561" cy="434976"/>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kern="1200" dirty="0">
              <a:solidFill>
                <a:srgbClr val="002060"/>
              </a:solidFill>
            </a:rPr>
            <a:t>b. </a:t>
          </a:r>
          <a:r>
            <a:rPr lang="hr-HR" sz="2000" kern="1200" dirty="0">
              <a:solidFill>
                <a:srgbClr val="002060"/>
              </a:solidFill>
            </a:rPr>
            <a:t>Direktiva 2011/99/EU o europskom nalogu za zaštitu</a:t>
          </a:r>
          <a:endParaRPr lang="en-GB" sz="2000" b="0" kern="1200" dirty="0">
            <a:solidFill>
              <a:srgbClr val="002060"/>
            </a:solidFill>
          </a:endParaRPr>
        </a:p>
      </dsp:txBody>
      <dsp:txXfrm>
        <a:off x="21234" y="4105637"/>
        <a:ext cx="7447093" cy="392508"/>
      </dsp:txXfrm>
    </dsp:sp>
    <dsp:sp modelId="{F80EF073-FC4F-6F45-9040-D536BAC3A249}">
      <dsp:nvSpPr>
        <dsp:cNvPr id="0" name=""/>
        <dsp:cNvSpPr/>
      </dsp:nvSpPr>
      <dsp:spPr>
        <a:xfrm>
          <a:off x="0" y="4522059"/>
          <a:ext cx="7489561" cy="1714524"/>
        </a:xfrm>
        <a:prstGeom prst="round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GB" sz="2000" b="0" kern="1200" dirty="0" smtClean="0">
              <a:solidFill>
                <a:srgbClr val="002060"/>
              </a:solidFill>
            </a:rPr>
            <a:t>c</a:t>
          </a:r>
          <a:r>
            <a:rPr lang="en-GB" sz="2000" b="0" kern="1200" dirty="0">
              <a:solidFill>
                <a:srgbClr val="002060"/>
              </a:solidFill>
            </a:rPr>
            <a:t>. </a:t>
          </a:r>
          <a:r>
            <a:rPr lang="hr-HR" sz="1900" kern="1200" dirty="0">
              <a:solidFill>
                <a:srgbClr val="002060"/>
              </a:solidFill>
            </a:rPr>
            <a:t>Uredba (EU) br. 606/2013 o uzajamnom priznavanju zaštitnih mjera u građanskim stvarima</a:t>
          </a:r>
          <a:endParaRPr lang="en-GB" sz="1900" b="0" kern="1200" dirty="0">
            <a:solidFill>
              <a:srgbClr val="002060"/>
            </a:solidFill>
          </a:endParaRPr>
        </a:p>
        <a:p>
          <a:pPr lvl="0" algn="just" defTabSz="889000">
            <a:lnSpc>
              <a:spcPct val="90000"/>
            </a:lnSpc>
            <a:spcBef>
              <a:spcPct val="0"/>
            </a:spcBef>
            <a:spcAft>
              <a:spcPct val="35000"/>
            </a:spcAft>
          </a:pPr>
          <a:r>
            <a:rPr lang="en-GB" sz="1900" b="0" kern="1200" dirty="0">
              <a:solidFill>
                <a:srgbClr val="002060"/>
              </a:solidFill>
            </a:rPr>
            <a:t>d. </a:t>
          </a:r>
          <a:r>
            <a:rPr lang="en-GB" sz="1900" kern="1200" dirty="0" err="1">
              <a:solidFill>
                <a:srgbClr val="002060"/>
              </a:solidFill>
            </a:rPr>
            <a:t>Mogući</a:t>
          </a:r>
          <a:r>
            <a:rPr lang="en-GB" sz="1900" kern="1200" dirty="0">
              <a:solidFill>
                <a:srgbClr val="002060"/>
              </a:solidFill>
            </a:rPr>
            <a:t> </a:t>
          </a:r>
          <a:r>
            <a:rPr lang="en-GB" sz="1900" kern="1200" dirty="0" err="1">
              <a:solidFill>
                <a:srgbClr val="002060"/>
              </a:solidFill>
            </a:rPr>
            <a:t>ishodi</a:t>
          </a:r>
          <a:endParaRPr lang="en-GB" sz="1900" b="0" kern="1200" dirty="0">
            <a:solidFill>
              <a:srgbClr val="002060"/>
            </a:solidFill>
          </a:endParaRPr>
        </a:p>
        <a:p>
          <a:pPr lvl="0" algn="just" defTabSz="889000">
            <a:lnSpc>
              <a:spcPct val="90000"/>
            </a:lnSpc>
            <a:spcBef>
              <a:spcPct val="0"/>
            </a:spcBef>
            <a:spcAft>
              <a:spcPct val="35000"/>
            </a:spcAft>
          </a:pPr>
          <a:r>
            <a:rPr lang="en-GB" sz="1900" b="0" kern="1200" dirty="0">
              <a:solidFill>
                <a:srgbClr val="002060"/>
              </a:solidFill>
            </a:rPr>
            <a:t>e. </a:t>
          </a:r>
          <a:r>
            <a:rPr lang="hr-HR" sz="1900" kern="1200" dirty="0">
              <a:solidFill>
                <a:srgbClr val="002060"/>
              </a:solidFill>
            </a:rPr>
            <a:t>Analiza predmeta – perspektiva hrvatske prakse: nadležnost temeljena na članku 11. Haške konvencije o mjerama dječje zaštite iz 1996.</a:t>
          </a:r>
          <a:endParaRPr lang="en-GB" sz="1900" b="0" kern="1200" dirty="0">
            <a:solidFill>
              <a:srgbClr val="002060"/>
            </a:solidFill>
          </a:endParaRPr>
        </a:p>
      </dsp:txBody>
      <dsp:txXfrm>
        <a:off x="83696" y="4605755"/>
        <a:ext cx="7322169" cy="1547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9F96E-EAF5-4D4D-BAC4-B2B042918483}">
      <dsp:nvSpPr>
        <dsp:cNvPr id="0" name=""/>
        <dsp:cNvSpPr/>
      </dsp:nvSpPr>
      <dsp:spPr>
        <a:xfrm>
          <a:off x="1182837" y="3362497"/>
          <a:ext cx="179284" cy="1851216"/>
        </a:xfrm>
        <a:custGeom>
          <a:avLst/>
          <a:gdLst/>
          <a:ahLst/>
          <a:cxnLst/>
          <a:rect l="0" t="0" r="0" b="0"/>
          <a:pathLst>
            <a:path>
              <a:moveTo>
                <a:pt x="0" y="0"/>
              </a:moveTo>
              <a:lnTo>
                <a:pt x="89642" y="0"/>
              </a:lnTo>
              <a:lnTo>
                <a:pt x="89642" y="1851216"/>
              </a:lnTo>
              <a:lnTo>
                <a:pt x="179284" y="18512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B39761-0F21-46E0-9E80-B26533AE7E62}">
      <dsp:nvSpPr>
        <dsp:cNvPr id="0" name=""/>
        <dsp:cNvSpPr/>
      </dsp:nvSpPr>
      <dsp:spPr>
        <a:xfrm>
          <a:off x="1182837" y="3231304"/>
          <a:ext cx="179284" cy="131192"/>
        </a:xfrm>
        <a:custGeom>
          <a:avLst/>
          <a:gdLst/>
          <a:ahLst/>
          <a:cxnLst/>
          <a:rect l="0" t="0" r="0" b="0"/>
          <a:pathLst>
            <a:path>
              <a:moveTo>
                <a:pt x="0" y="131192"/>
              </a:moveTo>
              <a:lnTo>
                <a:pt x="89642" y="131192"/>
              </a:lnTo>
              <a:lnTo>
                <a:pt x="89642" y="0"/>
              </a:lnTo>
              <a:lnTo>
                <a:pt x="1792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07EB60-33FA-47DD-BC73-CFAC45F41A51}">
      <dsp:nvSpPr>
        <dsp:cNvPr id="0" name=""/>
        <dsp:cNvSpPr/>
      </dsp:nvSpPr>
      <dsp:spPr>
        <a:xfrm>
          <a:off x="1182837" y="1380088"/>
          <a:ext cx="179284" cy="1982409"/>
        </a:xfrm>
        <a:custGeom>
          <a:avLst/>
          <a:gdLst/>
          <a:ahLst/>
          <a:cxnLst/>
          <a:rect l="0" t="0" r="0" b="0"/>
          <a:pathLst>
            <a:path>
              <a:moveTo>
                <a:pt x="0" y="1982409"/>
              </a:moveTo>
              <a:lnTo>
                <a:pt x="89642" y="1982409"/>
              </a:lnTo>
              <a:lnTo>
                <a:pt x="89642" y="0"/>
              </a:lnTo>
              <a:lnTo>
                <a:pt x="1792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0C5B39-A9D5-423F-8E6C-BAB5386C7B72}">
      <dsp:nvSpPr>
        <dsp:cNvPr id="0" name=""/>
        <dsp:cNvSpPr/>
      </dsp:nvSpPr>
      <dsp:spPr>
        <a:xfrm>
          <a:off x="1628" y="2723907"/>
          <a:ext cx="1181208" cy="12771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r-HR" sz="900" kern="1200" dirty="0"/>
            <a:t>Pisani dokazi:</a:t>
          </a:r>
        </a:p>
        <a:p>
          <a:pPr lvl="0" algn="ctr" defTabSz="400050">
            <a:lnSpc>
              <a:spcPct val="90000"/>
            </a:lnSpc>
            <a:spcBef>
              <a:spcPct val="0"/>
            </a:spcBef>
            <a:spcAft>
              <a:spcPct val="35000"/>
            </a:spcAft>
          </a:pPr>
          <a:r>
            <a:rPr lang="hr-HR" sz="900" kern="1200" dirty="0"/>
            <a:t>Dostupnost ili vrsta korištenih dokaza ovisit će o činjenicama svakog pojedinog slučaja.</a:t>
          </a:r>
          <a:endParaRPr lang="en-US" sz="900" kern="1200" dirty="0"/>
        </a:p>
      </dsp:txBody>
      <dsp:txXfrm>
        <a:off x="1628" y="2723907"/>
        <a:ext cx="1181208" cy="1277179"/>
      </dsp:txXfrm>
    </dsp:sp>
    <dsp:sp modelId="{E9059775-4B36-4168-B70C-E65B142C6A8E}">
      <dsp:nvSpPr>
        <dsp:cNvPr id="0" name=""/>
        <dsp:cNvSpPr/>
      </dsp:nvSpPr>
      <dsp:spPr>
        <a:xfrm>
          <a:off x="1362122" y="716076"/>
          <a:ext cx="3989965" cy="13280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r-HR" sz="1000" kern="1200" dirty="0"/>
            <a:t>Tip 1 – Pisane izjave i svjedočenje</a:t>
          </a:r>
        </a:p>
        <a:p>
          <a:pPr lvl="0" algn="ctr" defTabSz="444500">
            <a:lnSpc>
              <a:spcPct val="90000"/>
            </a:lnSpc>
            <a:spcBef>
              <a:spcPct val="0"/>
            </a:spcBef>
            <a:spcAft>
              <a:spcPct val="35000"/>
            </a:spcAft>
          </a:pPr>
          <a:r>
            <a:rPr lang="hr-HR" sz="1000" kern="1200" dirty="0"/>
            <a:t>To su navodi koje iznosi majka koja je protupravno odvela dijete preko granice te odgovor ostavljenog oca. Mogu biti u obliku izjave svjedoka, izjave pod prisegom ili drugom pisanom obliku, npr. kao dio obrane iznesene s ciljem pozivanja na članak 13. st. 1. b) – iznimka od hitnog povratka djeteta. </a:t>
          </a:r>
        </a:p>
        <a:p>
          <a:pPr lvl="0" algn="ctr" defTabSz="444500">
            <a:lnSpc>
              <a:spcPct val="90000"/>
            </a:lnSpc>
            <a:spcBef>
              <a:spcPct val="0"/>
            </a:spcBef>
            <a:spcAft>
              <a:spcPct val="35000"/>
            </a:spcAft>
          </a:pPr>
          <a:r>
            <a:rPr lang="hr-HR" sz="1000" kern="1200" dirty="0"/>
            <a:t>Dokazi također mogu uključivati izjave ili pisane dokaze svjedoka.</a:t>
          </a:r>
        </a:p>
        <a:p>
          <a:pPr lvl="0" algn="ctr" defTabSz="444500">
            <a:lnSpc>
              <a:spcPct val="90000"/>
            </a:lnSpc>
            <a:spcBef>
              <a:spcPct val="0"/>
            </a:spcBef>
            <a:spcAft>
              <a:spcPct val="35000"/>
            </a:spcAft>
          </a:pPr>
          <a:endParaRPr lang="en-US" sz="1000" kern="1200" dirty="0"/>
        </a:p>
      </dsp:txBody>
      <dsp:txXfrm>
        <a:off x="1362122" y="716076"/>
        <a:ext cx="3989965" cy="1328022"/>
      </dsp:txXfrm>
    </dsp:sp>
    <dsp:sp modelId="{60FDD757-A0CE-45BA-8DC9-1D45A406F46E}">
      <dsp:nvSpPr>
        <dsp:cNvPr id="0" name=""/>
        <dsp:cNvSpPr/>
      </dsp:nvSpPr>
      <dsp:spPr>
        <a:xfrm>
          <a:off x="1362122" y="2156152"/>
          <a:ext cx="3965349" cy="21503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r-HR" sz="1000" kern="1200" dirty="0"/>
            <a:t>Tip 2 – Dokazi iz vremena nastanka činjenica</a:t>
          </a:r>
        </a:p>
        <a:p>
          <a:pPr lvl="0" algn="ctr" defTabSz="444500">
            <a:lnSpc>
              <a:spcPct val="90000"/>
            </a:lnSpc>
            <a:spcBef>
              <a:spcPct val="0"/>
            </a:spcBef>
            <a:spcAft>
              <a:spcPct val="35000"/>
            </a:spcAft>
          </a:pPr>
          <a:r>
            <a:rPr lang="hr-HR" sz="1000" kern="1200" dirty="0"/>
            <a:t>Vjerodostojni dokazi koji obuhvaćaju neke ili sve aspekte navoda. U tom kontekstu, dokazi su brojni i mogu se kvalificirati na sljedeći način:</a:t>
          </a:r>
        </a:p>
        <a:p>
          <a:pPr lvl="0" algn="ctr" defTabSz="444500">
            <a:lnSpc>
              <a:spcPct val="90000"/>
            </a:lnSpc>
            <a:spcBef>
              <a:spcPct val="0"/>
            </a:spcBef>
            <a:spcAft>
              <a:spcPct val="35000"/>
            </a:spcAft>
          </a:pPr>
          <a:r>
            <a:rPr lang="hr-HR" sz="1000" kern="1200" dirty="0"/>
            <a:t>(a) Raniji sudski postupak - npr. </a:t>
          </a:r>
          <a:r>
            <a:rPr lang="hr-HR" sz="1000" i="1" kern="1200" dirty="0"/>
            <a:t>presuda, sudski nalozi</a:t>
          </a:r>
        </a:p>
        <a:p>
          <a:pPr lvl="0" algn="ctr" defTabSz="444500">
            <a:lnSpc>
              <a:spcPct val="90000"/>
            </a:lnSpc>
            <a:spcBef>
              <a:spcPct val="0"/>
            </a:spcBef>
            <a:spcAft>
              <a:spcPct val="35000"/>
            </a:spcAft>
          </a:pPr>
          <a:r>
            <a:rPr lang="hr-HR" sz="1000" i="0" kern="1200" dirty="0"/>
            <a:t>(b) </a:t>
          </a:r>
          <a:r>
            <a:rPr lang="hr-HR" sz="1000" kern="1200" dirty="0"/>
            <a:t>Dokazi nadležnih organa ili institucija – </a:t>
          </a:r>
          <a:r>
            <a:rPr lang="hr-HR" sz="1000" i="0" kern="1200" dirty="0"/>
            <a:t>npr. </a:t>
          </a:r>
          <a:r>
            <a:rPr lang="hr-HR" sz="1000" i="1" kern="1200" dirty="0"/>
            <a:t>objavljivanje policijskih podataka, objavljivanje podataka lokalnih vlasti (Centar za socijalnu skrb), skloništa za žene, medicinski izvještaji</a:t>
          </a:r>
        </a:p>
        <a:p>
          <a:pPr lvl="0" algn="ctr" defTabSz="444500">
            <a:lnSpc>
              <a:spcPct val="90000"/>
            </a:lnSpc>
            <a:spcBef>
              <a:spcPct val="0"/>
            </a:spcBef>
            <a:spcAft>
              <a:spcPct val="35000"/>
            </a:spcAft>
          </a:pPr>
          <a:r>
            <a:rPr lang="hr-HR" sz="1000" i="0" kern="1200" dirty="0"/>
            <a:t>(c) </a:t>
          </a:r>
          <a:r>
            <a:rPr lang="hr-HR" sz="1000" kern="1200" dirty="0"/>
            <a:t>Drugi relevantni dokazi – npr. </a:t>
          </a:r>
          <a:r>
            <a:rPr lang="hr-HR" sz="1000" i="1" kern="1200" dirty="0"/>
            <a:t>e-</a:t>
          </a:r>
          <a:r>
            <a:rPr lang="hr-HR" sz="1000" i="1" kern="1200" dirty="0" err="1"/>
            <a:t>mailovi</a:t>
          </a:r>
          <a:r>
            <a:rPr lang="hr-HR" sz="1000" i="1" kern="1200" dirty="0"/>
            <a:t>, tekstualne poruke, objave na društvenim mrežama ili '</a:t>
          </a:r>
          <a:r>
            <a:rPr lang="hr-HR" sz="1000" i="1" kern="1200" dirty="0" err="1"/>
            <a:t>stories</a:t>
          </a:r>
          <a:r>
            <a:rPr lang="hr-HR" sz="1000" i="1" kern="1200" dirty="0"/>
            <a:t>', fotografije</a:t>
          </a:r>
        </a:p>
        <a:p>
          <a:pPr lvl="0" algn="ctr" defTabSz="444500">
            <a:lnSpc>
              <a:spcPct val="90000"/>
            </a:lnSpc>
            <a:spcBef>
              <a:spcPct val="0"/>
            </a:spcBef>
            <a:spcAft>
              <a:spcPct val="35000"/>
            </a:spcAft>
          </a:pPr>
          <a:r>
            <a:rPr lang="hr-HR" sz="1000" kern="1200" dirty="0"/>
            <a:t>Dokazna snaga koja će se pripisati naprijed navedenom ovisit će o prirodi i izvoru pisanih dokaza.</a:t>
          </a:r>
        </a:p>
        <a:p>
          <a:pPr lvl="0" algn="ctr" defTabSz="444500">
            <a:lnSpc>
              <a:spcPct val="90000"/>
            </a:lnSpc>
            <a:spcBef>
              <a:spcPct val="0"/>
            </a:spcBef>
            <a:spcAft>
              <a:spcPct val="35000"/>
            </a:spcAft>
          </a:pPr>
          <a:endParaRPr lang="en-US" sz="1000" kern="1200" dirty="0"/>
        </a:p>
      </dsp:txBody>
      <dsp:txXfrm>
        <a:off x="1362122" y="2156152"/>
        <a:ext cx="3965349" cy="2150304"/>
      </dsp:txXfrm>
    </dsp:sp>
    <dsp:sp modelId="{8043CDC8-FB85-4F87-8B1D-41511C63800F}">
      <dsp:nvSpPr>
        <dsp:cNvPr id="0" name=""/>
        <dsp:cNvSpPr/>
      </dsp:nvSpPr>
      <dsp:spPr>
        <a:xfrm>
          <a:off x="1362122" y="4418509"/>
          <a:ext cx="4006271" cy="1590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r-HR" sz="1000" kern="1200" dirty="0"/>
            <a:t>Tip 3 – Vještačenje</a:t>
          </a:r>
        </a:p>
        <a:p>
          <a:pPr lvl="0" algn="ctr" defTabSz="444500">
            <a:lnSpc>
              <a:spcPct val="90000"/>
            </a:lnSpc>
            <a:spcBef>
              <a:spcPct val="0"/>
            </a:spcBef>
            <a:spcAft>
              <a:spcPct val="35000"/>
            </a:spcAft>
          </a:pPr>
          <a:r>
            <a:rPr lang="hr-HR" sz="1000" kern="1200" dirty="0"/>
            <a:t>Uključivalo bi nalaz i mišljenje psihijatra ili psihologa ili socijalnog radnika kojeg je angažirao sud u postupku povratka sukladno Haškoj konvenciji. Za takve dokaze bit će potrebno držati se zadanog vremenskog okvira. Neke države razvile su sustav u kojemu su formirale skupinu sudskih vještaka koji poznaju postupke po Haškoj konvenciji te mogu raditi u zadanom vremenu.</a:t>
          </a:r>
          <a:endParaRPr lang="en-US" sz="1000" kern="1200" dirty="0"/>
        </a:p>
      </dsp:txBody>
      <dsp:txXfrm>
        <a:off x="1362122" y="4418509"/>
        <a:ext cx="4006271" cy="1590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9F96E-EAF5-4D4D-BAC4-B2B042918483}">
      <dsp:nvSpPr>
        <dsp:cNvPr id="0" name=""/>
        <dsp:cNvSpPr/>
      </dsp:nvSpPr>
      <dsp:spPr>
        <a:xfrm>
          <a:off x="1340660" y="3362497"/>
          <a:ext cx="172401" cy="1256660"/>
        </a:xfrm>
        <a:custGeom>
          <a:avLst/>
          <a:gdLst/>
          <a:ahLst/>
          <a:cxnLst/>
          <a:rect l="0" t="0" r="0" b="0"/>
          <a:pathLst>
            <a:path>
              <a:moveTo>
                <a:pt x="0" y="0"/>
              </a:moveTo>
              <a:lnTo>
                <a:pt x="86200" y="0"/>
              </a:lnTo>
              <a:lnTo>
                <a:pt x="86200" y="1256660"/>
              </a:lnTo>
              <a:lnTo>
                <a:pt x="172401" y="1256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B39761-0F21-46E0-9E80-B26533AE7E62}">
      <dsp:nvSpPr>
        <dsp:cNvPr id="0" name=""/>
        <dsp:cNvSpPr/>
      </dsp:nvSpPr>
      <dsp:spPr>
        <a:xfrm>
          <a:off x="1340660" y="3232411"/>
          <a:ext cx="172401" cy="91440"/>
        </a:xfrm>
        <a:custGeom>
          <a:avLst/>
          <a:gdLst/>
          <a:ahLst/>
          <a:cxnLst/>
          <a:rect l="0" t="0" r="0" b="0"/>
          <a:pathLst>
            <a:path>
              <a:moveTo>
                <a:pt x="0" y="130086"/>
              </a:moveTo>
              <a:lnTo>
                <a:pt x="86200" y="130086"/>
              </a:lnTo>
              <a:lnTo>
                <a:pt x="86200" y="45720"/>
              </a:lnTo>
              <a:lnTo>
                <a:pt x="17240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07EB60-33FA-47DD-BC73-CFAC45F41A51}">
      <dsp:nvSpPr>
        <dsp:cNvPr id="0" name=""/>
        <dsp:cNvSpPr/>
      </dsp:nvSpPr>
      <dsp:spPr>
        <a:xfrm>
          <a:off x="1340660" y="2021471"/>
          <a:ext cx="172401" cy="1341026"/>
        </a:xfrm>
        <a:custGeom>
          <a:avLst/>
          <a:gdLst/>
          <a:ahLst/>
          <a:cxnLst/>
          <a:rect l="0" t="0" r="0" b="0"/>
          <a:pathLst>
            <a:path>
              <a:moveTo>
                <a:pt x="0" y="1341026"/>
              </a:moveTo>
              <a:lnTo>
                <a:pt x="86200" y="1341026"/>
              </a:lnTo>
              <a:lnTo>
                <a:pt x="86200" y="0"/>
              </a:lnTo>
              <a:lnTo>
                <a:pt x="17240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0C5B39-A9D5-423F-8E6C-BAB5386C7B72}">
      <dsp:nvSpPr>
        <dsp:cNvPr id="0" name=""/>
        <dsp:cNvSpPr/>
      </dsp:nvSpPr>
      <dsp:spPr>
        <a:xfrm>
          <a:off x="4494" y="2671052"/>
          <a:ext cx="1336165" cy="13828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r-HR" sz="900" kern="1200" dirty="0"/>
            <a:t>Saslušanje:</a:t>
          </a:r>
        </a:p>
        <a:p>
          <a:pPr lvl="0" algn="ctr" defTabSz="400050">
            <a:lnSpc>
              <a:spcPct val="90000"/>
            </a:lnSpc>
            <a:spcBef>
              <a:spcPct val="0"/>
            </a:spcBef>
            <a:spcAft>
              <a:spcPct val="35000"/>
            </a:spcAft>
          </a:pPr>
          <a:r>
            <a:rPr lang="hr-HR" sz="900" kern="1200" dirty="0"/>
            <a:t>Potreba za saslušanjem ovisit će o činjenicama svakog pojedinog slučaja, uključujući opseg i pouzdanost dostupnih pisanih dokaza.</a:t>
          </a:r>
          <a:endParaRPr lang="en-US" sz="900" kern="1200" dirty="0"/>
        </a:p>
      </dsp:txBody>
      <dsp:txXfrm>
        <a:off x="4494" y="2671052"/>
        <a:ext cx="1336165" cy="1382889"/>
      </dsp:txXfrm>
    </dsp:sp>
    <dsp:sp modelId="{E9059775-4B36-4168-B70C-E65B142C6A8E}">
      <dsp:nvSpPr>
        <dsp:cNvPr id="0" name=""/>
        <dsp:cNvSpPr/>
      </dsp:nvSpPr>
      <dsp:spPr>
        <a:xfrm>
          <a:off x="1513062" y="1504602"/>
          <a:ext cx="3825846" cy="1033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r-HR" sz="900" kern="1200" dirty="0"/>
            <a:t>Tip 1 – Stranke</a:t>
          </a:r>
        </a:p>
        <a:p>
          <a:pPr lvl="0" algn="ctr" defTabSz="400050">
            <a:lnSpc>
              <a:spcPct val="90000"/>
            </a:lnSpc>
            <a:spcBef>
              <a:spcPct val="0"/>
            </a:spcBef>
            <a:spcAft>
              <a:spcPct val="35000"/>
            </a:spcAft>
          </a:pPr>
          <a:r>
            <a:rPr lang="hr-HR" sz="900" kern="1200" dirty="0"/>
            <a:t>Sud će izvesti dokaze saslušanjem stranaka i temeljem toga procijeniti navode o obiteljskom nasilju kojima se poziva na primjenu iznimke od hitnog povratka djeteta iz članka 13. st. 1. b). Obje će stranke svjedočiti i biti unakrsno ispitane.</a:t>
          </a:r>
          <a:endParaRPr lang="en-US" sz="900" kern="1200" dirty="0"/>
        </a:p>
      </dsp:txBody>
      <dsp:txXfrm>
        <a:off x="1513062" y="1504602"/>
        <a:ext cx="3825846" cy="1033736"/>
      </dsp:txXfrm>
    </dsp:sp>
    <dsp:sp modelId="{60FDD757-A0CE-45BA-8DC9-1D45A406F46E}">
      <dsp:nvSpPr>
        <dsp:cNvPr id="0" name=""/>
        <dsp:cNvSpPr/>
      </dsp:nvSpPr>
      <dsp:spPr>
        <a:xfrm>
          <a:off x="1513062" y="2646090"/>
          <a:ext cx="3835595" cy="12640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r-HR" sz="900" kern="1200" dirty="0"/>
            <a:t>Tip 2 – Svjedoci</a:t>
          </a:r>
          <a:endParaRPr lang="hr-HR" sz="900" kern="1200" dirty="0">
            <a:highlight>
              <a:srgbClr val="C0C0C0"/>
            </a:highlight>
          </a:endParaRPr>
        </a:p>
        <a:p>
          <a:pPr lvl="0" algn="ctr" defTabSz="400050">
            <a:lnSpc>
              <a:spcPct val="90000"/>
            </a:lnSpc>
            <a:spcBef>
              <a:spcPct val="0"/>
            </a:spcBef>
            <a:spcAft>
              <a:spcPct val="35000"/>
            </a:spcAft>
          </a:pPr>
          <a:r>
            <a:rPr lang="hr-HR" sz="900" kern="1200" dirty="0"/>
            <a:t>Stranke mogu pozivati svjedoke. Sud treba voditi računa da je svjedočenje usmjereno na navode o obiteljskom nasilju, a ne na npr. općenito isticanje karaktera.</a:t>
          </a:r>
          <a:endParaRPr lang="en-US" sz="900" kern="1200" dirty="0"/>
        </a:p>
      </dsp:txBody>
      <dsp:txXfrm>
        <a:off x="1513062" y="2646090"/>
        <a:ext cx="3835595" cy="1264082"/>
      </dsp:txXfrm>
    </dsp:sp>
    <dsp:sp modelId="{8043CDC8-FB85-4F87-8B1D-41511C63800F}">
      <dsp:nvSpPr>
        <dsp:cNvPr id="0" name=""/>
        <dsp:cNvSpPr/>
      </dsp:nvSpPr>
      <dsp:spPr>
        <a:xfrm>
          <a:off x="1513062" y="4017923"/>
          <a:ext cx="3852465" cy="12024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r-HR" sz="900" kern="1200" dirty="0"/>
            <a:t>Tip 3 – Nalaz i mišljenje vještaka – saslušanje stručnjaka</a:t>
          </a:r>
        </a:p>
        <a:p>
          <a:pPr lvl="0" algn="ctr" defTabSz="400050">
            <a:lnSpc>
              <a:spcPct val="90000"/>
            </a:lnSpc>
            <a:spcBef>
              <a:spcPct val="0"/>
            </a:spcBef>
            <a:spcAft>
              <a:spcPct val="35000"/>
            </a:spcAft>
          </a:pPr>
          <a:r>
            <a:rPr lang="hr-HR" sz="900" kern="1200" dirty="0"/>
            <a:t>Ako se ospori nalaz i mišljenje vještaka, sud će razmotriti opseg osporavanja te je li saslušanje vještaka nužno.</a:t>
          </a:r>
          <a:endParaRPr lang="en-US" sz="900" kern="1200" dirty="0"/>
        </a:p>
      </dsp:txBody>
      <dsp:txXfrm>
        <a:off x="1513062" y="4017923"/>
        <a:ext cx="3852465" cy="12024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1F979-DDF1-41E9-97E2-8A97F1BCF207}">
      <dsp:nvSpPr>
        <dsp:cNvPr id="0" name=""/>
        <dsp:cNvSpPr/>
      </dsp:nvSpPr>
      <dsp:spPr>
        <a:xfrm rot="5400000">
          <a:off x="399211" y="1233029"/>
          <a:ext cx="1091097" cy="124217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91B5D-E58E-4752-A487-0A73A72D2D2B}">
      <dsp:nvSpPr>
        <dsp:cNvPr id="0" name=""/>
        <dsp:cNvSpPr/>
      </dsp:nvSpPr>
      <dsp:spPr>
        <a:xfrm>
          <a:off x="110136" y="23525"/>
          <a:ext cx="1836766" cy="1285676"/>
        </a:xfrm>
        <a:prstGeom prst="roundRect">
          <a:avLst>
            <a:gd name="adj" fmla="val 1667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solidFill>
                <a:schemeClr val="tx1"/>
              </a:solidFill>
            </a:rPr>
            <a:t>Procjena osnovanosti navoda</a:t>
          </a:r>
          <a:endParaRPr lang="en-GB" sz="1800" kern="1200" dirty="0">
            <a:solidFill>
              <a:schemeClr val="tx1"/>
            </a:solidFill>
          </a:endParaRPr>
        </a:p>
      </dsp:txBody>
      <dsp:txXfrm>
        <a:off x="172909" y="86298"/>
        <a:ext cx="1711220" cy="1160130"/>
      </dsp:txXfrm>
    </dsp:sp>
    <dsp:sp modelId="{89C2E2BE-6CA3-410E-8F38-8AB096B1BD9D}">
      <dsp:nvSpPr>
        <dsp:cNvPr id="0" name=""/>
        <dsp:cNvSpPr/>
      </dsp:nvSpPr>
      <dsp:spPr>
        <a:xfrm>
          <a:off x="1946903" y="146143"/>
          <a:ext cx="1335888" cy="1039140"/>
        </a:xfrm>
        <a:prstGeom prst="rect">
          <a:avLst/>
        </a:prstGeom>
        <a:noFill/>
        <a:ln>
          <a:noFill/>
        </a:ln>
        <a:effectLst/>
      </dsp:spPr>
      <dsp:style>
        <a:lnRef idx="0">
          <a:scrgbClr r="0" g="0" b="0"/>
        </a:lnRef>
        <a:fillRef idx="0">
          <a:scrgbClr r="0" g="0" b="0"/>
        </a:fillRef>
        <a:effectRef idx="0">
          <a:scrgbClr r="0" g="0" b="0"/>
        </a:effectRef>
        <a:fontRef idx="minor"/>
      </dsp:style>
    </dsp:sp>
    <dsp:sp modelId="{8F9C19CB-D3E7-4B14-B8F8-3998E4CCD371}">
      <dsp:nvSpPr>
        <dsp:cNvPr id="0" name=""/>
        <dsp:cNvSpPr/>
      </dsp:nvSpPr>
      <dsp:spPr>
        <a:xfrm rot="5400000">
          <a:off x="1982791" y="2667098"/>
          <a:ext cx="1091097" cy="124217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0F83AC-E2FA-4C54-B699-0264548BC09C}">
      <dsp:nvSpPr>
        <dsp:cNvPr id="0" name=""/>
        <dsp:cNvSpPr/>
      </dsp:nvSpPr>
      <dsp:spPr>
        <a:xfrm>
          <a:off x="1608619" y="1185301"/>
          <a:ext cx="1958176" cy="1265337"/>
        </a:xfrm>
        <a:prstGeom prst="roundRect">
          <a:avLst>
            <a:gd name="adj" fmla="val 166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solidFill>
                <a:schemeClr val="tx1"/>
              </a:solidFill>
            </a:rPr>
            <a:t>Utvrđivanje postojanja ozbiljne opasnosti</a:t>
          </a:r>
          <a:endParaRPr lang="en-GB" sz="1800" kern="1200" dirty="0">
            <a:solidFill>
              <a:schemeClr val="tx1"/>
            </a:solidFill>
            <a:highlight>
              <a:srgbClr val="FF0000"/>
            </a:highlight>
          </a:endParaRPr>
        </a:p>
      </dsp:txBody>
      <dsp:txXfrm>
        <a:off x="1670399" y="1247081"/>
        <a:ext cx="1834616" cy="1141777"/>
      </dsp:txXfrm>
    </dsp:sp>
    <dsp:sp modelId="{3ED10824-BBC8-4C36-A5C0-EE23A70AEFC7}">
      <dsp:nvSpPr>
        <dsp:cNvPr id="0" name=""/>
        <dsp:cNvSpPr/>
      </dsp:nvSpPr>
      <dsp:spPr>
        <a:xfrm>
          <a:off x="3530483" y="1580213"/>
          <a:ext cx="1335888" cy="1039140"/>
        </a:xfrm>
        <a:prstGeom prst="rect">
          <a:avLst/>
        </a:prstGeom>
        <a:noFill/>
        <a:ln>
          <a:noFill/>
        </a:ln>
        <a:effectLst/>
      </dsp:spPr>
      <dsp:style>
        <a:lnRef idx="0">
          <a:scrgbClr r="0" g="0" b="0"/>
        </a:lnRef>
        <a:fillRef idx="0">
          <a:scrgbClr r="0" g="0" b="0"/>
        </a:fillRef>
        <a:effectRef idx="0">
          <a:scrgbClr r="0" g="0" b="0"/>
        </a:effectRef>
        <a:fontRef idx="minor"/>
      </dsp:style>
    </dsp:sp>
    <dsp:sp modelId="{93DF0F57-D52A-4394-A901-EF2D98053878}">
      <dsp:nvSpPr>
        <dsp:cNvPr id="0" name=""/>
        <dsp:cNvSpPr/>
      </dsp:nvSpPr>
      <dsp:spPr>
        <a:xfrm>
          <a:off x="3239073" y="2925359"/>
          <a:ext cx="2250479" cy="1365286"/>
        </a:xfrm>
        <a:prstGeom prst="roundRect">
          <a:avLst>
            <a:gd name="adj" fmla="val 1667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kern="1200" dirty="0">
              <a:solidFill>
                <a:schemeClr val="tx1"/>
              </a:solidFill>
            </a:rPr>
            <a:t>Dostupnost zaštitnih mjera</a:t>
          </a:r>
          <a:endParaRPr lang="en-GB" sz="1800" kern="1200" dirty="0">
            <a:solidFill>
              <a:schemeClr val="tx1"/>
            </a:solidFill>
          </a:endParaRPr>
        </a:p>
      </dsp:txBody>
      <dsp:txXfrm>
        <a:off x="3305733" y="2992019"/>
        <a:ext cx="2117159" cy="1231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72DF0-C91A-4D91-B824-EBF97E27BCE5}">
      <dsp:nvSpPr>
        <dsp:cNvPr id="0" name=""/>
        <dsp:cNvSpPr/>
      </dsp:nvSpPr>
      <dsp:spPr>
        <a:xfrm>
          <a:off x="0" y="295287"/>
          <a:ext cx="9922719"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DDD41-ABF3-4A73-A88B-E3EF6B261139}">
      <dsp:nvSpPr>
        <dsp:cNvPr id="0" name=""/>
        <dsp:cNvSpPr/>
      </dsp:nvSpPr>
      <dsp:spPr>
        <a:xfrm>
          <a:off x="496135" y="87"/>
          <a:ext cx="6945903"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539" tIns="0" rIns="262539" bIns="0" numCol="1" spcCol="1270" anchor="ctr" anchorCtr="0">
          <a:noAutofit/>
        </a:bodyPr>
        <a:lstStyle/>
        <a:p>
          <a:pPr lvl="0" algn="l" defTabSz="889000">
            <a:lnSpc>
              <a:spcPct val="90000"/>
            </a:lnSpc>
            <a:spcBef>
              <a:spcPct val="0"/>
            </a:spcBef>
            <a:spcAft>
              <a:spcPct val="35000"/>
            </a:spcAft>
          </a:pPr>
          <a:r>
            <a:rPr lang="en-US" sz="2000" kern="1200"/>
            <a:t>Prekršajni zakon, članak 130. – Mjere opreza</a:t>
          </a:r>
        </a:p>
      </dsp:txBody>
      <dsp:txXfrm>
        <a:off x="524956" y="28908"/>
        <a:ext cx="6888261" cy="532758"/>
      </dsp:txXfrm>
    </dsp:sp>
    <dsp:sp modelId="{C3CA3A08-231F-4F97-B154-90400D405894}">
      <dsp:nvSpPr>
        <dsp:cNvPr id="0" name=""/>
        <dsp:cNvSpPr/>
      </dsp:nvSpPr>
      <dsp:spPr>
        <a:xfrm>
          <a:off x="0" y="1202487"/>
          <a:ext cx="9922719"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54F75C-6978-4143-885D-8DBB613EE760}">
      <dsp:nvSpPr>
        <dsp:cNvPr id="0" name=""/>
        <dsp:cNvSpPr/>
      </dsp:nvSpPr>
      <dsp:spPr>
        <a:xfrm>
          <a:off x="496135" y="907288"/>
          <a:ext cx="6945903"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539" tIns="0" rIns="262539" bIns="0" numCol="1" spcCol="1270" anchor="ctr" anchorCtr="0">
          <a:noAutofit/>
        </a:bodyPr>
        <a:lstStyle/>
        <a:p>
          <a:pPr lvl="0" algn="l" defTabSz="889000">
            <a:lnSpc>
              <a:spcPct val="90000"/>
            </a:lnSpc>
            <a:spcBef>
              <a:spcPct val="0"/>
            </a:spcBef>
            <a:spcAft>
              <a:spcPct val="35000"/>
            </a:spcAft>
          </a:pPr>
          <a:r>
            <a:rPr lang="en-US" sz="2000" kern="1200"/>
            <a:t>Prekršajni zakon, članak 50. – Zaštitne mjere</a:t>
          </a:r>
        </a:p>
      </dsp:txBody>
      <dsp:txXfrm>
        <a:off x="524956" y="936109"/>
        <a:ext cx="6888261" cy="532758"/>
      </dsp:txXfrm>
    </dsp:sp>
    <dsp:sp modelId="{F1456287-A7E9-4B1B-9281-58BE45809076}">
      <dsp:nvSpPr>
        <dsp:cNvPr id="0" name=""/>
        <dsp:cNvSpPr/>
      </dsp:nvSpPr>
      <dsp:spPr>
        <a:xfrm>
          <a:off x="0" y="2109688"/>
          <a:ext cx="9922719"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AEED6-8F88-40E0-B94D-24AC47C3EA85}">
      <dsp:nvSpPr>
        <dsp:cNvPr id="0" name=""/>
        <dsp:cNvSpPr/>
      </dsp:nvSpPr>
      <dsp:spPr>
        <a:xfrm>
          <a:off x="496135" y="1814488"/>
          <a:ext cx="6945903"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539" tIns="0" rIns="262539" bIns="0" numCol="1" spcCol="1270" anchor="ctr" anchorCtr="0">
          <a:noAutofit/>
        </a:bodyPr>
        <a:lstStyle/>
        <a:p>
          <a:pPr lvl="0" algn="l" defTabSz="889000">
            <a:lnSpc>
              <a:spcPct val="90000"/>
            </a:lnSpc>
            <a:spcBef>
              <a:spcPct val="0"/>
            </a:spcBef>
            <a:spcAft>
              <a:spcPct val="35000"/>
            </a:spcAft>
          </a:pPr>
          <a:r>
            <a:rPr lang="en-US" sz="2000" kern="1200"/>
            <a:t>Zakon o zaštiti od nasilja u obitelji, članak 13. – Zaštitne mjere</a:t>
          </a:r>
        </a:p>
      </dsp:txBody>
      <dsp:txXfrm>
        <a:off x="524956" y="1843309"/>
        <a:ext cx="6888261" cy="532758"/>
      </dsp:txXfrm>
    </dsp:sp>
    <dsp:sp modelId="{D7B96A7B-0388-44DF-9D54-D8A60836DB68}">
      <dsp:nvSpPr>
        <dsp:cNvPr id="0" name=""/>
        <dsp:cNvSpPr/>
      </dsp:nvSpPr>
      <dsp:spPr>
        <a:xfrm>
          <a:off x="0" y="3016888"/>
          <a:ext cx="9922719"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D61DF5-357B-474B-96EC-69F952922AF4}">
      <dsp:nvSpPr>
        <dsp:cNvPr id="0" name=""/>
        <dsp:cNvSpPr/>
      </dsp:nvSpPr>
      <dsp:spPr>
        <a:xfrm>
          <a:off x="496135" y="2721688"/>
          <a:ext cx="6945903"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539" tIns="0" rIns="262539" bIns="0" numCol="1" spcCol="1270" anchor="ctr" anchorCtr="0">
          <a:noAutofit/>
        </a:bodyPr>
        <a:lstStyle/>
        <a:p>
          <a:pPr lvl="0" algn="l" defTabSz="889000">
            <a:lnSpc>
              <a:spcPct val="90000"/>
            </a:lnSpc>
            <a:spcBef>
              <a:spcPct val="0"/>
            </a:spcBef>
            <a:spcAft>
              <a:spcPct val="35000"/>
            </a:spcAft>
          </a:pPr>
          <a:r>
            <a:rPr lang="en-US" sz="2000" kern="1200"/>
            <a:t>Zakon o kaznenom postupku, članak 98. – Mjere opreza</a:t>
          </a:r>
        </a:p>
      </dsp:txBody>
      <dsp:txXfrm>
        <a:off x="524956" y="2750509"/>
        <a:ext cx="6888261" cy="532758"/>
      </dsp:txXfrm>
    </dsp:sp>
    <dsp:sp modelId="{37BC401B-B24F-4DAA-8A6A-E971EEFB5DE5}">
      <dsp:nvSpPr>
        <dsp:cNvPr id="0" name=""/>
        <dsp:cNvSpPr/>
      </dsp:nvSpPr>
      <dsp:spPr>
        <a:xfrm>
          <a:off x="0" y="3924088"/>
          <a:ext cx="9922719" cy="504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58F831-019A-4F0C-9766-EF29EE4A6CDB}">
      <dsp:nvSpPr>
        <dsp:cNvPr id="0" name=""/>
        <dsp:cNvSpPr/>
      </dsp:nvSpPr>
      <dsp:spPr>
        <a:xfrm>
          <a:off x="496135" y="3628888"/>
          <a:ext cx="6945903" cy="5904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539" tIns="0" rIns="262539" bIns="0" numCol="1" spcCol="1270" anchor="ctr" anchorCtr="0">
          <a:noAutofit/>
        </a:bodyPr>
        <a:lstStyle/>
        <a:p>
          <a:pPr lvl="0" algn="l" defTabSz="889000">
            <a:lnSpc>
              <a:spcPct val="90000"/>
            </a:lnSpc>
            <a:spcBef>
              <a:spcPct val="0"/>
            </a:spcBef>
            <a:spcAft>
              <a:spcPct val="35000"/>
            </a:spcAft>
          </a:pPr>
          <a:r>
            <a:rPr lang="en-US" sz="2000" kern="1200"/>
            <a:t>Kazneni zakon, članak 65. – Sigurnosne mjere</a:t>
          </a:r>
        </a:p>
      </dsp:txBody>
      <dsp:txXfrm>
        <a:off x="524956" y="3657709"/>
        <a:ext cx="6888261"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2CF1E-D19F-4D98-B30D-32909077D9A8}">
      <dsp:nvSpPr>
        <dsp:cNvPr id="0" name=""/>
        <dsp:cNvSpPr/>
      </dsp:nvSpPr>
      <dsp:spPr>
        <a:xfrm>
          <a:off x="3929291" y="668266"/>
          <a:ext cx="1726224" cy="1726544"/>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4FD4E-FC64-4217-83E3-2E3A7211D727}">
      <dsp:nvSpPr>
        <dsp:cNvPr id="0" name=""/>
        <dsp:cNvSpPr/>
      </dsp:nvSpPr>
      <dsp:spPr>
        <a:xfrm>
          <a:off x="3986607" y="725828"/>
          <a:ext cx="1611592" cy="1611420"/>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buNone/>
          </a:pPr>
          <a:r>
            <a:rPr lang="hr-HR" sz="1000" kern="1200" dirty="0"/>
            <a:t>Izvršivost: Uredba 606/2013 </a:t>
          </a:r>
          <a:endParaRPr lang="en-GB" sz="1000" kern="1200" dirty="0">
            <a:solidFill>
              <a:sysClr val="windowText" lastClr="000000">
                <a:hueOff val="0"/>
                <a:satOff val="0"/>
                <a:lumOff val="0"/>
                <a:alphaOff val="0"/>
              </a:sysClr>
            </a:solidFill>
            <a:latin typeface="Calibri" panose="020F0502020204030204"/>
            <a:ea typeface="+mn-ea"/>
            <a:cs typeface="+mn-cs"/>
          </a:endParaRPr>
        </a:p>
      </dsp:txBody>
      <dsp:txXfrm>
        <a:off x="4250701" y="989780"/>
        <a:ext cx="1083404" cy="1083516"/>
      </dsp:txXfrm>
    </dsp:sp>
    <dsp:sp modelId="{2AA999BD-AD67-4AA3-B300-6346A276C9BC}">
      <dsp:nvSpPr>
        <dsp:cNvPr id="0" name=""/>
        <dsp:cNvSpPr/>
      </dsp:nvSpPr>
      <dsp:spPr>
        <a:xfrm rot="2700000">
          <a:off x="2147267" y="670353"/>
          <a:ext cx="1722066" cy="1722066"/>
        </a:xfrm>
        <a:prstGeom prst="teardrop">
          <a:avLst>
            <a:gd name="adj" fmla="val 1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9D603-0151-4086-BD1E-18566E2B8BFC}">
      <dsp:nvSpPr>
        <dsp:cNvPr id="0" name=""/>
        <dsp:cNvSpPr/>
      </dsp:nvSpPr>
      <dsp:spPr>
        <a:xfrm>
          <a:off x="2202505" y="725828"/>
          <a:ext cx="1611592" cy="1611420"/>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None/>
          </a:pPr>
          <a:r>
            <a:rPr lang="hr-HR" sz="1100" kern="1200" dirty="0"/>
            <a:t>Mjerodavno pravo: </a:t>
          </a:r>
          <a:r>
            <a:rPr lang="hr-HR" sz="1100" i="1" kern="1200" dirty="0"/>
            <a:t>lex fori</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2466599" y="989780"/>
        <a:ext cx="1083404" cy="1083516"/>
      </dsp:txXfrm>
    </dsp:sp>
    <dsp:sp modelId="{6F37E3F1-1772-4BC1-ABBE-608B39FDAF77}">
      <dsp:nvSpPr>
        <dsp:cNvPr id="0" name=""/>
        <dsp:cNvSpPr/>
      </dsp:nvSpPr>
      <dsp:spPr>
        <a:xfrm rot="2700000">
          <a:off x="363165" y="670353"/>
          <a:ext cx="1722066" cy="1722066"/>
        </a:xfrm>
        <a:prstGeom prst="teardrop">
          <a:avLst>
            <a:gd name="adj" fmla="val 10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2070B-A025-4042-AD9E-E8CC488E8A8F}">
      <dsp:nvSpPr>
        <dsp:cNvPr id="0" name=""/>
        <dsp:cNvSpPr/>
      </dsp:nvSpPr>
      <dsp:spPr>
        <a:xfrm>
          <a:off x="418402" y="725828"/>
          <a:ext cx="1611592" cy="1611420"/>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buNone/>
          </a:pPr>
          <a:r>
            <a:rPr lang="hr-HR" sz="1000" kern="1200" dirty="0"/>
            <a:t>Nadležnost: Uredba Brussels IIbis – članak 20. (privremene i zaštitne mjere – postupak povratka)</a:t>
          </a:r>
          <a:endParaRPr lang="en-GB" sz="1000" kern="1200" dirty="0">
            <a:solidFill>
              <a:sysClr val="windowText" lastClr="000000">
                <a:hueOff val="0"/>
                <a:satOff val="0"/>
                <a:lumOff val="0"/>
                <a:alphaOff val="0"/>
              </a:sysClr>
            </a:solidFill>
            <a:latin typeface="Calibri" panose="020F0502020204030204"/>
            <a:ea typeface="+mn-ea"/>
            <a:cs typeface="+mn-cs"/>
          </a:endParaRPr>
        </a:p>
      </dsp:txBody>
      <dsp:txXfrm>
        <a:off x="682496" y="989780"/>
        <a:ext cx="1083404" cy="10835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F49E0-BBEA-44CA-BD3D-35E5BB449C06}">
      <dsp:nvSpPr>
        <dsp:cNvPr id="0" name=""/>
        <dsp:cNvSpPr/>
      </dsp:nvSpPr>
      <dsp:spPr>
        <a:xfrm>
          <a:off x="4047953" y="544904"/>
          <a:ext cx="1443438" cy="1443705"/>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143A7-5657-4BCF-A807-A4554F1DE99D}">
      <dsp:nvSpPr>
        <dsp:cNvPr id="0" name=""/>
        <dsp:cNvSpPr/>
      </dsp:nvSpPr>
      <dsp:spPr>
        <a:xfrm>
          <a:off x="4095880" y="593036"/>
          <a:ext cx="1347585" cy="1347441"/>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None/>
          </a:pPr>
          <a:r>
            <a:rPr lang="hr-HR" sz="1100" kern="1200" dirty="0"/>
            <a:t>Izvršivost: Uredba 606/2013 </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4316712" y="813749"/>
        <a:ext cx="905922" cy="906015"/>
      </dsp:txXfrm>
    </dsp:sp>
    <dsp:sp modelId="{85B4F0F5-5785-420B-9569-B440D3D4ED7F}">
      <dsp:nvSpPr>
        <dsp:cNvPr id="0" name=""/>
        <dsp:cNvSpPr/>
      </dsp:nvSpPr>
      <dsp:spPr>
        <a:xfrm rot="2700000">
          <a:off x="2557857" y="546649"/>
          <a:ext cx="1439961" cy="1439961"/>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EFEF7-9F86-4167-9FD3-7074E8AD0361}">
      <dsp:nvSpPr>
        <dsp:cNvPr id="0" name=""/>
        <dsp:cNvSpPr/>
      </dsp:nvSpPr>
      <dsp:spPr>
        <a:xfrm>
          <a:off x="2604045" y="593036"/>
          <a:ext cx="1347585" cy="1347441"/>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None/>
          </a:pPr>
          <a:r>
            <a:rPr lang="hr-HR" sz="1100" kern="1200" dirty="0"/>
            <a:t>Mjerodavno pravo: </a:t>
          </a:r>
          <a:r>
            <a:rPr lang="hr-HR" sz="1100" i="1" kern="1200" dirty="0"/>
            <a:t>lex fori</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2824877" y="813749"/>
        <a:ext cx="905922" cy="906015"/>
      </dsp:txXfrm>
    </dsp:sp>
    <dsp:sp modelId="{D281EAA9-7D89-4752-84D4-A06A7A2F1EA0}">
      <dsp:nvSpPr>
        <dsp:cNvPr id="0" name=""/>
        <dsp:cNvSpPr/>
      </dsp:nvSpPr>
      <dsp:spPr>
        <a:xfrm rot="2700000">
          <a:off x="1066022" y="546649"/>
          <a:ext cx="1439961" cy="1439961"/>
        </a:xfrm>
        <a:prstGeom prst="teardrop">
          <a:avLst>
            <a:gd name="adj" fmla="val 10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83CF9-A5D2-4A93-B9A5-FF15E3093990}">
      <dsp:nvSpPr>
        <dsp:cNvPr id="0" name=""/>
        <dsp:cNvSpPr/>
      </dsp:nvSpPr>
      <dsp:spPr>
        <a:xfrm>
          <a:off x="1112210" y="593036"/>
          <a:ext cx="1347585" cy="1347441"/>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hr-HR" sz="1200" kern="1200" dirty="0"/>
            <a:t>Nadležnost: Uredba Brussels IIbis – članak 11. st. 4.</a:t>
          </a:r>
          <a:endParaRPr lang="en-GB" sz="1200" kern="1200" dirty="0">
            <a:solidFill>
              <a:sysClr val="windowText" lastClr="000000">
                <a:hueOff val="0"/>
                <a:satOff val="0"/>
                <a:lumOff val="0"/>
                <a:alphaOff val="0"/>
              </a:sysClr>
            </a:solidFill>
            <a:latin typeface="Calibri" panose="020F0502020204030204"/>
            <a:ea typeface="+mn-ea"/>
            <a:cs typeface="+mn-cs"/>
          </a:endParaRPr>
        </a:p>
      </dsp:txBody>
      <dsp:txXfrm>
        <a:off x="1333042" y="813749"/>
        <a:ext cx="905922" cy="9060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F49E0-BBEA-44CA-BD3D-35E5BB449C06}">
      <dsp:nvSpPr>
        <dsp:cNvPr id="0" name=""/>
        <dsp:cNvSpPr/>
      </dsp:nvSpPr>
      <dsp:spPr>
        <a:xfrm>
          <a:off x="4272605" y="674942"/>
          <a:ext cx="1787905" cy="1788236"/>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143A7-5657-4BCF-A807-A4554F1DE99D}">
      <dsp:nvSpPr>
        <dsp:cNvPr id="0" name=""/>
        <dsp:cNvSpPr/>
      </dsp:nvSpPr>
      <dsp:spPr>
        <a:xfrm>
          <a:off x="4427045" y="734560"/>
          <a:ext cx="1669177" cy="1668999"/>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buNone/>
          </a:pPr>
          <a:r>
            <a:rPr lang="hr-HR" sz="1050" kern="1200" dirty="0"/>
            <a:t>Izvršivost: Haška konvencija o mjerama dječje zaštite iz 1996. i Uredba 606/2013 </a:t>
          </a:r>
          <a:endParaRPr lang="en-GB" sz="1050" kern="1200" dirty="0">
            <a:solidFill>
              <a:sysClr val="windowText" lastClr="000000">
                <a:hueOff val="0"/>
                <a:satOff val="0"/>
                <a:lumOff val="0"/>
                <a:alphaOff val="0"/>
              </a:sysClr>
            </a:solidFill>
            <a:latin typeface="Calibri" panose="020F0502020204030204"/>
            <a:ea typeface="+mn-ea"/>
            <a:cs typeface="+mn-cs"/>
          </a:endParaRPr>
        </a:p>
      </dsp:txBody>
      <dsp:txXfrm>
        <a:off x="4700576" y="1007944"/>
        <a:ext cx="1122114" cy="1122230"/>
      </dsp:txXfrm>
    </dsp:sp>
    <dsp:sp modelId="{85B4F0F5-5785-420B-9569-B440D3D4ED7F}">
      <dsp:nvSpPr>
        <dsp:cNvPr id="0" name=""/>
        <dsp:cNvSpPr/>
      </dsp:nvSpPr>
      <dsp:spPr>
        <a:xfrm rot="2700000">
          <a:off x="2426907" y="677103"/>
          <a:ext cx="1783599" cy="1783599"/>
        </a:xfrm>
        <a:prstGeom prst="teardrop">
          <a:avLst>
            <a:gd name="adj" fmla="val 10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EFEF7-9F86-4167-9FD3-7074E8AD0361}">
      <dsp:nvSpPr>
        <dsp:cNvPr id="0" name=""/>
        <dsp:cNvSpPr/>
      </dsp:nvSpPr>
      <dsp:spPr>
        <a:xfrm>
          <a:off x="2484118" y="734560"/>
          <a:ext cx="1669177" cy="1668999"/>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None/>
          </a:pPr>
          <a:r>
            <a:rPr lang="hr-HR" sz="1100" kern="1200" dirty="0"/>
            <a:t>Mjerodavno pravo: </a:t>
          </a:r>
          <a:r>
            <a:rPr lang="hr-HR" sz="1100" i="1" kern="1200" dirty="0"/>
            <a:t>lex fori</a:t>
          </a:r>
          <a:endParaRPr lang="en-GB" sz="1100" kern="1200" dirty="0">
            <a:solidFill>
              <a:sysClr val="windowText" lastClr="000000">
                <a:hueOff val="0"/>
                <a:satOff val="0"/>
                <a:lumOff val="0"/>
                <a:alphaOff val="0"/>
              </a:sysClr>
            </a:solidFill>
            <a:latin typeface="Calibri" panose="020F0502020204030204"/>
            <a:ea typeface="+mn-ea"/>
            <a:cs typeface="+mn-cs"/>
          </a:endParaRPr>
        </a:p>
      </dsp:txBody>
      <dsp:txXfrm>
        <a:off x="2757649" y="1007944"/>
        <a:ext cx="1122114" cy="1122230"/>
      </dsp:txXfrm>
    </dsp:sp>
    <dsp:sp modelId="{D281EAA9-7D89-4752-84D4-A06A7A2F1EA0}">
      <dsp:nvSpPr>
        <dsp:cNvPr id="0" name=""/>
        <dsp:cNvSpPr/>
      </dsp:nvSpPr>
      <dsp:spPr>
        <a:xfrm rot="2700000">
          <a:off x="579055" y="677103"/>
          <a:ext cx="1783599" cy="1783599"/>
        </a:xfrm>
        <a:prstGeom prst="teardrop">
          <a:avLst>
            <a:gd name="adj" fmla="val 10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83CF9-A5D2-4A93-B9A5-FF15E3093990}">
      <dsp:nvSpPr>
        <dsp:cNvPr id="0" name=""/>
        <dsp:cNvSpPr/>
      </dsp:nvSpPr>
      <dsp:spPr>
        <a:xfrm>
          <a:off x="636266" y="734560"/>
          <a:ext cx="1669177" cy="1668999"/>
        </a:xfrm>
        <a:prstGeom prst="roundRect">
          <a:avLst>
            <a:gd name="adj" fmla="val 10000"/>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buNone/>
          </a:pPr>
          <a:r>
            <a:rPr lang="hr-HR" sz="1300" kern="1200" dirty="0"/>
            <a:t>Nadležnost: Haška konvencija o mjerama dječje zaštite iz 1996. – članak 11.</a:t>
          </a:r>
          <a:endParaRPr lang="en-GB" sz="1300" kern="1200" dirty="0">
            <a:solidFill>
              <a:sysClr val="windowText" lastClr="000000">
                <a:hueOff val="0"/>
                <a:satOff val="0"/>
                <a:lumOff val="0"/>
                <a:alphaOff val="0"/>
              </a:sysClr>
            </a:solidFill>
            <a:latin typeface="Calibri" panose="020F0502020204030204"/>
            <a:ea typeface="+mn-ea"/>
            <a:cs typeface="+mn-cs"/>
          </a:endParaRPr>
        </a:p>
      </dsp:txBody>
      <dsp:txXfrm>
        <a:off x="909797" y="1007944"/>
        <a:ext cx="1122114" cy="11222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4F4BE-34FD-9143-B327-496068E9A83F}" type="datetimeFigureOut">
              <a:rPr lang="en-US" smtClean="0"/>
              <a:t>12/18/2020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96EFF-BD08-4D4F-94FF-2195FDEE7188}" type="slidenum">
              <a:rPr lang="en-US" smtClean="0"/>
              <a:t>‹#›</a:t>
            </a:fld>
            <a:endParaRPr lang="en-US"/>
          </a:p>
        </p:txBody>
      </p:sp>
    </p:spTree>
    <p:extLst>
      <p:ext uri="{BB962C8B-B14F-4D97-AF65-F5344CB8AC3E}">
        <p14:creationId xmlns:p14="http://schemas.microsoft.com/office/powerpoint/2010/main" val="86456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2</a:t>
            </a:fld>
            <a:endParaRPr lang="en-US"/>
          </a:p>
        </p:txBody>
      </p:sp>
    </p:spTree>
    <p:extLst>
      <p:ext uri="{BB962C8B-B14F-4D97-AF65-F5344CB8AC3E}">
        <p14:creationId xmlns:p14="http://schemas.microsoft.com/office/powerpoint/2010/main" val="327454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9950A0-5A52-414C-A76D-178786B398B8}" type="slidenum">
              <a:rPr lang="en-GB" smtClean="0"/>
              <a:t>14</a:t>
            </a:fld>
            <a:endParaRPr lang="en-GB"/>
          </a:p>
        </p:txBody>
      </p:sp>
    </p:spTree>
    <p:extLst>
      <p:ext uri="{BB962C8B-B14F-4D97-AF65-F5344CB8AC3E}">
        <p14:creationId xmlns:p14="http://schemas.microsoft.com/office/powerpoint/2010/main" val="377387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17</a:t>
            </a:fld>
            <a:endParaRPr lang="en-US"/>
          </a:p>
        </p:txBody>
      </p:sp>
    </p:spTree>
    <p:extLst>
      <p:ext uri="{BB962C8B-B14F-4D97-AF65-F5344CB8AC3E}">
        <p14:creationId xmlns:p14="http://schemas.microsoft.com/office/powerpoint/2010/main" val="254937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18</a:t>
            </a:fld>
            <a:endParaRPr lang="en-US"/>
          </a:p>
        </p:txBody>
      </p:sp>
    </p:spTree>
    <p:extLst>
      <p:ext uri="{BB962C8B-B14F-4D97-AF65-F5344CB8AC3E}">
        <p14:creationId xmlns:p14="http://schemas.microsoft.com/office/powerpoint/2010/main" val="74937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20</a:t>
            </a:fld>
            <a:endParaRPr lang="en-US"/>
          </a:p>
        </p:txBody>
      </p:sp>
    </p:spTree>
    <p:extLst>
      <p:ext uri="{BB962C8B-B14F-4D97-AF65-F5344CB8AC3E}">
        <p14:creationId xmlns:p14="http://schemas.microsoft.com/office/powerpoint/2010/main" val="274943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24</a:t>
            </a:fld>
            <a:endParaRPr lang="en-US"/>
          </a:p>
        </p:txBody>
      </p:sp>
    </p:spTree>
    <p:extLst>
      <p:ext uri="{BB962C8B-B14F-4D97-AF65-F5344CB8AC3E}">
        <p14:creationId xmlns:p14="http://schemas.microsoft.com/office/powerpoint/2010/main" val="73666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9950A0-5A52-414C-A76D-178786B398B8}" type="slidenum">
              <a:rPr lang="en-GB" smtClean="0"/>
              <a:t>3</a:t>
            </a:fld>
            <a:endParaRPr lang="en-GB"/>
          </a:p>
        </p:txBody>
      </p:sp>
    </p:spTree>
    <p:extLst>
      <p:ext uri="{BB962C8B-B14F-4D97-AF65-F5344CB8AC3E}">
        <p14:creationId xmlns:p14="http://schemas.microsoft.com/office/powerpoint/2010/main" val="180779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9950A0-5A52-414C-A76D-178786B398B8}" type="slidenum">
              <a:rPr lang="en-GB" smtClean="0"/>
              <a:t>4</a:t>
            </a:fld>
            <a:endParaRPr lang="en-GB"/>
          </a:p>
        </p:txBody>
      </p:sp>
    </p:spTree>
    <p:extLst>
      <p:ext uri="{BB962C8B-B14F-4D97-AF65-F5344CB8AC3E}">
        <p14:creationId xmlns:p14="http://schemas.microsoft.com/office/powerpoint/2010/main" val="193839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6</a:t>
            </a:fld>
            <a:endParaRPr lang="en-US"/>
          </a:p>
        </p:txBody>
      </p:sp>
    </p:spTree>
    <p:extLst>
      <p:ext uri="{BB962C8B-B14F-4D97-AF65-F5344CB8AC3E}">
        <p14:creationId xmlns:p14="http://schemas.microsoft.com/office/powerpoint/2010/main" val="139001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5696EFF-BD08-4D4F-94FF-2195FDEE7188}" type="slidenum">
              <a:rPr lang="en-US" smtClean="0"/>
              <a:t>7</a:t>
            </a:fld>
            <a:endParaRPr lang="en-US"/>
          </a:p>
        </p:txBody>
      </p:sp>
    </p:spTree>
    <p:extLst>
      <p:ext uri="{BB962C8B-B14F-4D97-AF65-F5344CB8AC3E}">
        <p14:creationId xmlns:p14="http://schemas.microsoft.com/office/powerpoint/2010/main" val="406851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8</a:t>
            </a:fld>
            <a:endParaRPr lang="en-US"/>
          </a:p>
        </p:txBody>
      </p:sp>
    </p:spTree>
    <p:extLst>
      <p:ext uri="{BB962C8B-B14F-4D97-AF65-F5344CB8AC3E}">
        <p14:creationId xmlns:p14="http://schemas.microsoft.com/office/powerpoint/2010/main" val="3294227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11</a:t>
            </a:fld>
            <a:endParaRPr lang="en-US"/>
          </a:p>
        </p:txBody>
      </p:sp>
    </p:spTree>
    <p:extLst>
      <p:ext uri="{BB962C8B-B14F-4D97-AF65-F5344CB8AC3E}">
        <p14:creationId xmlns:p14="http://schemas.microsoft.com/office/powerpoint/2010/main" val="333134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12</a:t>
            </a:fld>
            <a:endParaRPr lang="en-US"/>
          </a:p>
        </p:txBody>
      </p:sp>
    </p:spTree>
    <p:extLst>
      <p:ext uri="{BB962C8B-B14F-4D97-AF65-F5344CB8AC3E}">
        <p14:creationId xmlns:p14="http://schemas.microsoft.com/office/powerpoint/2010/main" val="258303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5696EFF-BD08-4D4F-94FF-2195FDEE7188}" type="slidenum">
              <a:rPr lang="en-US" smtClean="0"/>
              <a:t>13</a:t>
            </a:fld>
            <a:endParaRPr lang="en-US"/>
          </a:p>
        </p:txBody>
      </p:sp>
    </p:spTree>
    <p:extLst>
      <p:ext uri="{BB962C8B-B14F-4D97-AF65-F5344CB8AC3E}">
        <p14:creationId xmlns:p14="http://schemas.microsoft.com/office/powerpoint/2010/main" val="251389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046A-CAB0-7A4B-870D-95075FED7F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88D8A6-BC94-0B4F-9C6D-93F1C54D9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792E08A-8413-2F49-9C94-9B52A9698B04}"/>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5" name="Footer Placeholder 4">
            <a:extLst>
              <a:ext uri="{FF2B5EF4-FFF2-40B4-BE49-F238E27FC236}">
                <a16:creationId xmlns:a16="http://schemas.microsoft.com/office/drawing/2014/main" id="{EAA9F965-D8F5-8540-8E37-05A103CF4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9E4BD-91B1-8449-AD0B-5CF94614710D}"/>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294879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7624-9727-F442-BE5E-EDA2329EA0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E81322-B825-C444-BCD5-9FB790C3505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892DF3-26F8-E847-957B-BBDD316F16A6}"/>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5" name="Footer Placeholder 4">
            <a:extLst>
              <a:ext uri="{FF2B5EF4-FFF2-40B4-BE49-F238E27FC236}">
                <a16:creationId xmlns:a16="http://schemas.microsoft.com/office/drawing/2014/main" id="{FAD9DD42-12D6-C645-9408-8EB20763F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D0D91-E951-974D-8E53-0D4B0C9238A0}"/>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403455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BD291F-D911-5C4C-BD24-F1F7E4D6319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1ADD90-1D3D-A54C-9907-29B3FB33D8E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DB6139-EDEA-1C40-9B6B-B98B5774B696}"/>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5" name="Footer Placeholder 4">
            <a:extLst>
              <a:ext uri="{FF2B5EF4-FFF2-40B4-BE49-F238E27FC236}">
                <a16:creationId xmlns:a16="http://schemas.microsoft.com/office/drawing/2014/main" id="{7B3942D7-45C0-4B4D-9625-3B6BDABEA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0F787-B5EC-7344-8158-D92499766B44}"/>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84981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09B1-B97C-644F-A608-3785898E44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C0551F-DC70-C144-848F-A659D5864D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45E7D7-0BF8-994A-9F3E-ED60F3809EB4}"/>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5" name="Footer Placeholder 4">
            <a:extLst>
              <a:ext uri="{FF2B5EF4-FFF2-40B4-BE49-F238E27FC236}">
                <a16:creationId xmlns:a16="http://schemas.microsoft.com/office/drawing/2014/main" id="{532373F6-E840-D042-864E-4A7D42F48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FBACF-F142-F04C-B14C-98DF2FD2B761}"/>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70846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1A6C-7D6A-8846-AD32-85F87754E1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EE32E65-8FF6-6D4B-A915-19B79B53AC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C388CA-C8A0-DE44-A5D8-8834EAF683C2}"/>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5" name="Footer Placeholder 4">
            <a:extLst>
              <a:ext uri="{FF2B5EF4-FFF2-40B4-BE49-F238E27FC236}">
                <a16:creationId xmlns:a16="http://schemas.microsoft.com/office/drawing/2014/main" id="{BD58295A-9592-9442-AB31-E95C871FE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A5E28-9CDE-C748-88E0-222B04CCC38E}"/>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112054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A2D4-49D9-5B43-8894-62F3103C7F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28106F-DCB1-554C-8117-71ABDDD76F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B80D7DC-3720-3247-AB99-38ECF05130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8AA6B21-4A2F-9941-9821-AE3EE13B5230}"/>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6" name="Footer Placeholder 5">
            <a:extLst>
              <a:ext uri="{FF2B5EF4-FFF2-40B4-BE49-F238E27FC236}">
                <a16:creationId xmlns:a16="http://schemas.microsoft.com/office/drawing/2014/main" id="{2381B714-52B4-3C4E-9865-C9AF7BED5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1C4789-41A7-BF4B-BB8C-8A2E734486B6}"/>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193918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BB03-AA3D-B542-95AF-2D5338BFA8F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D7E86A-B341-694B-9494-C0294EC33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02C50D-C666-4440-AC74-7304365A76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76050D9-9584-EB46-89CC-6F0E99BD2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2ADBF0-20C6-834F-8491-53FF72518F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E93D0C-7D9A-3340-AD78-5FC03B78A17A}"/>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8" name="Footer Placeholder 7">
            <a:extLst>
              <a:ext uri="{FF2B5EF4-FFF2-40B4-BE49-F238E27FC236}">
                <a16:creationId xmlns:a16="http://schemas.microsoft.com/office/drawing/2014/main" id="{818971AF-59A1-6540-9B90-2FB70556CE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112D6-AE91-9642-A530-A31108BE2EF0}"/>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81827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A813-AE00-8C46-AF67-1A5E7A8514A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FE56648-84E1-834F-A8B4-B95013A5A830}"/>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4" name="Footer Placeholder 3">
            <a:extLst>
              <a:ext uri="{FF2B5EF4-FFF2-40B4-BE49-F238E27FC236}">
                <a16:creationId xmlns:a16="http://schemas.microsoft.com/office/drawing/2014/main" id="{A64D1739-0B61-564C-AFC0-1D6E3551D0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AF7D9C-A68D-9C4D-A6FC-62FA8344120B}"/>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262267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286EF-C895-1E4B-8951-45926BBB740E}"/>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3" name="Footer Placeholder 2">
            <a:extLst>
              <a:ext uri="{FF2B5EF4-FFF2-40B4-BE49-F238E27FC236}">
                <a16:creationId xmlns:a16="http://schemas.microsoft.com/office/drawing/2014/main" id="{BF7773B3-1FD5-C448-992B-564C9E5EA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EFF64F-A2EE-7944-8DA9-DEA99DEBFEC6}"/>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16929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C4EB-362B-AB49-8747-DA93FBA02F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074788D-7535-6C4E-BA99-B4B5BC2AE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67A3450-D0B8-7645-85C8-949D39CA0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1CA510-D71D-E946-84E2-C7DE9DCFC805}"/>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6" name="Footer Placeholder 5">
            <a:extLst>
              <a:ext uri="{FF2B5EF4-FFF2-40B4-BE49-F238E27FC236}">
                <a16:creationId xmlns:a16="http://schemas.microsoft.com/office/drawing/2014/main" id="{E255B3A6-604D-A642-A877-D93B03A63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4FBD6-704B-A149-AD5A-C38A8C472E44}"/>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282751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FC01-2132-C24A-B0B8-B3431AE50F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E1A4375-DAA9-554C-8328-CB0C854E5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2350D-BD9C-DC4C-97E5-29A500F54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C14AE1-6091-9D4E-B17C-8A23A41EAD87}"/>
              </a:ext>
            </a:extLst>
          </p:cNvPr>
          <p:cNvSpPr>
            <a:spLocks noGrp="1"/>
          </p:cNvSpPr>
          <p:nvPr>
            <p:ph type="dt" sz="half" idx="10"/>
          </p:nvPr>
        </p:nvSpPr>
        <p:spPr/>
        <p:txBody>
          <a:bodyPr/>
          <a:lstStyle/>
          <a:p>
            <a:fld id="{D41DB4B8-4CBE-BD4E-AD31-363DC8722837}" type="datetimeFigureOut">
              <a:rPr lang="en-US" smtClean="0"/>
              <a:t>12/18/2020</a:t>
            </a:fld>
            <a:endParaRPr lang="en-US"/>
          </a:p>
        </p:txBody>
      </p:sp>
      <p:sp>
        <p:nvSpPr>
          <p:cNvPr id="6" name="Footer Placeholder 5">
            <a:extLst>
              <a:ext uri="{FF2B5EF4-FFF2-40B4-BE49-F238E27FC236}">
                <a16:creationId xmlns:a16="http://schemas.microsoft.com/office/drawing/2014/main" id="{E21D7737-3F2A-ED4E-9581-1FC81A837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3132E-923D-4C4E-8C2B-7D769518764A}"/>
              </a:ext>
            </a:extLst>
          </p:cNvPr>
          <p:cNvSpPr>
            <a:spLocks noGrp="1"/>
          </p:cNvSpPr>
          <p:nvPr>
            <p:ph type="sldNum" sz="quarter" idx="12"/>
          </p:nvPr>
        </p:nvSpPr>
        <p:spPr/>
        <p:txBody>
          <a:bodyPr/>
          <a:lstStyle/>
          <a:p>
            <a:fld id="{96501F49-3AFF-9542-9229-4A3BF35EDDF0}" type="slidenum">
              <a:rPr lang="en-US" smtClean="0"/>
              <a:t>‹#›</a:t>
            </a:fld>
            <a:endParaRPr lang="en-US"/>
          </a:p>
        </p:txBody>
      </p:sp>
    </p:spTree>
    <p:extLst>
      <p:ext uri="{BB962C8B-B14F-4D97-AF65-F5344CB8AC3E}">
        <p14:creationId xmlns:p14="http://schemas.microsoft.com/office/powerpoint/2010/main" val="9684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A1FBE-2E7C-6045-B7C2-539826A3D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780664-0917-1A4F-9587-9B0B75BAA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84B8C6-9B35-4B4D-A3AD-194BB2542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DB4B8-4CBE-BD4E-AD31-363DC8722837}" type="datetimeFigureOut">
              <a:rPr lang="en-US" smtClean="0"/>
              <a:t>12/18/2020</a:t>
            </a:fld>
            <a:endParaRPr lang="en-US"/>
          </a:p>
        </p:txBody>
      </p:sp>
      <p:sp>
        <p:nvSpPr>
          <p:cNvPr id="5" name="Footer Placeholder 4">
            <a:extLst>
              <a:ext uri="{FF2B5EF4-FFF2-40B4-BE49-F238E27FC236}">
                <a16:creationId xmlns:a16="http://schemas.microsoft.com/office/drawing/2014/main" id="{E89C2921-42BF-5B44-9A38-223A56B28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08627D-2AFE-454A-A7AE-2965FF7D0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01F49-3AFF-9542-9229-4A3BF35EDDF0}" type="slidenum">
              <a:rPr lang="en-US" smtClean="0"/>
              <a:t>‹#›</a:t>
            </a:fld>
            <a:endParaRPr lang="en-US"/>
          </a:p>
        </p:txBody>
      </p:sp>
    </p:spTree>
    <p:extLst>
      <p:ext uri="{BB962C8B-B14F-4D97-AF65-F5344CB8AC3E}">
        <p14:creationId xmlns:p14="http://schemas.microsoft.com/office/powerpoint/2010/main" val="118683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journeytothepastblog.blogspot.com/2013/09/a-trilogy-of-journey-blogs.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chat-symbol-bubble-talk-speak-309417/"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icture containing clothing, drawing, clock&#10;&#10;Description automatically generated">
            <a:extLst>
              <a:ext uri="{FF2B5EF4-FFF2-40B4-BE49-F238E27FC236}">
                <a16:creationId xmlns:a16="http://schemas.microsoft.com/office/drawing/2014/main" id="{2C367708-05FA-BA48-A1BF-71D6AC9325D6}"/>
              </a:ext>
            </a:extLst>
          </p:cNvPr>
          <p:cNvPicPr>
            <a:picLocks noChangeAspect="1"/>
          </p:cNvPicPr>
          <p:nvPr/>
        </p:nvPicPr>
        <p:blipFill rotWithShape="1">
          <a:blip r:embed="rId2"/>
          <a:srcRect b="78082"/>
          <a:stretch/>
        </p:blipFill>
        <p:spPr>
          <a:xfrm rot="16200000">
            <a:off x="-3050932" y="3050927"/>
            <a:ext cx="6858003" cy="756137"/>
          </a:xfrm>
          <a:prstGeom prst="rect">
            <a:avLst/>
          </a:prstGeom>
        </p:spPr>
      </p:pic>
      <p:pic>
        <p:nvPicPr>
          <p:cNvPr id="44" name="Picture Placeholder 5">
            <a:extLst>
              <a:ext uri="{FF2B5EF4-FFF2-40B4-BE49-F238E27FC236}">
                <a16:creationId xmlns:a16="http://schemas.microsoft.com/office/drawing/2014/main" id="{6FBBA03A-F359-DE4B-950E-A2DF431F9E7E}"/>
              </a:ext>
              <a:ext uri="{C183D7F6-B498-43B3-948B-1728B52AA6E4}">
                <adec:decorative xmlns:adec="http://schemas.microsoft.com/office/drawing/2017/decorative" xmlns=""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02" r="27117"/>
          <a:stretch/>
        </p:blipFill>
        <p:spPr>
          <a:xfrm>
            <a:off x="5521569" y="-7"/>
            <a:ext cx="6670431" cy="685800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39" y="1"/>
            <a:ext cx="4896612" cy="6858000"/>
          </a:xfrm>
          <a:prstGeom prst="rect">
            <a:avLst/>
          </a:prstGeom>
        </p:spPr>
      </p:pic>
    </p:spTree>
    <p:extLst>
      <p:ext uri="{BB962C8B-B14F-4D97-AF65-F5344CB8AC3E}">
        <p14:creationId xmlns:p14="http://schemas.microsoft.com/office/powerpoint/2010/main" val="1499714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650631" y="365125"/>
            <a:ext cx="10972800" cy="1325563"/>
          </a:xfrm>
        </p:spPr>
        <p:txBody>
          <a:bodyPr>
            <a:normAutofit/>
          </a:bodyPr>
          <a:lstStyle/>
          <a:p>
            <a:pPr algn="ctr"/>
            <a:r>
              <a:rPr lang="en-US" sz="3600" dirty="0">
                <a:solidFill>
                  <a:srgbClr val="22428C"/>
                </a:solidFill>
              </a:rPr>
              <a:t>1c. </a:t>
            </a:r>
            <a:r>
              <a:rPr lang="en-US" sz="3600" dirty="0" err="1">
                <a:solidFill>
                  <a:srgbClr val="22428C"/>
                </a:solidFill>
              </a:rPr>
              <a:t>Zaštitne</a:t>
            </a:r>
            <a:r>
              <a:rPr lang="en-US" sz="3600" dirty="0">
                <a:solidFill>
                  <a:srgbClr val="22428C"/>
                </a:solidFill>
              </a:rPr>
              <a:t> </a:t>
            </a:r>
            <a:r>
              <a:rPr lang="en-US" sz="3600" dirty="0" err="1">
                <a:solidFill>
                  <a:srgbClr val="22428C"/>
                </a:solidFill>
              </a:rPr>
              <a:t>mjere</a:t>
            </a:r>
            <a:r>
              <a:rPr lang="en-US" sz="3600" dirty="0">
                <a:solidFill>
                  <a:srgbClr val="22428C"/>
                </a:solidFill>
              </a:rPr>
              <a:t> u </a:t>
            </a:r>
            <a:r>
              <a:rPr lang="en-US" sz="3600" dirty="0" err="1">
                <a:solidFill>
                  <a:srgbClr val="22428C"/>
                </a:solidFill>
              </a:rPr>
              <a:t>postupku</a:t>
            </a:r>
            <a:r>
              <a:rPr lang="en-US" sz="3600" dirty="0">
                <a:solidFill>
                  <a:srgbClr val="22428C"/>
                </a:solidFill>
              </a:rPr>
              <a:t> </a:t>
            </a:r>
            <a:r>
              <a:rPr lang="en-US" sz="3600" dirty="0" err="1">
                <a:solidFill>
                  <a:srgbClr val="22428C"/>
                </a:solidFill>
              </a:rPr>
              <a:t>povratka</a:t>
            </a:r>
            <a:r>
              <a:rPr lang="en-US" sz="3600" dirty="0">
                <a:solidFill>
                  <a:srgbClr val="22428C"/>
                </a:solidFill>
              </a:rPr>
              <a:t>: </a:t>
            </a:r>
            <a:r>
              <a:rPr lang="en-US" sz="3600" dirty="0" err="1">
                <a:solidFill>
                  <a:srgbClr val="22428C"/>
                </a:solidFill>
              </a:rPr>
              <a:t>prethodna</a:t>
            </a:r>
            <a:r>
              <a:rPr lang="en-US" sz="3600" dirty="0">
                <a:solidFill>
                  <a:srgbClr val="22428C"/>
                </a:solidFill>
              </a:rPr>
              <a:t> </a:t>
            </a:r>
            <a:r>
              <a:rPr lang="en-US" sz="3600" dirty="0" err="1">
                <a:solidFill>
                  <a:srgbClr val="22428C"/>
                </a:solidFill>
              </a:rPr>
              <a:t>razmatranja</a:t>
            </a:r>
            <a:endParaRPr lang="en-US" sz="3600" dirty="0">
              <a:solidFill>
                <a:srgbClr val="22428C"/>
              </a:solidFill>
            </a:endParaRPr>
          </a:p>
        </p:txBody>
      </p:sp>
      <p:sp>
        <p:nvSpPr>
          <p:cNvPr id="3" name="Content Placeholder 2">
            <a:extLst>
              <a:ext uri="{FF2B5EF4-FFF2-40B4-BE49-F238E27FC236}">
                <a16:creationId xmlns:a16="http://schemas.microsoft.com/office/drawing/2014/main" id="{331FCB07-534D-8B43-966E-AF425226CFB9}"/>
              </a:ext>
            </a:extLst>
          </p:cNvPr>
          <p:cNvSpPr>
            <a:spLocks noGrp="1"/>
          </p:cNvSpPr>
          <p:nvPr>
            <p:ph idx="1"/>
          </p:nvPr>
        </p:nvSpPr>
        <p:spPr>
          <a:xfrm>
            <a:off x="879231" y="1690688"/>
            <a:ext cx="10474569" cy="4802186"/>
          </a:xfrm>
        </p:spPr>
        <p:txBody>
          <a:bodyPr>
            <a:normAutofit lnSpcReduction="10000"/>
          </a:bodyPr>
          <a:lstStyle/>
          <a:p>
            <a:pPr algn="just">
              <a:buFont typeface="Wingdings" pitchFamily="2" charset="2"/>
              <a:buChar char="v"/>
            </a:pPr>
            <a:r>
              <a:rPr lang="en-GB" dirty="0" err="1"/>
              <a:t>Pravna</a:t>
            </a:r>
            <a:r>
              <a:rPr lang="en-GB" dirty="0"/>
              <a:t> </a:t>
            </a:r>
            <a:r>
              <a:rPr lang="en-GB" dirty="0" err="1"/>
              <a:t>priroda</a:t>
            </a:r>
            <a:r>
              <a:rPr lang="en-GB" dirty="0"/>
              <a:t> </a:t>
            </a:r>
            <a:r>
              <a:rPr lang="en-GB" dirty="0" err="1"/>
              <a:t>i</a:t>
            </a:r>
            <a:r>
              <a:rPr lang="en-GB" dirty="0"/>
              <a:t> </a:t>
            </a:r>
            <a:r>
              <a:rPr lang="en-GB" dirty="0" err="1"/>
              <a:t>vrste</a:t>
            </a:r>
            <a:r>
              <a:rPr lang="en-GB" dirty="0"/>
              <a:t> </a:t>
            </a:r>
            <a:r>
              <a:rPr lang="en-GB" dirty="0" err="1"/>
              <a:t>zaštitnih</a:t>
            </a:r>
            <a:r>
              <a:rPr lang="en-GB" dirty="0"/>
              <a:t> </a:t>
            </a:r>
            <a:r>
              <a:rPr lang="en-GB" dirty="0" err="1"/>
              <a:t>mjera</a:t>
            </a:r>
            <a:endParaRPr lang="en-GB" dirty="0"/>
          </a:p>
          <a:p>
            <a:pPr lvl="1" algn="just">
              <a:buFont typeface="Courier New" panose="02070309020205020404" pitchFamily="49" charset="0"/>
              <a:buChar char="o"/>
            </a:pPr>
            <a:r>
              <a:rPr lang="en-GB" dirty="0" err="1"/>
              <a:t>Zaštitne</a:t>
            </a:r>
            <a:r>
              <a:rPr lang="en-GB" dirty="0"/>
              <a:t> </a:t>
            </a:r>
            <a:r>
              <a:rPr lang="en-GB" dirty="0" err="1"/>
              <a:t>mjere</a:t>
            </a:r>
            <a:r>
              <a:rPr lang="en-GB" dirty="0"/>
              <a:t> </a:t>
            </a:r>
            <a:r>
              <a:rPr lang="en-GB" dirty="0" err="1"/>
              <a:t>koje</a:t>
            </a:r>
            <a:r>
              <a:rPr lang="en-GB" dirty="0"/>
              <a:t> </a:t>
            </a:r>
            <a:r>
              <a:rPr lang="en-GB" dirty="0" err="1"/>
              <a:t>su</a:t>
            </a:r>
            <a:r>
              <a:rPr lang="en-GB" dirty="0"/>
              <a:t> </a:t>
            </a:r>
            <a:r>
              <a:rPr lang="en-GB" dirty="0" err="1"/>
              <a:t>dostupne</a:t>
            </a:r>
            <a:r>
              <a:rPr lang="en-GB" dirty="0"/>
              <a:t>: </a:t>
            </a:r>
            <a:r>
              <a:rPr lang="en-GB" dirty="0" err="1"/>
              <a:t>opća</a:t>
            </a:r>
            <a:r>
              <a:rPr lang="en-GB" dirty="0"/>
              <a:t> </a:t>
            </a:r>
            <a:r>
              <a:rPr lang="en-GB" dirty="0" err="1"/>
              <a:t>obilježja</a:t>
            </a:r>
            <a:r>
              <a:rPr lang="en-GB" dirty="0"/>
              <a:t> </a:t>
            </a:r>
            <a:r>
              <a:rPr lang="en-GB" dirty="0" err="1"/>
              <a:t>države</a:t>
            </a:r>
            <a:r>
              <a:rPr lang="en-GB" dirty="0"/>
              <a:t> </a:t>
            </a:r>
            <a:r>
              <a:rPr lang="en-GB" dirty="0" err="1"/>
              <a:t>podrijetla</a:t>
            </a:r>
            <a:r>
              <a:rPr lang="en-GB" dirty="0"/>
              <a:t> (</a:t>
            </a:r>
            <a:r>
              <a:rPr lang="en-GB" dirty="0" err="1"/>
              <a:t>npr</a:t>
            </a:r>
            <a:r>
              <a:rPr lang="en-GB" dirty="0"/>
              <a:t>. </a:t>
            </a:r>
            <a:r>
              <a:rPr lang="en-GB" dirty="0" err="1"/>
              <a:t>pristup</a:t>
            </a:r>
            <a:r>
              <a:rPr lang="en-GB" dirty="0"/>
              <a:t> </a:t>
            </a:r>
            <a:r>
              <a:rPr lang="en-GB" dirty="0" err="1"/>
              <a:t>sudovima</a:t>
            </a:r>
            <a:r>
              <a:rPr lang="en-GB" dirty="0"/>
              <a:t> </a:t>
            </a:r>
            <a:r>
              <a:rPr lang="en-GB" dirty="0" err="1"/>
              <a:t>i</a:t>
            </a:r>
            <a:r>
              <a:rPr lang="en-GB" dirty="0"/>
              <a:t> </a:t>
            </a:r>
            <a:r>
              <a:rPr lang="en-GB" dirty="0" err="1"/>
              <a:t>drugim</a:t>
            </a:r>
            <a:r>
              <a:rPr lang="en-GB" dirty="0"/>
              <a:t> </a:t>
            </a:r>
            <a:r>
              <a:rPr lang="en-GB" dirty="0" err="1"/>
              <a:t>pravnim</a:t>
            </a:r>
            <a:r>
              <a:rPr lang="en-GB" dirty="0"/>
              <a:t> </a:t>
            </a:r>
            <a:r>
              <a:rPr lang="en-GB" dirty="0" err="1"/>
              <a:t>službama</a:t>
            </a:r>
            <a:r>
              <a:rPr lang="en-GB" dirty="0"/>
              <a:t>; </a:t>
            </a:r>
            <a:r>
              <a:rPr lang="en-GB" dirty="0" err="1"/>
              <a:t>pomoć</a:t>
            </a:r>
            <a:r>
              <a:rPr lang="en-GB" dirty="0"/>
              <a:t> </a:t>
            </a:r>
            <a:r>
              <a:rPr lang="en-GB" dirty="0" err="1"/>
              <a:t>i</a:t>
            </a:r>
            <a:r>
              <a:rPr lang="en-GB" dirty="0"/>
              <a:t> </a:t>
            </a:r>
            <a:r>
              <a:rPr lang="en-GB" dirty="0" err="1"/>
              <a:t>potpora</a:t>
            </a:r>
            <a:r>
              <a:rPr lang="en-GB" dirty="0"/>
              <a:t> </a:t>
            </a:r>
            <a:r>
              <a:rPr lang="en-GB" dirty="0" err="1"/>
              <a:t>države</a:t>
            </a:r>
            <a:r>
              <a:rPr lang="en-GB" dirty="0"/>
              <a:t>, </a:t>
            </a:r>
            <a:r>
              <a:rPr lang="en-GB" dirty="0" err="1"/>
              <a:t>uključujući</a:t>
            </a:r>
            <a:r>
              <a:rPr lang="en-GB" dirty="0"/>
              <a:t> </a:t>
            </a:r>
            <a:r>
              <a:rPr lang="en-GB" dirty="0" err="1"/>
              <a:t>financijsku</a:t>
            </a:r>
            <a:r>
              <a:rPr lang="en-GB" dirty="0"/>
              <a:t> </a:t>
            </a:r>
            <a:r>
              <a:rPr lang="en-GB" dirty="0" err="1"/>
              <a:t>pomoć</a:t>
            </a:r>
            <a:r>
              <a:rPr lang="en-GB" dirty="0"/>
              <a:t>, </a:t>
            </a:r>
            <a:r>
              <a:rPr lang="en-GB" dirty="0" err="1"/>
              <a:t>pomoć</a:t>
            </a:r>
            <a:r>
              <a:rPr lang="en-GB" dirty="0"/>
              <a:t> u </a:t>
            </a:r>
            <a:r>
              <a:rPr lang="en-GB" dirty="0" err="1"/>
              <a:t>stambenom</a:t>
            </a:r>
            <a:r>
              <a:rPr lang="en-GB" dirty="0"/>
              <a:t> </a:t>
            </a:r>
            <a:r>
              <a:rPr lang="en-GB" dirty="0" err="1"/>
              <a:t>zbrinjavanju</a:t>
            </a:r>
            <a:r>
              <a:rPr lang="en-GB" dirty="0"/>
              <a:t>, </a:t>
            </a:r>
            <a:r>
              <a:rPr lang="en-GB" dirty="0" err="1"/>
              <a:t>zdravstvene</a:t>
            </a:r>
            <a:r>
              <a:rPr lang="en-GB" dirty="0"/>
              <a:t> </a:t>
            </a:r>
            <a:r>
              <a:rPr lang="en-GB" dirty="0" err="1"/>
              <a:t>usluge</a:t>
            </a:r>
            <a:r>
              <a:rPr lang="en-GB" dirty="0"/>
              <a:t>, </a:t>
            </a:r>
            <a:r>
              <a:rPr lang="en-GB" dirty="0" err="1"/>
              <a:t>sklonište</a:t>
            </a:r>
            <a:r>
              <a:rPr lang="en-GB" dirty="0"/>
              <a:t> </a:t>
            </a:r>
            <a:r>
              <a:rPr lang="en-GB" dirty="0" err="1"/>
              <a:t>za</a:t>
            </a:r>
            <a:r>
              <a:rPr lang="en-GB" dirty="0"/>
              <a:t> </a:t>
            </a:r>
            <a:r>
              <a:rPr lang="en-GB" dirty="0" err="1"/>
              <a:t>žene</a:t>
            </a:r>
            <a:r>
              <a:rPr lang="en-GB" dirty="0"/>
              <a:t> </a:t>
            </a:r>
            <a:r>
              <a:rPr lang="en-GB" dirty="0" err="1"/>
              <a:t>i</a:t>
            </a:r>
            <a:r>
              <a:rPr lang="en-GB" dirty="0"/>
              <a:t> </a:t>
            </a:r>
            <a:r>
              <a:rPr lang="en-GB" dirty="0" err="1"/>
              <a:t>drugi</a:t>
            </a:r>
            <a:r>
              <a:rPr lang="en-GB" dirty="0"/>
              <a:t> </a:t>
            </a:r>
            <a:r>
              <a:rPr lang="en-GB" dirty="0" err="1"/>
              <a:t>oblici</a:t>
            </a:r>
            <a:r>
              <a:rPr lang="en-GB" dirty="0"/>
              <a:t> </a:t>
            </a:r>
            <a:r>
              <a:rPr lang="en-GB" dirty="0" err="1"/>
              <a:t>potpore</a:t>
            </a:r>
            <a:r>
              <a:rPr lang="en-GB" dirty="0"/>
              <a:t> </a:t>
            </a:r>
            <a:r>
              <a:rPr lang="en-GB" dirty="0" err="1"/>
              <a:t>žrtvama</a:t>
            </a:r>
            <a:r>
              <a:rPr lang="en-GB" dirty="0"/>
              <a:t> </a:t>
            </a:r>
            <a:r>
              <a:rPr lang="en-GB" dirty="0" err="1"/>
              <a:t>obiteljskog</a:t>
            </a:r>
            <a:r>
              <a:rPr lang="en-GB" dirty="0"/>
              <a:t> </a:t>
            </a:r>
            <a:r>
              <a:rPr lang="en-GB" dirty="0" err="1"/>
              <a:t>nasilja</a:t>
            </a:r>
            <a:r>
              <a:rPr lang="en-GB" dirty="0"/>
              <a:t>; </a:t>
            </a:r>
            <a:r>
              <a:rPr lang="en-GB" dirty="0" err="1"/>
              <a:t>reakcija</a:t>
            </a:r>
            <a:r>
              <a:rPr lang="en-GB" dirty="0"/>
              <a:t> </a:t>
            </a:r>
            <a:r>
              <a:rPr lang="en-GB" dirty="0" err="1"/>
              <a:t>policije</a:t>
            </a:r>
            <a:r>
              <a:rPr lang="en-GB" dirty="0"/>
              <a:t> </a:t>
            </a:r>
            <a:r>
              <a:rPr lang="en-GB" dirty="0" err="1"/>
              <a:t>i</a:t>
            </a:r>
            <a:r>
              <a:rPr lang="en-GB" dirty="0"/>
              <a:t> </a:t>
            </a:r>
            <a:r>
              <a:rPr lang="en-GB" dirty="0" err="1"/>
              <a:t>kaznenopravnog</a:t>
            </a:r>
            <a:r>
              <a:rPr lang="en-GB" dirty="0"/>
              <a:t> </a:t>
            </a:r>
            <a:r>
              <a:rPr lang="en-GB" dirty="0" err="1"/>
              <a:t>sustava</a:t>
            </a:r>
            <a:r>
              <a:rPr lang="en-GB" dirty="0"/>
              <a:t> </a:t>
            </a:r>
            <a:r>
              <a:rPr lang="en-GB" dirty="0" err="1"/>
              <a:t>općenito</a:t>
            </a:r>
            <a:r>
              <a:rPr lang="en-GB" dirty="0"/>
              <a:t>)</a:t>
            </a:r>
            <a:endParaRPr lang="en-GB" sz="2000" dirty="0"/>
          </a:p>
          <a:p>
            <a:pPr lvl="1" algn="just">
              <a:buFont typeface="Courier New" panose="02070309020205020404" pitchFamily="49" charset="0"/>
              <a:buChar char="o"/>
            </a:pPr>
            <a:r>
              <a:rPr lang="en-GB" dirty="0" err="1"/>
              <a:t>Zaštitne</a:t>
            </a:r>
            <a:r>
              <a:rPr lang="en-GB" dirty="0"/>
              <a:t> </a:t>
            </a:r>
            <a:r>
              <a:rPr lang="en-GB" dirty="0" err="1"/>
              <a:t>mjere</a:t>
            </a:r>
            <a:r>
              <a:rPr lang="en-GB" dirty="0"/>
              <a:t> </a:t>
            </a:r>
            <a:r>
              <a:rPr lang="en-GB" dirty="0" err="1"/>
              <a:t>koje</a:t>
            </a:r>
            <a:r>
              <a:rPr lang="en-GB" dirty="0"/>
              <a:t> bi se </a:t>
            </a:r>
            <a:r>
              <a:rPr lang="en-GB" dirty="0" err="1"/>
              <a:t>mogle</a:t>
            </a:r>
            <a:r>
              <a:rPr lang="en-GB" dirty="0"/>
              <a:t> </a:t>
            </a:r>
            <a:r>
              <a:rPr lang="en-GB" dirty="0" err="1"/>
              <a:t>uspostaviti</a:t>
            </a:r>
            <a:r>
              <a:rPr lang="en-GB" dirty="0"/>
              <a:t>: </a:t>
            </a:r>
            <a:r>
              <a:rPr lang="en-GB" dirty="0" err="1"/>
              <a:t>zaštitne</a:t>
            </a:r>
            <a:r>
              <a:rPr lang="en-GB" dirty="0"/>
              <a:t> </a:t>
            </a:r>
            <a:r>
              <a:rPr lang="en-GB" dirty="0" err="1"/>
              <a:t>mjere</a:t>
            </a:r>
            <a:r>
              <a:rPr lang="en-GB" dirty="0"/>
              <a:t> u </a:t>
            </a:r>
            <a:r>
              <a:rPr lang="en-GB" dirty="0" err="1"/>
              <a:t>građanskim</a:t>
            </a:r>
            <a:r>
              <a:rPr lang="en-GB" dirty="0"/>
              <a:t> </a:t>
            </a:r>
            <a:r>
              <a:rPr lang="en-GB" dirty="0" err="1"/>
              <a:t>stvarima</a:t>
            </a:r>
            <a:r>
              <a:rPr lang="en-GB" dirty="0"/>
              <a:t>/</a:t>
            </a:r>
            <a:r>
              <a:rPr lang="en-GB" dirty="0" err="1"/>
              <a:t>nalog</a:t>
            </a:r>
            <a:r>
              <a:rPr lang="en-GB" dirty="0"/>
              <a:t> </a:t>
            </a:r>
            <a:r>
              <a:rPr lang="en-GB" dirty="0" err="1"/>
              <a:t>za</a:t>
            </a:r>
            <a:r>
              <a:rPr lang="en-GB" dirty="0"/>
              <a:t> </a:t>
            </a:r>
            <a:r>
              <a:rPr lang="en-GB" dirty="0" err="1"/>
              <a:t>zaštitu</a:t>
            </a:r>
            <a:r>
              <a:rPr lang="en-GB" dirty="0"/>
              <a:t> u </a:t>
            </a:r>
            <a:r>
              <a:rPr lang="en-GB" dirty="0" err="1"/>
              <a:t>kaznenim</a:t>
            </a:r>
            <a:r>
              <a:rPr lang="en-GB" dirty="0"/>
              <a:t> </a:t>
            </a:r>
            <a:r>
              <a:rPr lang="en-GB" dirty="0" err="1"/>
              <a:t>stvarima</a:t>
            </a:r>
            <a:r>
              <a:rPr lang="en-GB" dirty="0"/>
              <a:t> u </a:t>
            </a:r>
            <a:r>
              <a:rPr lang="en-GB" dirty="0" err="1"/>
              <a:t>svrhu</a:t>
            </a:r>
            <a:r>
              <a:rPr lang="en-GB" dirty="0"/>
              <a:t> </a:t>
            </a:r>
            <a:r>
              <a:rPr lang="en-GB" dirty="0" err="1"/>
              <a:t>zaštite</a:t>
            </a:r>
            <a:r>
              <a:rPr lang="en-GB" dirty="0"/>
              <a:t> </a:t>
            </a:r>
            <a:r>
              <a:rPr lang="en-GB" dirty="0" err="1"/>
              <a:t>majke</a:t>
            </a:r>
            <a:r>
              <a:rPr lang="en-GB" dirty="0"/>
              <a:t>; </a:t>
            </a:r>
            <a:r>
              <a:rPr lang="en-GB" dirty="0" err="1"/>
              <a:t>dobrovoljni</a:t>
            </a:r>
            <a:r>
              <a:rPr lang="en-GB" dirty="0"/>
              <a:t> </a:t>
            </a:r>
            <a:r>
              <a:rPr lang="en-GB" dirty="0" err="1"/>
              <a:t>povrat</a:t>
            </a:r>
            <a:r>
              <a:rPr lang="en-GB" dirty="0"/>
              <a:t> – </a:t>
            </a:r>
            <a:r>
              <a:rPr lang="en-GB" dirty="0" err="1"/>
              <a:t>zrcalne</a:t>
            </a:r>
            <a:r>
              <a:rPr lang="en-GB" dirty="0"/>
              <a:t> </a:t>
            </a:r>
            <a:r>
              <a:rPr lang="en-GB" dirty="0" err="1"/>
              <a:t>odredbe</a:t>
            </a:r>
            <a:r>
              <a:rPr lang="en-GB" dirty="0"/>
              <a:t>; </a:t>
            </a:r>
            <a:r>
              <a:rPr lang="en-GB" dirty="0" err="1"/>
              <a:t>mjere</a:t>
            </a:r>
            <a:r>
              <a:rPr lang="en-GB" dirty="0"/>
              <a:t> </a:t>
            </a:r>
            <a:r>
              <a:rPr lang="en-GB" dirty="0" err="1"/>
              <a:t>sukladno</a:t>
            </a:r>
            <a:r>
              <a:rPr lang="en-GB" dirty="0"/>
              <a:t> </a:t>
            </a:r>
            <a:r>
              <a:rPr lang="en-GB" dirty="0" err="1"/>
              <a:t>Haškoj</a:t>
            </a:r>
            <a:r>
              <a:rPr lang="en-GB" dirty="0"/>
              <a:t> </a:t>
            </a:r>
            <a:r>
              <a:rPr lang="en-GB" dirty="0" err="1"/>
              <a:t>konvenciji</a:t>
            </a:r>
            <a:r>
              <a:rPr lang="en-GB" dirty="0"/>
              <a:t> </a:t>
            </a:r>
            <a:r>
              <a:rPr lang="en-GB" dirty="0" err="1"/>
              <a:t>iz</a:t>
            </a:r>
            <a:r>
              <a:rPr lang="en-GB" dirty="0"/>
              <a:t> 1996.</a:t>
            </a:r>
            <a:endParaRPr lang="en-GB" sz="2000" dirty="0"/>
          </a:p>
          <a:p>
            <a:pPr lvl="1" algn="just">
              <a:buFont typeface="Courier New" panose="02070309020205020404" pitchFamily="49" charset="0"/>
              <a:buChar char="o"/>
            </a:pPr>
            <a:endParaRPr lang="en-GB" dirty="0"/>
          </a:p>
          <a:p>
            <a:pPr algn="just">
              <a:buFont typeface="Wingdings" pitchFamily="2" charset="2"/>
              <a:buChar char="v"/>
            </a:pPr>
            <a:r>
              <a:rPr lang="en-GB" dirty="0" err="1"/>
              <a:t>Odnos</a:t>
            </a:r>
            <a:r>
              <a:rPr lang="en-GB" dirty="0"/>
              <a:t> </a:t>
            </a:r>
            <a:r>
              <a:rPr lang="en-GB" dirty="0" err="1"/>
              <a:t>između</a:t>
            </a:r>
            <a:r>
              <a:rPr lang="en-GB" dirty="0"/>
              <a:t> </a:t>
            </a:r>
            <a:r>
              <a:rPr lang="en-GB" dirty="0" err="1"/>
              <a:t>zaštitnih</a:t>
            </a:r>
            <a:r>
              <a:rPr lang="en-GB" dirty="0"/>
              <a:t> </a:t>
            </a:r>
            <a:r>
              <a:rPr lang="en-GB" dirty="0" err="1"/>
              <a:t>mjera</a:t>
            </a:r>
            <a:r>
              <a:rPr lang="en-GB" dirty="0"/>
              <a:t> </a:t>
            </a:r>
            <a:r>
              <a:rPr lang="en-GB" dirty="0" err="1"/>
              <a:t>za</a:t>
            </a:r>
            <a:r>
              <a:rPr lang="en-GB" dirty="0"/>
              <a:t> </a:t>
            </a:r>
            <a:r>
              <a:rPr lang="en-GB" dirty="0" err="1"/>
              <a:t>dijete</a:t>
            </a:r>
            <a:r>
              <a:rPr lang="en-GB" dirty="0"/>
              <a:t> </a:t>
            </a:r>
            <a:r>
              <a:rPr lang="en-GB" dirty="0" err="1"/>
              <a:t>i</a:t>
            </a:r>
            <a:r>
              <a:rPr lang="en-GB" dirty="0"/>
              <a:t> </a:t>
            </a:r>
            <a:r>
              <a:rPr lang="en-GB" dirty="0" err="1"/>
              <a:t>zaštitnih</a:t>
            </a:r>
            <a:r>
              <a:rPr lang="en-GB" dirty="0"/>
              <a:t> </a:t>
            </a:r>
            <a:r>
              <a:rPr lang="en-GB" dirty="0" err="1"/>
              <a:t>mjera</a:t>
            </a:r>
            <a:r>
              <a:rPr lang="en-GB" dirty="0"/>
              <a:t> </a:t>
            </a:r>
            <a:r>
              <a:rPr lang="en-GB" dirty="0" err="1"/>
              <a:t>za</a:t>
            </a:r>
            <a:r>
              <a:rPr lang="en-GB" dirty="0"/>
              <a:t> </a:t>
            </a:r>
            <a:r>
              <a:rPr lang="en-GB" dirty="0" err="1"/>
              <a:t>majku</a:t>
            </a:r>
            <a:endParaRPr lang="en-GB" dirty="0"/>
          </a:p>
          <a:p>
            <a:pPr lvl="1" algn="just">
              <a:buFont typeface="Courier New" panose="02070309020205020404" pitchFamily="49" charset="0"/>
              <a:buChar char="o"/>
            </a:pPr>
            <a:r>
              <a:rPr lang="en-GB" dirty="0" err="1"/>
              <a:t>Zaštitne</a:t>
            </a:r>
            <a:r>
              <a:rPr lang="en-GB" dirty="0"/>
              <a:t> </a:t>
            </a:r>
            <a:r>
              <a:rPr lang="en-GB" dirty="0" err="1"/>
              <a:t>mjere</a:t>
            </a:r>
            <a:r>
              <a:rPr lang="en-GB" dirty="0"/>
              <a:t> za </a:t>
            </a:r>
            <a:r>
              <a:rPr lang="en-GB" dirty="0" err="1"/>
              <a:t>majku</a:t>
            </a:r>
            <a:r>
              <a:rPr lang="en-GB" dirty="0"/>
              <a:t> </a:t>
            </a:r>
            <a:r>
              <a:rPr lang="en-GB" dirty="0" err="1"/>
              <a:t>ujedno</a:t>
            </a:r>
            <a:r>
              <a:rPr lang="en-GB" dirty="0"/>
              <a:t> </a:t>
            </a:r>
            <a:r>
              <a:rPr lang="en-GB" dirty="0" err="1"/>
              <a:t>štite</a:t>
            </a:r>
            <a:r>
              <a:rPr lang="en-GB" dirty="0"/>
              <a:t> </a:t>
            </a:r>
            <a:r>
              <a:rPr lang="en-GB" dirty="0" err="1"/>
              <a:t>i</a:t>
            </a:r>
            <a:r>
              <a:rPr lang="en-GB" dirty="0"/>
              <a:t> </a:t>
            </a:r>
            <a:r>
              <a:rPr lang="en-GB" dirty="0" err="1"/>
              <a:t>dijete</a:t>
            </a:r>
            <a:r>
              <a:rPr lang="en-GB" dirty="0"/>
              <a:t> (</a:t>
            </a:r>
            <a:r>
              <a:rPr lang="en-GB" dirty="0" err="1"/>
              <a:t>vidi</a:t>
            </a:r>
            <a:r>
              <a:rPr lang="en-GB" dirty="0"/>
              <a:t> </a:t>
            </a:r>
            <a:r>
              <a:rPr lang="en-GB" dirty="0" err="1"/>
              <a:t>iznad</a:t>
            </a:r>
            <a:r>
              <a:rPr lang="en-GB" dirty="0"/>
              <a:t> „Ozbiljna </a:t>
            </a:r>
            <a:r>
              <a:rPr lang="en-GB" dirty="0" err="1"/>
              <a:t>opasnost</a:t>
            </a:r>
            <a:r>
              <a:rPr lang="en-GB" dirty="0"/>
              <a:t> </a:t>
            </a:r>
            <a:r>
              <a:rPr lang="en-GB" dirty="0" err="1" smtClean="0"/>
              <a:t>i</a:t>
            </a:r>
            <a:r>
              <a:rPr lang="en-GB" dirty="0" smtClean="0"/>
              <a:t> </a:t>
            </a:r>
            <a:r>
              <a:rPr lang="en-GB" dirty="0" err="1"/>
              <a:t>obiteljsko</a:t>
            </a:r>
            <a:r>
              <a:rPr lang="en-GB" dirty="0"/>
              <a:t> </a:t>
            </a:r>
            <a:r>
              <a:rPr lang="en-GB" dirty="0" err="1"/>
              <a:t>nasilje</a:t>
            </a:r>
            <a:r>
              <a:rPr lang="en-GB" dirty="0"/>
              <a:t>: </a:t>
            </a:r>
            <a:r>
              <a:rPr lang="hr-HR" dirty="0"/>
              <a:t>opasnost</a:t>
            </a:r>
            <a:r>
              <a:rPr lang="hr-HR" dirty="0"/>
              <a:t> za</a:t>
            </a:r>
            <a:r>
              <a:rPr lang="en-GB" dirty="0"/>
              <a:t> </a:t>
            </a:r>
            <a:r>
              <a:rPr lang="en-GB" dirty="0" err="1"/>
              <a:t>majk</a:t>
            </a:r>
            <a:r>
              <a:rPr lang="hr-HR" dirty="0"/>
              <a:t>u</a:t>
            </a:r>
            <a:r>
              <a:rPr lang="en-GB" dirty="0"/>
              <a:t> </a:t>
            </a:r>
            <a:r>
              <a:rPr lang="en-GB" dirty="0" err="1"/>
              <a:t>nasuprot</a:t>
            </a:r>
            <a:r>
              <a:rPr lang="en-GB" dirty="0"/>
              <a:t> </a:t>
            </a:r>
            <a:r>
              <a:rPr lang="hr-HR" dirty="0"/>
              <a:t>opasnosti</a:t>
            </a:r>
            <a:r>
              <a:rPr lang="hr-HR" dirty="0"/>
              <a:t> za</a:t>
            </a:r>
            <a:r>
              <a:rPr lang="en-GB" dirty="0"/>
              <a:t> d</a:t>
            </a:r>
            <a:r>
              <a:rPr lang="hr-HR" dirty="0"/>
              <a:t>i</a:t>
            </a:r>
            <a:r>
              <a:rPr lang="en-GB" dirty="0"/>
              <a:t>jete“)</a:t>
            </a:r>
          </a:p>
          <a:p>
            <a:pPr>
              <a:buFont typeface="Wingdings" pitchFamily="2" charset="2"/>
              <a:buChar char="v"/>
            </a:pPr>
            <a:endParaRPr lang="en-GB" dirty="0"/>
          </a:p>
        </p:txBody>
      </p:sp>
    </p:spTree>
    <p:extLst>
      <p:ext uri="{BB962C8B-B14F-4D97-AF65-F5344CB8AC3E}">
        <p14:creationId xmlns:p14="http://schemas.microsoft.com/office/powerpoint/2010/main" val="83217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650631" y="365125"/>
            <a:ext cx="10972800" cy="1325563"/>
          </a:xfrm>
        </p:spPr>
        <p:txBody>
          <a:bodyPr>
            <a:normAutofit/>
          </a:bodyPr>
          <a:lstStyle/>
          <a:p>
            <a:pPr algn="ctr"/>
            <a:r>
              <a:rPr lang="en-US" sz="3600" dirty="0">
                <a:solidFill>
                  <a:srgbClr val="22428C"/>
                </a:solidFill>
              </a:rPr>
              <a:t>1c. </a:t>
            </a:r>
            <a:r>
              <a:rPr lang="en-US" sz="3600" dirty="0" err="1">
                <a:solidFill>
                  <a:srgbClr val="22428C"/>
                </a:solidFill>
              </a:rPr>
              <a:t>Zaštitne</a:t>
            </a:r>
            <a:r>
              <a:rPr lang="en-US" sz="3600" dirty="0">
                <a:solidFill>
                  <a:srgbClr val="22428C"/>
                </a:solidFill>
              </a:rPr>
              <a:t> </a:t>
            </a:r>
            <a:r>
              <a:rPr lang="en-US" sz="3600" dirty="0" err="1">
                <a:solidFill>
                  <a:srgbClr val="22428C"/>
                </a:solidFill>
              </a:rPr>
              <a:t>mjere</a:t>
            </a:r>
            <a:r>
              <a:rPr lang="en-US" sz="3600" dirty="0">
                <a:solidFill>
                  <a:srgbClr val="22428C"/>
                </a:solidFill>
              </a:rPr>
              <a:t> u </a:t>
            </a:r>
            <a:r>
              <a:rPr lang="en-US" sz="3600" dirty="0" err="1">
                <a:solidFill>
                  <a:srgbClr val="22428C"/>
                </a:solidFill>
              </a:rPr>
              <a:t>kontekstu</a:t>
            </a:r>
            <a:r>
              <a:rPr lang="en-US" sz="3600" dirty="0">
                <a:solidFill>
                  <a:srgbClr val="22428C"/>
                </a:solidFill>
              </a:rPr>
              <a:t> </a:t>
            </a:r>
            <a:r>
              <a:rPr lang="en-US" sz="3600" dirty="0" err="1">
                <a:solidFill>
                  <a:srgbClr val="22428C"/>
                </a:solidFill>
              </a:rPr>
              <a:t>postupka</a:t>
            </a:r>
            <a:r>
              <a:rPr lang="en-US" sz="3600" dirty="0">
                <a:solidFill>
                  <a:srgbClr val="22428C"/>
                </a:solidFill>
              </a:rPr>
              <a:t> </a:t>
            </a:r>
            <a:r>
              <a:rPr lang="en-US" sz="3600" dirty="0" err="1">
                <a:solidFill>
                  <a:srgbClr val="22428C"/>
                </a:solidFill>
              </a:rPr>
              <a:t>povratka</a:t>
            </a:r>
            <a:r>
              <a:rPr lang="en-US" sz="3600" dirty="0">
                <a:solidFill>
                  <a:srgbClr val="22428C"/>
                </a:solidFill>
              </a:rPr>
              <a:t>: </a:t>
            </a:r>
            <a:r>
              <a:rPr lang="en-US" sz="3600" dirty="0" err="1">
                <a:solidFill>
                  <a:srgbClr val="22428C"/>
                </a:solidFill>
              </a:rPr>
              <a:t>prethodna</a:t>
            </a:r>
            <a:r>
              <a:rPr lang="en-US" sz="3600" dirty="0">
                <a:solidFill>
                  <a:srgbClr val="22428C"/>
                </a:solidFill>
              </a:rPr>
              <a:t> </a:t>
            </a:r>
            <a:r>
              <a:rPr lang="en-US" sz="3600" dirty="0" err="1">
                <a:solidFill>
                  <a:srgbClr val="22428C"/>
                </a:solidFill>
              </a:rPr>
              <a:t>razmatranja</a:t>
            </a:r>
            <a:r>
              <a:rPr lang="en-US" sz="3600" dirty="0">
                <a:solidFill>
                  <a:srgbClr val="22428C"/>
                </a:solidFill>
              </a:rPr>
              <a:t>  </a:t>
            </a:r>
          </a:p>
        </p:txBody>
      </p:sp>
      <p:sp>
        <p:nvSpPr>
          <p:cNvPr id="3" name="Content Placeholder 2">
            <a:extLst>
              <a:ext uri="{FF2B5EF4-FFF2-40B4-BE49-F238E27FC236}">
                <a16:creationId xmlns:a16="http://schemas.microsoft.com/office/drawing/2014/main" id="{331FCB07-534D-8B43-966E-AF425226CFB9}"/>
              </a:ext>
            </a:extLst>
          </p:cNvPr>
          <p:cNvSpPr>
            <a:spLocks noGrp="1"/>
          </p:cNvSpPr>
          <p:nvPr>
            <p:ph idx="1"/>
          </p:nvPr>
        </p:nvSpPr>
        <p:spPr>
          <a:xfrm>
            <a:off x="879231" y="1690688"/>
            <a:ext cx="10474569" cy="4802186"/>
          </a:xfrm>
        </p:spPr>
        <p:txBody>
          <a:bodyPr>
            <a:normAutofit lnSpcReduction="10000"/>
          </a:bodyPr>
          <a:lstStyle/>
          <a:p>
            <a:pPr algn="just">
              <a:buFont typeface="Wingdings" pitchFamily="2" charset="2"/>
              <a:buChar char="v"/>
            </a:pPr>
            <a:r>
              <a:rPr lang="en-GB" dirty="0" err="1"/>
              <a:t>Zaštitne</a:t>
            </a:r>
            <a:r>
              <a:rPr lang="en-GB" dirty="0"/>
              <a:t> </a:t>
            </a:r>
            <a:r>
              <a:rPr lang="en-GB" dirty="0" err="1"/>
              <a:t>mjere</a:t>
            </a:r>
            <a:r>
              <a:rPr lang="en-GB" dirty="0"/>
              <a:t> </a:t>
            </a:r>
            <a:r>
              <a:rPr lang="en-GB" dirty="0" err="1"/>
              <a:t>nasuprot</a:t>
            </a:r>
            <a:r>
              <a:rPr lang="en-GB" dirty="0"/>
              <a:t> „</a:t>
            </a:r>
            <a:r>
              <a:rPr lang="en-GB" dirty="0" err="1"/>
              <a:t>mekim</a:t>
            </a:r>
            <a:r>
              <a:rPr lang="en-GB" dirty="0"/>
              <a:t>“ </a:t>
            </a:r>
            <a:r>
              <a:rPr lang="en-GB" dirty="0" err="1"/>
              <a:t>mjerama</a:t>
            </a:r>
            <a:endParaRPr lang="en-GB" dirty="0"/>
          </a:p>
          <a:p>
            <a:pPr lvl="1" algn="just">
              <a:buFont typeface="Courier New" panose="02070309020205020404" pitchFamily="49" charset="0"/>
              <a:buChar char="o"/>
            </a:pPr>
            <a:r>
              <a:rPr lang="en-GB" dirty="0" err="1"/>
              <a:t>Meke</a:t>
            </a:r>
            <a:r>
              <a:rPr lang="en-GB" dirty="0"/>
              <a:t> </a:t>
            </a:r>
            <a:r>
              <a:rPr lang="en-GB" dirty="0" err="1"/>
              <a:t>mjere</a:t>
            </a:r>
            <a:r>
              <a:rPr lang="en-GB" dirty="0"/>
              <a:t>: </a:t>
            </a:r>
            <a:r>
              <a:rPr lang="en-GB" dirty="0" err="1"/>
              <a:t>jednostavni</a:t>
            </a:r>
            <a:r>
              <a:rPr lang="en-GB" dirty="0"/>
              <a:t> </a:t>
            </a:r>
            <a:r>
              <a:rPr lang="en-GB" dirty="0" err="1"/>
              <a:t>praktični</a:t>
            </a:r>
            <a:r>
              <a:rPr lang="en-GB" dirty="0"/>
              <a:t> </a:t>
            </a:r>
            <a:r>
              <a:rPr lang="en-GB" dirty="0" err="1"/>
              <a:t>dogovor</a:t>
            </a:r>
            <a:r>
              <a:rPr lang="en-GB" dirty="0"/>
              <a:t> </a:t>
            </a:r>
            <a:r>
              <a:rPr lang="en-GB" dirty="0" err="1"/>
              <a:t>koji</a:t>
            </a:r>
            <a:r>
              <a:rPr lang="en-GB" dirty="0"/>
              <a:t> </a:t>
            </a:r>
            <a:r>
              <a:rPr lang="en-GB" dirty="0" err="1"/>
              <a:t>olakšava</a:t>
            </a:r>
            <a:r>
              <a:rPr lang="hr-HR" dirty="0"/>
              <a:t> </a:t>
            </a:r>
            <a:r>
              <a:rPr lang="en-GB" dirty="0" err="1"/>
              <a:t>provedbu</a:t>
            </a:r>
            <a:r>
              <a:rPr lang="en-GB" dirty="0"/>
              <a:t> </a:t>
            </a:r>
            <a:r>
              <a:rPr lang="en-GB" dirty="0" err="1"/>
              <a:t>postupka</a:t>
            </a:r>
            <a:r>
              <a:rPr lang="en-GB" dirty="0"/>
              <a:t> </a:t>
            </a:r>
            <a:r>
              <a:rPr lang="en-GB" dirty="0" err="1"/>
              <a:t>povratka</a:t>
            </a:r>
            <a:r>
              <a:rPr lang="en-GB" dirty="0"/>
              <a:t> </a:t>
            </a:r>
            <a:r>
              <a:rPr lang="en-GB" dirty="0" err="1"/>
              <a:t>djeteta</a:t>
            </a:r>
            <a:r>
              <a:rPr lang="en-GB" dirty="0"/>
              <a:t> </a:t>
            </a:r>
            <a:r>
              <a:rPr lang="en-GB" dirty="0" err="1"/>
              <a:t>i</a:t>
            </a:r>
            <a:r>
              <a:rPr lang="en-GB" dirty="0"/>
              <a:t> </a:t>
            </a:r>
            <a:r>
              <a:rPr lang="en-GB" dirty="0" err="1"/>
              <a:t>omogućava</a:t>
            </a:r>
            <a:r>
              <a:rPr lang="en-GB" dirty="0"/>
              <a:t> </a:t>
            </a:r>
            <a:r>
              <a:rPr lang="hr-HR" dirty="0"/>
              <a:t>njegov povratak </a:t>
            </a:r>
            <a:r>
              <a:rPr lang="en-GB" dirty="0"/>
              <a:t>u </a:t>
            </a:r>
            <a:r>
              <a:rPr lang="en-GB" dirty="0" err="1"/>
              <a:t>državu</a:t>
            </a:r>
            <a:r>
              <a:rPr lang="en-GB" dirty="0"/>
              <a:t> </a:t>
            </a:r>
            <a:r>
              <a:rPr lang="en-GB" dirty="0" err="1"/>
              <a:t>uobičajenog</a:t>
            </a:r>
            <a:r>
              <a:rPr lang="en-GB" dirty="0"/>
              <a:t> </a:t>
            </a:r>
            <a:r>
              <a:rPr lang="en-GB" dirty="0" err="1"/>
              <a:t>boravišta</a:t>
            </a:r>
            <a:r>
              <a:rPr lang="en-GB" dirty="0"/>
              <a:t> (</a:t>
            </a:r>
            <a:r>
              <a:rPr lang="en-GB" dirty="0" err="1"/>
              <a:t>npr</a:t>
            </a:r>
            <a:r>
              <a:rPr lang="en-GB" dirty="0"/>
              <a:t>. </a:t>
            </a:r>
            <a:r>
              <a:rPr lang="en-GB" dirty="0" err="1"/>
              <a:t>financiranje</a:t>
            </a:r>
            <a:r>
              <a:rPr lang="en-GB" dirty="0"/>
              <a:t> </a:t>
            </a:r>
            <a:r>
              <a:rPr lang="en-GB" dirty="0" err="1"/>
              <a:t>povratnih</a:t>
            </a:r>
            <a:r>
              <a:rPr lang="en-GB" dirty="0"/>
              <a:t> </a:t>
            </a:r>
            <a:r>
              <a:rPr lang="en-GB" dirty="0" err="1"/>
              <a:t>avionskih</a:t>
            </a:r>
            <a:r>
              <a:rPr lang="en-GB" dirty="0"/>
              <a:t> </a:t>
            </a:r>
            <a:r>
              <a:rPr lang="en-GB" dirty="0" err="1"/>
              <a:t>letova</a:t>
            </a:r>
            <a:r>
              <a:rPr lang="en-GB" dirty="0"/>
              <a:t> </a:t>
            </a:r>
            <a:r>
              <a:rPr lang="en-GB" dirty="0" err="1"/>
              <a:t>i</a:t>
            </a:r>
            <a:r>
              <a:rPr lang="en-GB" dirty="0"/>
              <a:t> </a:t>
            </a:r>
            <a:r>
              <a:rPr lang="en-GB" dirty="0" err="1"/>
              <a:t>financijska</a:t>
            </a:r>
            <a:r>
              <a:rPr lang="en-GB" dirty="0"/>
              <a:t> </a:t>
            </a:r>
            <a:r>
              <a:rPr lang="en-GB" dirty="0" err="1"/>
              <a:t>potpora</a:t>
            </a:r>
            <a:r>
              <a:rPr lang="en-GB" dirty="0"/>
              <a:t> po </a:t>
            </a:r>
            <a:r>
              <a:rPr lang="en-GB" dirty="0" err="1"/>
              <a:t>povratku</a:t>
            </a:r>
            <a:r>
              <a:rPr lang="en-GB" dirty="0"/>
              <a:t>)</a:t>
            </a:r>
            <a:r>
              <a:rPr lang="hr-HR" dirty="0"/>
              <a:t>.</a:t>
            </a:r>
            <a:r>
              <a:rPr lang="en-GB" dirty="0"/>
              <a:t> </a:t>
            </a:r>
          </a:p>
          <a:p>
            <a:pPr lvl="1" algn="just">
              <a:buFont typeface="Courier New" panose="02070309020205020404" pitchFamily="49" charset="0"/>
              <a:buChar char="o"/>
            </a:pPr>
            <a:endParaRPr lang="en-GB" dirty="0"/>
          </a:p>
          <a:p>
            <a:pPr algn="just">
              <a:buFont typeface="Wingdings" pitchFamily="2" charset="2"/>
              <a:buChar char="v"/>
            </a:pPr>
            <a:r>
              <a:rPr lang="en-GB" dirty="0" err="1"/>
              <a:t>Utvrđivanje</a:t>
            </a:r>
            <a:r>
              <a:rPr lang="en-GB" dirty="0"/>
              <a:t> </a:t>
            </a:r>
            <a:r>
              <a:rPr lang="en-GB" dirty="0" err="1"/>
              <a:t>potrebe</a:t>
            </a:r>
            <a:r>
              <a:rPr lang="en-GB" dirty="0"/>
              <a:t> </a:t>
            </a:r>
            <a:r>
              <a:rPr lang="en-GB" dirty="0" err="1"/>
              <a:t>za</a:t>
            </a:r>
            <a:r>
              <a:rPr lang="en-GB" dirty="0"/>
              <a:t> </a:t>
            </a:r>
            <a:r>
              <a:rPr lang="en-GB" dirty="0" err="1"/>
              <a:t>zaštitnim</a:t>
            </a:r>
            <a:r>
              <a:rPr lang="en-GB" dirty="0"/>
              <a:t> </a:t>
            </a:r>
            <a:r>
              <a:rPr lang="en-GB" dirty="0" err="1"/>
              <a:t>mjerama</a:t>
            </a:r>
            <a:r>
              <a:rPr lang="en-GB" dirty="0"/>
              <a:t> (</a:t>
            </a:r>
            <a:r>
              <a:rPr lang="en-GB" dirty="0" err="1"/>
              <a:t>vidi</a:t>
            </a:r>
            <a:r>
              <a:rPr lang="en-GB" dirty="0"/>
              <a:t> </a:t>
            </a:r>
            <a:r>
              <a:rPr lang="en-GB" dirty="0" err="1"/>
              <a:t>dijagrame</a:t>
            </a:r>
            <a:r>
              <a:rPr lang="en-GB" dirty="0"/>
              <a:t>)</a:t>
            </a:r>
          </a:p>
          <a:p>
            <a:pPr lvl="1" algn="just">
              <a:buFont typeface="Courier New" panose="02070309020205020404" pitchFamily="49" charset="0"/>
              <a:buChar char="o"/>
            </a:pPr>
            <a:r>
              <a:rPr lang="en-GB" dirty="0" err="1"/>
              <a:t>Dokazi</a:t>
            </a:r>
            <a:r>
              <a:rPr lang="en-GB" dirty="0"/>
              <a:t>: </a:t>
            </a:r>
            <a:r>
              <a:rPr lang="en-GB" dirty="0" err="1"/>
              <a:t>što</a:t>
            </a:r>
            <a:r>
              <a:rPr lang="en-GB" dirty="0"/>
              <a:t> u </a:t>
            </a:r>
            <a:r>
              <a:rPr lang="en-GB" dirty="0" err="1"/>
              <a:t>postupku</a:t>
            </a:r>
            <a:r>
              <a:rPr lang="en-GB" dirty="0"/>
              <a:t> </a:t>
            </a:r>
            <a:r>
              <a:rPr lang="en-GB" dirty="0" err="1"/>
              <a:t>povratka</a:t>
            </a:r>
            <a:r>
              <a:rPr lang="en-GB" dirty="0"/>
              <a:t> </a:t>
            </a:r>
            <a:r>
              <a:rPr lang="en-GB" dirty="0" err="1"/>
              <a:t>predstavlja</a:t>
            </a:r>
            <a:r>
              <a:rPr lang="en-GB" dirty="0"/>
              <a:t> minimum </a:t>
            </a:r>
            <a:r>
              <a:rPr lang="en-GB" dirty="0" err="1"/>
              <a:t>dokaza</a:t>
            </a:r>
            <a:r>
              <a:rPr lang="en-GB" dirty="0"/>
              <a:t> za </a:t>
            </a:r>
            <a:r>
              <a:rPr lang="hr-HR" dirty="0"/>
              <a:t>dokazivanje</a:t>
            </a:r>
            <a:r>
              <a:rPr lang="en-GB" dirty="0"/>
              <a:t> </a:t>
            </a:r>
            <a:r>
              <a:rPr lang="en-GB" dirty="0" err="1"/>
              <a:t>navoda</a:t>
            </a:r>
            <a:r>
              <a:rPr lang="en-GB" dirty="0"/>
              <a:t> o </a:t>
            </a:r>
            <a:r>
              <a:rPr lang="en-GB" dirty="0" err="1"/>
              <a:t>obiteljskom</a:t>
            </a:r>
            <a:r>
              <a:rPr lang="en-GB" dirty="0"/>
              <a:t> </a:t>
            </a:r>
            <a:r>
              <a:rPr lang="en-GB" dirty="0" err="1"/>
              <a:t>nasilju</a:t>
            </a:r>
            <a:r>
              <a:rPr lang="en-GB" dirty="0"/>
              <a:t> – </a:t>
            </a:r>
            <a:r>
              <a:rPr lang="en-GB" dirty="0" err="1"/>
              <a:t>npr</a:t>
            </a:r>
            <a:r>
              <a:rPr lang="en-GB" dirty="0"/>
              <a:t>. </a:t>
            </a:r>
            <a:r>
              <a:rPr lang="en-GB" dirty="0" err="1"/>
              <a:t>medicinska</a:t>
            </a:r>
            <a:r>
              <a:rPr lang="en-GB" dirty="0"/>
              <a:t> </a:t>
            </a:r>
            <a:r>
              <a:rPr lang="en-GB" dirty="0" err="1"/>
              <a:t>izvješća</a:t>
            </a:r>
            <a:r>
              <a:rPr lang="en-GB" dirty="0"/>
              <a:t>, </a:t>
            </a:r>
            <a:r>
              <a:rPr lang="en-GB" dirty="0" err="1"/>
              <a:t>policijska</a:t>
            </a:r>
            <a:r>
              <a:rPr lang="en-GB" dirty="0"/>
              <a:t> </a:t>
            </a:r>
            <a:r>
              <a:rPr lang="en-GB" dirty="0" err="1"/>
              <a:t>izvješća</a:t>
            </a:r>
            <a:r>
              <a:rPr lang="en-GB" dirty="0"/>
              <a:t>, </a:t>
            </a:r>
            <a:r>
              <a:rPr lang="en-GB" dirty="0" err="1"/>
              <a:t>saslušanje</a:t>
            </a:r>
            <a:r>
              <a:rPr lang="en-GB" dirty="0"/>
              <a:t> </a:t>
            </a:r>
            <a:r>
              <a:rPr lang="en-GB" dirty="0" err="1"/>
              <a:t>radi</a:t>
            </a:r>
            <a:r>
              <a:rPr lang="en-GB" dirty="0"/>
              <a:t> </a:t>
            </a:r>
            <a:r>
              <a:rPr lang="en-GB" dirty="0" err="1"/>
              <a:t>utvrđivanja</a:t>
            </a:r>
            <a:r>
              <a:rPr lang="en-GB" dirty="0"/>
              <a:t> </a:t>
            </a:r>
            <a:r>
              <a:rPr lang="en-GB" dirty="0" err="1"/>
              <a:t>činjenica</a:t>
            </a:r>
            <a:endParaRPr lang="en-GB" dirty="0"/>
          </a:p>
          <a:p>
            <a:pPr lvl="1" algn="just">
              <a:buFont typeface="Courier New" panose="02070309020205020404" pitchFamily="49" charset="0"/>
              <a:buChar char="o"/>
            </a:pPr>
            <a:r>
              <a:rPr lang="en-GB" dirty="0" err="1"/>
              <a:t>Teret</a:t>
            </a:r>
            <a:r>
              <a:rPr lang="en-GB" dirty="0"/>
              <a:t> </a:t>
            </a:r>
            <a:r>
              <a:rPr lang="hr-HR" dirty="0"/>
              <a:t>dokazivanja </a:t>
            </a:r>
            <a:r>
              <a:rPr lang="en-GB" dirty="0" err="1"/>
              <a:t>i</a:t>
            </a:r>
            <a:r>
              <a:rPr lang="en-GB" dirty="0"/>
              <a:t> </a:t>
            </a:r>
            <a:r>
              <a:rPr lang="en-GB" dirty="0" err="1"/>
              <a:t>dokaz</a:t>
            </a:r>
            <a:r>
              <a:rPr lang="en-GB" dirty="0" err="1"/>
              <a:t>ni</a:t>
            </a:r>
            <a:r>
              <a:rPr lang="en-GB" dirty="0"/>
              <a:t> standard</a:t>
            </a:r>
            <a:endParaRPr lang="en-GB" sz="2000" dirty="0"/>
          </a:p>
          <a:p>
            <a:pPr lvl="1" algn="just">
              <a:buFont typeface="Courier New" panose="02070309020205020404" pitchFamily="49" charset="0"/>
              <a:buChar char="o"/>
            </a:pPr>
            <a:r>
              <a:rPr lang="en-GB" dirty="0" err="1"/>
              <a:t>Čimbenici</a:t>
            </a:r>
            <a:r>
              <a:rPr lang="en-GB" dirty="0"/>
              <a:t> </a:t>
            </a:r>
            <a:r>
              <a:rPr lang="en-GB" dirty="0" err="1"/>
              <a:t>koje</a:t>
            </a:r>
            <a:r>
              <a:rPr lang="en-GB" dirty="0"/>
              <a:t> </a:t>
            </a:r>
            <a:r>
              <a:rPr lang="en-GB" dirty="0" err="1"/>
              <a:t>treba</a:t>
            </a:r>
            <a:r>
              <a:rPr lang="en-GB" dirty="0"/>
              <a:t> </a:t>
            </a:r>
            <a:r>
              <a:rPr lang="en-GB" dirty="0" err="1"/>
              <a:t>uzeti</a:t>
            </a:r>
            <a:r>
              <a:rPr lang="en-GB" dirty="0"/>
              <a:t> u </a:t>
            </a:r>
            <a:r>
              <a:rPr lang="en-GB" dirty="0" err="1"/>
              <a:t>obzir</a:t>
            </a:r>
            <a:r>
              <a:rPr lang="en-GB" dirty="0"/>
              <a:t>: </a:t>
            </a:r>
            <a:r>
              <a:rPr lang="en-GB" dirty="0" err="1"/>
              <a:t>npr</a:t>
            </a:r>
            <a:r>
              <a:rPr lang="en-GB" dirty="0"/>
              <a:t>. </a:t>
            </a:r>
            <a:r>
              <a:rPr lang="en-GB" dirty="0" err="1"/>
              <a:t>vrsta</a:t>
            </a:r>
            <a:r>
              <a:rPr lang="en-GB" dirty="0"/>
              <a:t> </a:t>
            </a:r>
            <a:r>
              <a:rPr lang="hr-HR" dirty="0"/>
              <a:t>opasnosti za</a:t>
            </a:r>
            <a:r>
              <a:rPr lang="en-GB" dirty="0"/>
              <a:t> </a:t>
            </a:r>
            <a:r>
              <a:rPr lang="en-GB" dirty="0" err="1"/>
              <a:t>majk</a:t>
            </a:r>
            <a:r>
              <a:rPr lang="hr-HR" dirty="0"/>
              <a:t>u</a:t>
            </a:r>
            <a:r>
              <a:rPr lang="en-GB" dirty="0"/>
              <a:t> </a:t>
            </a:r>
            <a:r>
              <a:rPr lang="en-GB" dirty="0"/>
              <a:t>(</a:t>
            </a:r>
            <a:r>
              <a:rPr lang="en-GB" dirty="0" err="1"/>
              <a:t>fizičk</a:t>
            </a:r>
            <a:r>
              <a:rPr lang="hr-HR" dirty="0"/>
              <a:t>a</a:t>
            </a:r>
            <a:r>
              <a:rPr lang="en-GB" dirty="0"/>
              <a:t>, </a:t>
            </a:r>
            <a:r>
              <a:rPr lang="en-GB" dirty="0" err="1"/>
              <a:t>psihičk</a:t>
            </a:r>
            <a:r>
              <a:rPr lang="hr-HR" dirty="0"/>
              <a:t>a</a:t>
            </a:r>
            <a:r>
              <a:rPr lang="en-GB" dirty="0"/>
              <a:t> </a:t>
            </a:r>
            <a:r>
              <a:rPr lang="en-GB" dirty="0" err="1"/>
              <a:t>ili</a:t>
            </a:r>
            <a:r>
              <a:rPr lang="en-GB" dirty="0"/>
              <a:t> </a:t>
            </a:r>
            <a:r>
              <a:rPr lang="en-GB" dirty="0" err="1"/>
              <a:t>obje</a:t>
            </a:r>
            <a:r>
              <a:rPr lang="en-GB" dirty="0"/>
              <a:t>); </a:t>
            </a:r>
            <a:r>
              <a:rPr lang="hr-HR" dirty="0"/>
              <a:t>težina</a:t>
            </a:r>
            <a:r>
              <a:rPr lang="en-GB" dirty="0"/>
              <a:t> </a:t>
            </a:r>
            <a:r>
              <a:rPr lang="en-GB" dirty="0" err="1"/>
              <a:t>navodnog</a:t>
            </a:r>
            <a:r>
              <a:rPr lang="en-GB" dirty="0"/>
              <a:t> </a:t>
            </a:r>
            <a:r>
              <a:rPr lang="en-GB" dirty="0" err="1"/>
              <a:t>nasilja</a:t>
            </a:r>
            <a:r>
              <a:rPr lang="en-GB" dirty="0"/>
              <a:t> (</a:t>
            </a:r>
            <a:r>
              <a:rPr lang="en-GB" dirty="0" err="1"/>
              <a:t>teško</a:t>
            </a:r>
            <a:r>
              <a:rPr lang="en-GB" dirty="0"/>
              <a:t>, </a:t>
            </a:r>
            <a:r>
              <a:rPr lang="en-GB" dirty="0" err="1"/>
              <a:t>srednje</a:t>
            </a:r>
            <a:r>
              <a:rPr lang="en-GB" dirty="0"/>
              <a:t>, </a:t>
            </a:r>
            <a:r>
              <a:rPr lang="hr-HR" dirty="0"/>
              <a:t>lako</a:t>
            </a:r>
            <a:r>
              <a:rPr lang="en-GB" dirty="0"/>
              <a:t>); </a:t>
            </a:r>
            <a:r>
              <a:rPr lang="en-GB" dirty="0" err="1"/>
              <a:t>utjecaj</a:t>
            </a:r>
            <a:r>
              <a:rPr lang="en-GB" dirty="0"/>
              <a:t> </a:t>
            </a:r>
            <a:r>
              <a:rPr lang="en-GB" dirty="0" err="1"/>
              <a:t>na</a:t>
            </a:r>
            <a:r>
              <a:rPr lang="en-GB" dirty="0"/>
              <a:t> </a:t>
            </a:r>
            <a:r>
              <a:rPr lang="en-GB" dirty="0" err="1"/>
              <a:t>mentalno</a:t>
            </a:r>
            <a:r>
              <a:rPr lang="en-GB" dirty="0"/>
              <a:t> </a:t>
            </a:r>
            <a:r>
              <a:rPr lang="en-GB" dirty="0" err="1"/>
              <a:t>zdravlje</a:t>
            </a:r>
            <a:r>
              <a:rPr lang="en-GB" dirty="0"/>
              <a:t> </a:t>
            </a:r>
            <a:r>
              <a:rPr lang="en-GB" dirty="0" err="1"/>
              <a:t>majke</a:t>
            </a:r>
            <a:r>
              <a:rPr lang="en-GB" dirty="0"/>
              <a:t> (</a:t>
            </a:r>
            <a:r>
              <a:rPr lang="en-GB" dirty="0" err="1"/>
              <a:t>subjektivna</a:t>
            </a:r>
            <a:r>
              <a:rPr lang="en-GB" dirty="0"/>
              <a:t> </a:t>
            </a:r>
            <a:r>
              <a:rPr lang="en-GB" dirty="0" err="1"/>
              <a:t>nasuprot</a:t>
            </a:r>
            <a:r>
              <a:rPr lang="en-GB" dirty="0"/>
              <a:t> </a:t>
            </a:r>
            <a:r>
              <a:rPr lang="en-GB" dirty="0" err="1"/>
              <a:t>objektivnoj</a:t>
            </a:r>
            <a:r>
              <a:rPr lang="en-GB" dirty="0"/>
              <a:t> </a:t>
            </a:r>
            <a:r>
              <a:rPr lang="en-GB" dirty="0" err="1"/>
              <a:t>tjeskobi</a:t>
            </a:r>
            <a:r>
              <a:rPr lang="en-GB" dirty="0"/>
              <a:t>)</a:t>
            </a:r>
            <a:endParaRPr lang="en-GB" sz="2000" dirty="0"/>
          </a:p>
          <a:p>
            <a:pPr lvl="1">
              <a:buFont typeface="Courier New" panose="02070309020205020404" pitchFamily="49" charset="0"/>
              <a:buChar char="o"/>
            </a:pPr>
            <a:endParaRPr lang="en-GB" dirty="0"/>
          </a:p>
        </p:txBody>
      </p:sp>
    </p:spTree>
    <p:extLst>
      <p:ext uri="{BB962C8B-B14F-4D97-AF65-F5344CB8AC3E}">
        <p14:creationId xmlns:p14="http://schemas.microsoft.com/office/powerpoint/2010/main" val="337100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37723817"/>
              </p:ext>
            </p:extLst>
          </p:nvPr>
        </p:nvGraphicFramePr>
        <p:xfrm>
          <a:off x="416788" y="58189"/>
          <a:ext cx="5370022" cy="6724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009963985"/>
              </p:ext>
            </p:extLst>
          </p:nvPr>
        </p:nvGraphicFramePr>
        <p:xfrm>
          <a:off x="6247436" y="138789"/>
          <a:ext cx="5370022" cy="6724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4891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2243" y="222637"/>
            <a:ext cx="1943161" cy="507831"/>
          </a:xfrm>
          <a:prstGeom prst="rect">
            <a:avLst/>
          </a:prstGeom>
          <a:noFill/>
        </p:spPr>
        <p:txBody>
          <a:bodyPr wrap="none" rtlCol="0">
            <a:spAutoFit/>
          </a:bodyPr>
          <a:lstStyle/>
          <a:p>
            <a:r>
              <a:rPr lang="hr-HR" sz="900" dirty="0"/>
              <a:t>Smjernice u određivanju vrste dokaza</a:t>
            </a:r>
          </a:p>
          <a:p>
            <a:endParaRPr lang="hr-HR" dirty="0"/>
          </a:p>
        </p:txBody>
      </p:sp>
      <p:sp>
        <p:nvSpPr>
          <p:cNvPr id="5" name="Rectangle 4"/>
          <p:cNvSpPr/>
          <p:nvPr/>
        </p:nvSpPr>
        <p:spPr>
          <a:xfrm>
            <a:off x="4532243" y="541508"/>
            <a:ext cx="1979874" cy="96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t>Svjedočenje majke koja je protupravno odvela dijete preko granice i ostavljenog roditelja o navodima </a:t>
            </a:r>
            <a:r>
              <a:rPr lang="hr-HR" sz="900" dirty="0"/>
              <a:t>o obiteljskom </a:t>
            </a:r>
            <a:r>
              <a:rPr lang="hr-HR" sz="900" dirty="0"/>
              <a:t>nasilju.</a:t>
            </a:r>
          </a:p>
        </p:txBody>
      </p:sp>
      <p:cxnSp>
        <p:nvCxnSpPr>
          <p:cNvPr id="9" name="Straight Connector 8"/>
          <p:cNvCxnSpPr/>
          <p:nvPr/>
        </p:nvCxnSpPr>
        <p:spPr>
          <a:xfrm>
            <a:off x="5503823" y="1503615"/>
            <a:ext cx="0" cy="166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03823" y="1669774"/>
            <a:ext cx="33300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272645" y="1669774"/>
            <a:ext cx="0" cy="380252"/>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531849" y="1949342"/>
            <a:ext cx="1611464" cy="835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t>Treba</a:t>
            </a:r>
            <a:r>
              <a:rPr lang="hr-HR" sz="900" dirty="0"/>
              <a:t> li sud dodatne dokaze?</a:t>
            </a:r>
          </a:p>
        </p:txBody>
      </p:sp>
      <p:cxnSp>
        <p:nvCxnSpPr>
          <p:cNvPr id="20" name="Straight Connector 19"/>
          <p:cNvCxnSpPr/>
          <p:nvPr/>
        </p:nvCxnSpPr>
        <p:spPr>
          <a:xfrm>
            <a:off x="8833899" y="1669774"/>
            <a:ext cx="0" cy="279568"/>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7829898" y="1948715"/>
            <a:ext cx="1611464" cy="835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t>Tvrdnje </a:t>
            </a:r>
            <a:r>
              <a:rPr lang="hr-HR" sz="900" dirty="0"/>
              <a:t>nisu takve da bi trebalo </a:t>
            </a:r>
            <a:r>
              <a:rPr lang="hr-HR" sz="900" dirty="0"/>
              <a:t>nastaviti s primjenom članka 13. st. 1. b), osim u slučaju podnošenja daljnjih podnesaka radi davanja izjava.</a:t>
            </a:r>
          </a:p>
        </p:txBody>
      </p:sp>
      <p:cxnSp>
        <p:nvCxnSpPr>
          <p:cNvPr id="24" name="Straight Connector 23"/>
          <p:cNvCxnSpPr/>
          <p:nvPr/>
        </p:nvCxnSpPr>
        <p:spPr>
          <a:xfrm>
            <a:off x="6337581" y="2599855"/>
            <a:ext cx="0" cy="283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53429" y="2883058"/>
            <a:ext cx="33300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845264" y="2883058"/>
            <a:ext cx="0" cy="87961"/>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643209" y="2979273"/>
            <a:ext cx="2538943" cy="115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t>Prijeđite na dokaze Tipa 2 </a:t>
            </a:r>
            <a:r>
              <a:rPr lang="hr-HR" sz="900" dirty="0"/>
              <a:t>(upravljanje dokaznim postupkom)</a:t>
            </a:r>
            <a:r>
              <a:rPr lang="hr-HR" sz="900" dirty="0"/>
              <a:t> i/ili dokaze Tipa 3 (razmislite je li to potrebno, tj. u okolnostima kada bi pitanja poput psihičkog zlostavljanja ili </a:t>
            </a:r>
            <a:r>
              <a:rPr lang="hr-HR" sz="900" dirty="0"/>
              <a:t>propusta u roditeljskoj skrbi </a:t>
            </a:r>
            <a:r>
              <a:rPr lang="hr-HR" sz="900" dirty="0"/>
              <a:t>zahtijevala stručno mišljenje). Je li jedno ili oboje potrebno i/ili dostupno sudu? </a:t>
            </a:r>
          </a:p>
        </p:txBody>
      </p:sp>
      <p:cxnSp>
        <p:nvCxnSpPr>
          <p:cNvPr id="30" name="Straight Connector 29"/>
          <p:cNvCxnSpPr/>
          <p:nvPr/>
        </p:nvCxnSpPr>
        <p:spPr>
          <a:xfrm>
            <a:off x="8175340" y="2883058"/>
            <a:ext cx="0" cy="267107"/>
          </a:xfrm>
          <a:prstGeom prst="line">
            <a:avLst/>
          </a:prstGeom>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6762731" y="3150165"/>
            <a:ext cx="2538943" cy="115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t>Nastavite utvrđivati </a:t>
            </a:r>
            <a:r>
              <a:rPr lang="hr-HR" sz="900" dirty="0"/>
              <a:t>okolnosti iz članka </a:t>
            </a:r>
            <a:r>
              <a:rPr lang="hr-HR" sz="900" dirty="0"/>
              <a:t>13. st. 1. b), tj. scenarij u kojem ostavljeni roditelj u pisanim dokazima priznaje neke ili sve navode. Imajte na umu da ostavljeni roditelj ipak može pokušati predočiti dokaze koji podupiru sekundarni argument, tj. da bi zaštitne mjere na odgovarajući način ublažile ozbiljnu opasnost.</a:t>
            </a:r>
          </a:p>
        </p:txBody>
      </p:sp>
      <p:cxnSp>
        <p:nvCxnSpPr>
          <p:cNvPr id="38" name="Straight Connector 37"/>
          <p:cNvCxnSpPr/>
          <p:nvPr/>
        </p:nvCxnSpPr>
        <p:spPr>
          <a:xfrm>
            <a:off x="4845264" y="4048014"/>
            <a:ext cx="0" cy="42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918129" y="4264225"/>
            <a:ext cx="19271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927797" y="4262340"/>
            <a:ext cx="0" cy="214327"/>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2122065" y="4497729"/>
            <a:ext cx="1611464" cy="835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Ima li sud dovoljno dokaza kako bi mogao provesti učinkovito ispitivanje?</a:t>
            </a:r>
            <a:endParaRPr lang="hr-HR" sz="900" dirty="0"/>
          </a:p>
        </p:txBody>
      </p:sp>
      <p:cxnSp>
        <p:nvCxnSpPr>
          <p:cNvPr id="45" name="Straight Connector 44"/>
          <p:cNvCxnSpPr/>
          <p:nvPr/>
        </p:nvCxnSpPr>
        <p:spPr>
          <a:xfrm flipV="1">
            <a:off x="4845264" y="4476667"/>
            <a:ext cx="173841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585397" y="4476667"/>
            <a:ext cx="0" cy="203468"/>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5777948" y="4680135"/>
            <a:ext cx="1611464" cy="835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t>Sud ocjenjuje osnovanosti navoda o obiteljskom nasilju uzimajući u obzir okolnosti slučaja te potrebu izvođenja dokaza saslušanjem.</a:t>
            </a:r>
            <a:endParaRPr lang="hr-HR" sz="900" dirty="0"/>
          </a:p>
        </p:txBody>
      </p:sp>
      <p:sp>
        <p:nvSpPr>
          <p:cNvPr id="52" name="Rectangle 51"/>
          <p:cNvSpPr/>
          <p:nvPr/>
        </p:nvSpPr>
        <p:spPr>
          <a:xfrm>
            <a:off x="2112397" y="5686627"/>
            <a:ext cx="1611464" cy="835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900" dirty="0"/>
              <a:t>Sud </a:t>
            </a:r>
            <a:r>
              <a:rPr lang="hr-HR" sz="900" dirty="0"/>
              <a:t>razmatra vremenski okvir, određivanje </a:t>
            </a:r>
            <a:r>
              <a:rPr lang="hr-HR" sz="900" dirty="0"/>
              <a:t>vještačenja i </a:t>
            </a:r>
            <a:r>
              <a:rPr lang="hr-HR" sz="900" dirty="0"/>
              <a:t>raspored sudskih saslušanja. </a:t>
            </a:r>
          </a:p>
        </p:txBody>
      </p:sp>
      <p:cxnSp>
        <p:nvCxnSpPr>
          <p:cNvPr id="62" name="Straight Connector 61"/>
          <p:cNvCxnSpPr/>
          <p:nvPr/>
        </p:nvCxnSpPr>
        <p:spPr>
          <a:xfrm>
            <a:off x="2918129" y="5345521"/>
            <a:ext cx="0" cy="341106"/>
          </a:xfrm>
          <a:prstGeom prst="line">
            <a:avLst/>
          </a:prstGeom>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5510333" y="1726301"/>
            <a:ext cx="309700" cy="230832"/>
          </a:xfrm>
          <a:prstGeom prst="rect">
            <a:avLst/>
          </a:prstGeom>
          <a:noFill/>
        </p:spPr>
        <p:txBody>
          <a:bodyPr wrap="none" rtlCol="0">
            <a:spAutoFit/>
          </a:bodyPr>
          <a:lstStyle/>
          <a:p>
            <a:r>
              <a:rPr lang="hr-HR" sz="900" dirty="0">
                <a:solidFill>
                  <a:srgbClr val="FF0000"/>
                </a:solidFill>
              </a:rPr>
              <a:t>Da</a:t>
            </a:r>
          </a:p>
        </p:txBody>
      </p:sp>
      <p:sp>
        <p:nvSpPr>
          <p:cNvPr id="78" name="TextBox 77"/>
          <p:cNvSpPr txBox="1"/>
          <p:nvPr/>
        </p:nvSpPr>
        <p:spPr>
          <a:xfrm>
            <a:off x="9125250" y="1711257"/>
            <a:ext cx="316112" cy="230832"/>
          </a:xfrm>
          <a:prstGeom prst="rect">
            <a:avLst/>
          </a:prstGeom>
          <a:noFill/>
        </p:spPr>
        <p:txBody>
          <a:bodyPr wrap="none" rtlCol="0">
            <a:spAutoFit/>
          </a:bodyPr>
          <a:lstStyle/>
          <a:p>
            <a:r>
              <a:rPr lang="hr-HR" sz="900" dirty="0">
                <a:solidFill>
                  <a:srgbClr val="FF0000"/>
                </a:solidFill>
              </a:rPr>
              <a:t>Ne</a:t>
            </a:r>
          </a:p>
        </p:txBody>
      </p:sp>
      <p:sp>
        <p:nvSpPr>
          <p:cNvPr id="79" name="TextBox 78"/>
          <p:cNvSpPr txBox="1"/>
          <p:nvPr/>
        </p:nvSpPr>
        <p:spPr>
          <a:xfrm>
            <a:off x="3659021" y="2651416"/>
            <a:ext cx="309700" cy="230832"/>
          </a:xfrm>
          <a:prstGeom prst="rect">
            <a:avLst/>
          </a:prstGeom>
          <a:noFill/>
        </p:spPr>
        <p:txBody>
          <a:bodyPr wrap="none" rtlCol="0">
            <a:spAutoFit/>
          </a:bodyPr>
          <a:lstStyle/>
          <a:p>
            <a:r>
              <a:rPr lang="hr-HR" sz="900" dirty="0">
                <a:solidFill>
                  <a:srgbClr val="FF0000"/>
                </a:solidFill>
              </a:rPr>
              <a:t>Da</a:t>
            </a:r>
          </a:p>
        </p:txBody>
      </p:sp>
      <p:sp>
        <p:nvSpPr>
          <p:cNvPr id="80" name="TextBox 79"/>
          <p:cNvSpPr txBox="1"/>
          <p:nvPr/>
        </p:nvSpPr>
        <p:spPr>
          <a:xfrm>
            <a:off x="8985562" y="2927114"/>
            <a:ext cx="316112" cy="230832"/>
          </a:xfrm>
          <a:prstGeom prst="rect">
            <a:avLst/>
          </a:prstGeom>
          <a:noFill/>
        </p:spPr>
        <p:txBody>
          <a:bodyPr wrap="none" rtlCol="0">
            <a:spAutoFit/>
          </a:bodyPr>
          <a:lstStyle/>
          <a:p>
            <a:r>
              <a:rPr lang="hr-HR" sz="900" dirty="0">
                <a:solidFill>
                  <a:srgbClr val="FF0000"/>
                </a:solidFill>
              </a:rPr>
              <a:t>Ne</a:t>
            </a:r>
          </a:p>
        </p:txBody>
      </p:sp>
      <p:sp>
        <p:nvSpPr>
          <p:cNvPr id="82" name="TextBox 81"/>
          <p:cNvSpPr txBox="1"/>
          <p:nvPr/>
        </p:nvSpPr>
        <p:spPr>
          <a:xfrm>
            <a:off x="2107893" y="4209189"/>
            <a:ext cx="309700" cy="230832"/>
          </a:xfrm>
          <a:prstGeom prst="rect">
            <a:avLst/>
          </a:prstGeom>
          <a:noFill/>
        </p:spPr>
        <p:txBody>
          <a:bodyPr wrap="none" rtlCol="0">
            <a:spAutoFit/>
          </a:bodyPr>
          <a:lstStyle/>
          <a:p>
            <a:r>
              <a:rPr lang="hr-HR" sz="900" dirty="0">
                <a:solidFill>
                  <a:srgbClr val="FF0000"/>
                </a:solidFill>
              </a:rPr>
              <a:t>Da</a:t>
            </a:r>
          </a:p>
        </p:txBody>
      </p:sp>
      <p:sp>
        <p:nvSpPr>
          <p:cNvPr id="83" name="TextBox 82"/>
          <p:cNvSpPr txBox="1"/>
          <p:nvPr/>
        </p:nvSpPr>
        <p:spPr>
          <a:xfrm>
            <a:off x="7114880" y="4417092"/>
            <a:ext cx="316112" cy="230832"/>
          </a:xfrm>
          <a:prstGeom prst="rect">
            <a:avLst/>
          </a:prstGeom>
          <a:noFill/>
        </p:spPr>
        <p:txBody>
          <a:bodyPr wrap="none" rtlCol="0">
            <a:spAutoFit/>
          </a:bodyPr>
          <a:lstStyle/>
          <a:p>
            <a:r>
              <a:rPr lang="hr-HR" sz="900" dirty="0">
                <a:solidFill>
                  <a:srgbClr val="FF0000"/>
                </a:solidFill>
              </a:rPr>
              <a:t>Ne</a:t>
            </a:r>
          </a:p>
        </p:txBody>
      </p:sp>
      <p:sp>
        <p:nvSpPr>
          <p:cNvPr id="84" name="TextBox 83"/>
          <p:cNvSpPr txBox="1"/>
          <p:nvPr/>
        </p:nvSpPr>
        <p:spPr>
          <a:xfrm>
            <a:off x="2122065" y="5410717"/>
            <a:ext cx="309700" cy="230832"/>
          </a:xfrm>
          <a:prstGeom prst="rect">
            <a:avLst/>
          </a:prstGeom>
          <a:noFill/>
        </p:spPr>
        <p:txBody>
          <a:bodyPr wrap="none" rtlCol="0">
            <a:spAutoFit/>
          </a:bodyPr>
          <a:lstStyle/>
          <a:p>
            <a:r>
              <a:rPr lang="hr-HR" sz="900" dirty="0">
                <a:solidFill>
                  <a:srgbClr val="FF0000"/>
                </a:solidFill>
              </a:rPr>
              <a:t>Da</a:t>
            </a:r>
          </a:p>
        </p:txBody>
      </p:sp>
    </p:spTree>
    <p:extLst>
      <p:ext uri="{BB962C8B-B14F-4D97-AF65-F5344CB8AC3E}">
        <p14:creationId xmlns:p14="http://schemas.microsoft.com/office/powerpoint/2010/main" val="111494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E3AD-1565-4AE3-B39C-F6C6F1D10179}"/>
              </a:ext>
            </a:extLst>
          </p:cNvPr>
          <p:cNvSpPr>
            <a:spLocks noGrp="1"/>
          </p:cNvSpPr>
          <p:nvPr>
            <p:ph type="title"/>
          </p:nvPr>
        </p:nvSpPr>
        <p:spPr/>
        <p:txBody>
          <a:bodyPr>
            <a:normAutofit/>
          </a:bodyPr>
          <a:lstStyle/>
          <a:p>
            <a:pPr algn="ctr"/>
            <a:r>
              <a:rPr lang="en-US" sz="2800" dirty="0" err="1">
                <a:solidFill>
                  <a:srgbClr val="22428C"/>
                </a:solidFill>
              </a:rPr>
              <a:t>Procjena</a:t>
            </a:r>
            <a:r>
              <a:rPr lang="en-US" sz="2800" dirty="0">
                <a:solidFill>
                  <a:srgbClr val="22428C"/>
                </a:solidFill>
              </a:rPr>
              <a:t> </a:t>
            </a:r>
            <a:r>
              <a:rPr lang="en-US" sz="2800" dirty="0" err="1">
                <a:solidFill>
                  <a:srgbClr val="22428C"/>
                </a:solidFill>
              </a:rPr>
              <a:t>ozbiljne</a:t>
            </a:r>
            <a:r>
              <a:rPr lang="en-US" sz="2800" dirty="0">
                <a:solidFill>
                  <a:srgbClr val="22428C"/>
                </a:solidFill>
              </a:rPr>
              <a:t> </a:t>
            </a:r>
            <a:r>
              <a:rPr lang="en-US" sz="2800" dirty="0" err="1">
                <a:solidFill>
                  <a:srgbClr val="22428C"/>
                </a:solidFill>
              </a:rPr>
              <a:t>opasnosti</a:t>
            </a:r>
            <a:r>
              <a:rPr lang="hr-HR" sz="2800" dirty="0">
                <a:solidFill>
                  <a:srgbClr val="22428C"/>
                </a:solidFill>
              </a:rPr>
              <a:t> </a:t>
            </a:r>
            <a:r>
              <a:rPr lang="en-US" sz="2800" dirty="0">
                <a:solidFill>
                  <a:srgbClr val="22428C"/>
                </a:solidFill>
              </a:rPr>
              <a:t>– </a:t>
            </a:r>
            <a:r>
              <a:rPr lang="hr-HR" sz="2800" dirty="0">
                <a:solidFill>
                  <a:srgbClr val="22428C"/>
                </a:solidFill>
              </a:rPr>
              <a:t/>
            </a:r>
            <a:br>
              <a:rPr lang="hr-HR" sz="2800" dirty="0">
                <a:solidFill>
                  <a:srgbClr val="22428C"/>
                </a:solidFill>
              </a:rPr>
            </a:br>
            <a:r>
              <a:rPr lang="en-US" sz="2800" dirty="0">
                <a:solidFill>
                  <a:srgbClr val="C00000"/>
                </a:solidFill>
              </a:rPr>
              <a:t>„</a:t>
            </a:r>
            <a:r>
              <a:rPr lang="en-US" sz="2800" dirty="0" err="1">
                <a:solidFill>
                  <a:srgbClr val="C00000"/>
                </a:solidFill>
              </a:rPr>
              <a:t>pristup</a:t>
            </a:r>
            <a:r>
              <a:rPr lang="en-US" sz="2800" dirty="0">
                <a:solidFill>
                  <a:srgbClr val="C00000"/>
                </a:solidFill>
              </a:rPr>
              <a:t> </a:t>
            </a:r>
            <a:r>
              <a:rPr lang="en-US" sz="2800" dirty="0" err="1">
                <a:solidFill>
                  <a:srgbClr val="C00000"/>
                </a:solidFill>
              </a:rPr>
              <a:t>evaluacijsk</a:t>
            </a:r>
            <a:r>
              <a:rPr lang="hr-HR" sz="2800" dirty="0">
                <a:solidFill>
                  <a:srgbClr val="C00000"/>
                </a:solidFill>
              </a:rPr>
              <a:t>e</a:t>
            </a:r>
            <a:r>
              <a:rPr lang="en-US" sz="2800" dirty="0">
                <a:solidFill>
                  <a:srgbClr val="C00000"/>
                </a:solidFill>
              </a:rPr>
              <a:t> </a:t>
            </a:r>
            <a:r>
              <a:rPr lang="en-US" sz="2800" dirty="0" err="1">
                <a:solidFill>
                  <a:srgbClr val="C00000"/>
                </a:solidFill>
              </a:rPr>
              <a:t>procjen</a:t>
            </a:r>
            <a:r>
              <a:rPr lang="hr-HR" sz="2800" dirty="0">
                <a:solidFill>
                  <a:srgbClr val="C00000"/>
                </a:solidFill>
              </a:rPr>
              <a:t>e</a:t>
            </a:r>
            <a:r>
              <a:rPr lang="en-US" sz="2800" dirty="0">
                <a:solidFill>
                  <a:srgbClr val="C00000"/>
                </a:solidFill>
              </a:rPr>
              <a:t>“</a:t>
            </a:r>
            <a:endParaRPr lang="en-GB" sz="2800" i="1" dirty="0">
              <a:solidFill>
                <a:srgbClr val="C00000"/>
              </a:solidFill>
            </a:endParaRPr>
          </a:p>
        </p:txBody>
      </p:sp>
      <p:graphicFrame>
        <p:nvGraphicFramePr>
          <p:cNvPr id="8" name="Content Placeholder 7">
            <a:extLst>
              <a:ext uri="{FF2B5EF4-FFF2-40B4-BE49-F238E27FC236}">
                <a16:creationId xmlns:a16="http://schemas.microsoft.com/office/drawing/2014/main" id="{3ACB3D37-D0C8-4CA1-98C5-F9B7E5192F52}"/>
              </a:ext>
            </a:extLst>
          </p:cNvPr>
          <p:cNvGraphicFramePr>
            <a:graphicFrameLocks noGrp="1"/>
          </p:cNvGraphicFramePr>
          <p:nvPr>
            <p:ph sz="quarter" idx="4"/>
            <p:extLst>
              <p:ext uri="{D42A27DB-BD31-4B8C-83A1-F6EECF244321}">
                <p14:modId xmlns:p14="http://schemas.microsoft.com/office/powerpoint/2010/main" val="3301758105"/>
              </p:ext>
            </p:extLst>
          </p:nvPr>
        </p:nvGraphicFramePr>
        <p:xfrm>
          <a:off x="3588118" y="1555338"/>
          <a:ext cx="5516503" cy="429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66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B1E1-41F2-47D6-B0E2-A29B6F454CFB}"/>
              </a:ext>
            </a:extLst>
          </p:cNvPr>
          <p:cNvSpPr>
            <a:spLocks noGrp="1"/>
          </p:cNvSpPr>
          <p:nvPr>
            <p:ph type="title"/>
          </p:nvPr>
        </p:nvSpPr>
        <p:spPr>
          <a:xfrm>
            <a:off x="439615" y="1969477"/>
            <a:ext cx="6879560" cy="2447005"/>
          </a:xfrm>
        </p:spPr>
        <p:txBody>
          <a:bodyPr vert="horz" lIns="91440" tIns="45720" rIns="91440" bIns="45720" rtlCol="0" anchor="b">
            <a:normAutofit/>
          </a:bodyPr>
          <a:lstStyle/>
          <a:p>
            <a:pPr algn="ctr"/>
            <a:r>
              <a:rPr lang="hr-HR" sz="4000" b="1" dirty="0">
                <a:solidFill>
                  <a:srgbClr val="22428C"/>
                </a:solidFill>
              </a:rPr>
              <a:t>Druga sesija</a:t>
            </a:r>
            <a:r>
              <a:rPr lang="en-US" sz="4000" b="1" dirty="0">
                <a:solidFill>
                  <a:srgbClr val="22428C"/>
                </a:solidFill>
              </a:rPr>
              <a:t>: </a:t>
            </a:r>
            <a:br>
              <a:rPr lang="en-US" sz="4000" b="1" dirty="0">
                <a:solidFill>
                  <a:srgbClr val="22428C"/>
                </a:solidFill>
              </a:rPr>
            </a:br>
            <a:r>
              <a:rPr lang="en-US" sz="4000" b="1" dirty="0">
                <a:solidFill>
                  <a:srgbClr val="22428C"/>
                </a:solidFill>
              </a:rPr>
              <a:t/>
            </a:r>
            <a:br>
              <a:rPr lang="en-US" sz="4000" b="1" dirty="0">
                <a:solidFill>
                  <a:srgbClr val="22428C"/>
                </a:solidFill>
              </a:rPr>
            </a:br>
            <a:r>
              <a:rPr lang="en-US" sz="4000" b="1" dirty="0" err="1">
                <a:solidFill>
                  <a:srgbClr val="22428C"/>
                </a:solidFill>
              </a:rPr>
              <a:t>Nadležnost</a:t>
            </a:r>
            <a:r>
              <a:rPr lang="en-US" sz="4000" b="1" dirty="0">
                <a:solidFill>
                  <a:srgbClr val="22428C"/>
                </a:solidFill>
              </a:rPr>
              <a:t>, </a:t>
            </a:r>
            <a:r>
              <a:rPr lang="en-US" sz="4000" b="1" dirty="0" err="1">
                <a:solidFill>
                  <a:srgbClr val="22428C"/>
                </a:solidFill>
              </a:rPr>
              <a:t>mjerodavno</a:t>
            </a:r>
            <a:r>
              <a:rPr lang="en-US" sz="4000" b="1" dirty="0">
                <a:solidFill>
                  <a:srgbClr val="22428C"/>
                </a:solidFill>
              </a:rPr>
              <a:t> </a:t>
            </a:r>
            <a:r>
              <a:rPr lang="en-US" sz="4000" b="1" dirty="0" err="1">
                <a:solidFill>
                  <a:srgbClr val="22428C"/>
                </a:solidFill>
              </a:rPr>
              <a:t>pravo</a:t>
            </a:r>
            <a:r>
              <a:rPr lang="en-US" sz="4000" b="1" dirty="0">
                <a:solidFill>
                  <a:srgbClr val="22428C"/>
                </a:solidFill>
              </a:rPr>
              <a:t> </a:t>
            </a:r>
            <a:r>
              <a:rPr lang="en-US" sz="4000" b="1" dirty="0" err="1">
                <a:solidFill>
                  <a:srgbClr val="22428C"/>
                </a:solidFill>
              </a:rPr>
              <a:t>i</a:t>
            </a:r>
            <a:r>
              <a:rPr lang="en-US" sz="4000" b="1" dirty="0">
                <a:solidFill>
                  <a:srgbClr val="22428C"/>
                </a:solidFill>
              </a:rPr>
              <a:t> </a:t>
            </a:r>
            <a:r>
              <a:rPr lang="en-US" sz="4000" b="1" dirty="0" err="1">
                <a:solidFill>
                  <a:srgbClr val="22428C"/>
                </a:solidFill>
              </a:rPr>
              <a:t>izvršenje</a:t>
            </a:r>
            <a:endParaRPr lang="en-US" sz="4400" b="1" dirty="0">
              <a:solidFill>
                <a:srgbClr val="002060"/>
              </a:solidFill>
              <a:effectLst>
                <a:outerShdw blurRad="38100" dist="38100" dir="2700000" algn="tl">
                  <a:srgbClr val="000000">
                    <a:alpha val="43137"/>
                  </a:srgbClr>
                </a:outerShdw>
              </a:effectLst>
            </a:endParaRPr>
          </a:p>
        </p:txBody>
      </p:sp>
      <p:pic>
        <p:nvPicPr>
          <p:cNvPr id="5" name="Picture Placeholder 5" descr="A person with a sunset in the background&#10;&#10;Description automatically generated">
            <a:extLst>
              <a:ext uri="{FF2B5EF4-FFF2-40B4-BE49-F238E27FC236}">
                <a16:creationId xmlns:a16="http://schemas.microsoft.com/office/drawing/2014/main" id="{7D16CAAA-1FD5-6E4E-98BC-B36CD21334FF}"/>
              </a:ext>
              <a:ext uri="{C183D7F6-B498-43B3-948B-1728B52AA6E4}">
                <adec:decorative xmlns:adec="http://schemas.microsoft.com/office/drawing/2017/decorative" xmlns="" val="0"/>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21102" r="27117"/>
          <a:stretch/>
        </p:blipFill>
        <p:spPr>
          <a:xfrm>
            <a:off x="5521569" y="0"/>
            <a:ext cx="6670431" cy="685800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2580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879231" y="365126"/>
            <a:ext cx="10193215" cy="963872"/>
          </a:xfrm>
        </p:spPr>
        <p:txBody>
          <a:bodyPr>
            <a:normAutofit fontScale="90000"/>
          </a:bodyPr>
          <a:lstStyle/>
          <a:p>
            <a:pPr algn="ctr"/>
            <a:r>
              <a:rPr lang="en-GB" sz="3600" dirty="0">
                <a:solidFill>
                  <a:srgbClr val="002060"/>
                </a:solidFill>
              </a:rPr>
              <a:t>2a. </a:t>
            </a:r>
            <a:r>
              <a:rPr lang="hr-HR" sz="3600" dirty="0">
                <a:solidFill>
                  <a:srgbClr val="002060"/>
                </a:solidFill>
              </a:rPr>
              <a:t>Zaštitne mjere dostupne žrtvama obiteljskog nasilja u RH</a:t>
            </a:r>
            <a:endParaRPr lang="en-GB" sz="3600" dirty="0">
              <a:solidFill>
                <a:srgbClr val="002060"/>
              </a:solidFill>
            </a:endParaRPr>
          </a:p>
        </p:txBody>
      </p:sp>
      <p:graphicFrame>
        <p:nvGraphicFramePr>
          <p:cNvPr id="7" name="Content Placeholder 7">
            <a:extLst>
              <a:ext uri="{FF2B5EF4-FFF2-40B4-BE49-F238E27FC236}">
                <a16:creationId xmlns:a16="http://schemas.microsoft.com/office/drawing/2014/main" id="{AD195494-19DC-9A4D-B530-2EDAEAFF157B}"/>
              </a:ext>
            </a:extLst>
          </p:cNvPr>
          <p:cNvGraphicFramePr>
            <a:graphicFrameLocks/>
          </p:cNvGraphicFramePr>
          <p:nvPr>
            <p:extLst>
              <p:ext uri="{D42A27DB-BD31-4B8C-83A1-F6EECF244321}">
                <p14:modId xmlns:p14="http://schemas.microsoft.com/office/powerpoint/2010/main" val="3550133705"/>
              </p:ext>
            </p:extLst>
          </p:nvPr>
        </p:nvGraphicFramePr>
        <p:xfrm>
          <a:off x="750278" y="2064698"/>
          <a:ext cx="9922719" cy="442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61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3A37AA-36A8-694A-84E8-043F47736443}"/>
              </a:ext>
            </a:extLst>
          </p:cNvPr>
          <p:cNvSpPr>
            <a:spLocks noGrp="1"/>
          </p:cNvSpPr>
          <p:nvPr>
            <p:ph type="title"/>
          </p:nvPr>
        </p:nvSpPr>
        <p:spPr>
          <a:xfrm>
            <a:off x="719373" y="696280"/>
            <a:ext cx="10418068" cy="1017982"/>
          </a:xfrm>
        </p:spPr>
        <p:txBody>
          <a:bodyPr>
            <a:normAutofit fontScale="90000"/>
          </a:bodyPr>
          <a:lstStyle/>
          <a:p>
            <a:pPr algn="ctr"/>
            <a:r>
              <a:rPr lang="en-GB" sz="3600" dirty="0" err="1">
                <a:solidFill>
                  <a:srgbClr val="002060"/>
                </a:solidFill>
              </a:rPr>
              <a:t>Uredba</a:t>
            </a:r>
            <a:r>
              <a:rPr lang="en-GB" sz="3600" dirty="0">
                <a:solidFill>
                  <a:srgbClr val="002060"/>
                </a:solidFill>
              </a:rPr>
              <a:t> o </a:t>
            </a:r>
            <a:r>
              <a:rPr lang="en-GB" sz="3600" dirty="0" err="1">
                <a:solidFill>
                  <a:srgbClr val="002060"/>
                </a:solidFill>
              </a:rPr>
              <a:t>uzajamnom</a:t>
            </a:r>
            <a:r>
              <a:rPr lang="en-GB" sz="3600" dirty="0">
                <a:solidFill>
                  <a:srgbClr val="002060"/>
                </a:solidFill>
              </a:rPr>
              <a:t> </a:t>
            </a:r>
            <a:r>
              <a:rPr lang="en-GB" sz="3600" dirty="0" err="1">
                <a:solidFill>
                  <a:srgbClr val="002060"/>
                </a:solidFill>
              </a:rPr>
              <a:t>priznavanju</a:t>
            </a:r>
            <a:r>
              <a:rPr lang="en-GB" sz="3600" dirty="0">
                <a:solidFill>
                  <a:srgbClr val="002060"/>
                </a:solidFill>
              </a:rPr>
              <a:t> </a:t>
            </a:r>
            <a:r>
              <a:rPr lang="en-GB" sz="3600" dirty="0" err="1">
                <a:solidFill>
                  <a:srgbClr val="002060"/>
                </a:solidFill>
              </a:rPr>
              <a:t>zaštitnih</a:t>
            </a:r>
            <a:r>
              <a:rPr lang="en-GB" sz="3600" dirty="0">
                <a:solidFill>
                  <a:srgbClr val="002060"/>
                </a:solidFill>
              </a:rPr>
              <a:t> </a:t>
            </a:r>
            <a:r>
              <a:rPr lang="en-GB" sz="3600" dirty="0" err="1">
                <a:solidFill>
                  <a:srgbClr val="002060"/>
                </a:solidFill>
              </a:rPr>
              <a:t>mjera</a:t>
            </a:r>
            <a:r>
              <a:rPr lang="en-GB" sz="3600" dirty="0">
                <a:solidFill>
                  <a:srgbClr val="002060"/>
                </a:solidFill>
              </a:rPr>
              <a:t> u </a:t>
            </a:r>
            <a:r>
              <a:rPr lang="en-GB" sz="3600" dirty="0" err="1">
                <a:solidFill>
                  <a:srgbClr val="002060"/>
                </a:solidFill>
              </a:rPr>
              <a:t>građanskim</a:t>
            </a:r>
            <a:r>
              <a:rPr lang="en-GB" sz="3600" dirty="0">
                <a:solidFill>
                  <a:srgbClr val="002060"/>
                </a:solidFill>
              </a:rPr>
              <a:t> </a:t>
            </a:r>
            <a:r>
              <a:rPr lang="en-GB" sz="3600" dirty="0" err="1">
                <a:solidFill>
                  <a:srgbClr val="002060"/>
                </a:solidFill>
              </a:rPr>
              <a:t>stvarima</a:t>
            </a:r>
            <a:r>
              <a:rPr lang="en-GB" sz="3600" dirty="0">
                <a:solidFill>
                  <a:srgbClr val="002060"/>
                </a:solidFill>
              </a:rPr>
              <a:t> </a:t>
            </a:r>
            <a:r>
              <a:rPr lang="en-GB" sz="3600" dirty="0" err="1">
                <a:solidFill>
                  <a:srgbClr val="002060"/>
                </a:solidFill>
              </a:rPr>
              <a:t>i</a:t>
            </a:r>
            <a:r>
              <a:rPr lang="en-GB" sz="3600" dirty="0">
                <a:solidFill>
                  <a:srgbClr val="002060"/>
                </a:solidFill>
              </a:rPr>
              <a:t> </a:t>
            </a:r>
            <a:r>
              <a:rPr lang="en-GB" sz="3600" dirty="0" err="1">
                <a:solidFill>
                  <a:srgbClr val="002060"/>
                </a:solidFill>
              </a:rPr>
              <a:t>Direktiva</a:t>
            </a:r>
            <a:r>
              <a:rPr lang="en-GB" sz="3600" dirty="0">
                <a:solidFill>
                  <a:srgbClr val="002060"/>
                </a:solidFill>
              </a:rPr>
              <a:t> o </a:t>
            </a:r>
            <a:r>
              <a:rPr lang="en-GB" sz="3600" dirty="0" err="1">
                <a:solidFill>
                  <a:srgbClr val="002060"/>
                </a:solidFill>
              </a:rPr>
              <a:t>europskom</a:t>
            </a:r>
            <a:r>
              <a:rPr lang="en-GB" sz="3600" dirty="0">
                <a:solidFill>
                  <a:srgbClr val="002060"/>
                </a:solidFill>
              </a:rPr>
              <a:t> </a:t>
            </a:r>
            <a:r>
              <a:rPr lang="en-GB" sz="3600" dirty="0" err="1">
                <a:solidFill>
                  <a:srgbClr val="002060"/>
                </a:solidFill>
              </a:rPr>
              <a:t>nalogu</a:t>
            </a:r>
            <a:r>
              <a:rPr lang="en-GB" sz="3600" dirty="0">
                <a:solidFill>
                  <a:srgbClr val="002060"/>
                </a:solidFill>
              </a:rPr>
              <a:t> </a:t>
            </a:r>
            <a:r>
              <a:rPr lang="en-GB" sz="3600" dirty="0" err="1">
                <a:solidFill>
                  <a:srgbClr val="002060"/>
                </a:solidFill>
              </a:rPr>
              <a:t>za</a:t>
            </a:r>
            <a:r>
              <a:rPr lang="en-GB" sz="3600" dirty="0">
                <a:solidFill>
                  <a:srgbClr val="002060"/>
                </a:solidFill>
              </a:rPr>
              <a:t> </a:t>
            </a:r>
            <a:r>
              <a:rPr lang="en-GB" sz="3600" dirty="0" err="1">
                <a:solidFill>
                  <a:srgbClr val="002060"/>
                </a:solidFill>
              </a:rPr>
              <a:t>zaštitu</a:t>
            </a:r>
            <a:r>
              <a:rPr lang="en-GB" sz="3600" dirty="0">
                <a:solidFill>
                  <a:srgbClr val="002060"/>
                </a:solidFill>
              </a:rPr>
              <a:t/>
            </a:r>
            <a:br>
              <a:rPr lang="en-GB" sz="3600" dirty="0">
                <a:solidFill>
                  <a:srgbClr val="002060"/>
                </a:solidFill>
              </a:rPr>
            </a:br>
            <a:endParaRPr lang="en-GB" sz="3600"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674B327-B377-EA4D-B0DB-F683A3509FCD}"/>
              </a:ext>
            </a:extLst>
          </p:cNvPr>
          <p:cNvSpPr>
            <a:spLocks noGrp="1"/>
          </p:cNvSpPr>
          <p:nvPr>
            <p:ph sz="half" idx="1"/>
          </p:nvPr>
        </p:nvSpPr>
        <p:spPr>
          <a:xfrm>
            <a:off x="719374" y="2133600"/>
            <a:ext cx="4500326" cy="4257794"/>
          </a:xfrm>
        </p:spPr>
        <p:txBody>
          <a:bodyPr anchor="b">
            <a:normAutofit fontScale="70000" lnSpcReduction="20000"/>
          </a:bodyPr>
          <a:lstStyle/>
          <a:p>
            <a:pPr marL="0" indent="0" algn="ctr">
              <a:buNone/>
            </a:pPr>
            <a:r>
              <a:rPr lang="en-GB" sz="2400" dirty="0" err="1">
                <a:effectLst>
                  <a:outerShdw blurRad="38100" dist="38100" dir="2700000" algn="tl">
                    <a:srgbClr val="000000">
                      <a:alpha val="43137"/>
                    </a:srgbClr>
                  </a:outerShdw>
                </a:effectLst>
              </a:rPr>
              <a:t>Uredba</a:t>
            </a:r>
            <a:r>
              <a:rPr lang="en-GB" sz="2400" dirty="0">
                <a:effectLst>
                  <a:outerShdw blurRad="38100" dist="38100" dir="2700000" algn="tl">
                    <a:srgbClr val="000000">
                      <a:alpha val="43137"/>
                    </a:srgbClr>
                  </a:outerShdw>
                </a:effectLst>
              </a:rPr>
              <a:t> o </a:t>
            </a:r>
            <a:r>
              <a:rPr lang="en-GB" sz="2400" dirty="0" err="1">
                <a:effectLst>
                  <a:outerShdw blurRad="38100" dist="38100" dir="2700000" algn="tl">
                    <a:srgbClr val="000000">
                      <a:alpha val="43137"/>
                    </a:srgbClr>
                  </a:outerShdw>
                </a:effectLst>
              </a:rPr>
              <a:t>uzajamnom</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priznavanju</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zaštitnih</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mjera</a:t>
            </a:r>
            <a:r>
              <a:rPr lang="en-GB" sz="2400" dirty="0">
                <a:effectLst>
                  <a:outerShdw blurRad="38100" dist="38100" dir="2700000" algn="tl">
                    <a:srgbClr val="000000">
                      <a:alpha val="43137"/>
                    </a:srgbClr>
                  </a:outerShdw>
                </a:effectLst>
              </a:rPr>
              <a:t> u </a:t>
            </a:r>
            <a:r>
              <a:rPr lang="en-GB" sz="2400" dirty="0" err="1">
                <a:effectLst>
                  <a:outerShdw blurRad="38100" dist="38100" dir="2700000" algn="tl">
                    <a:srgbClr val="000000">
                      <a:alpha val="43137"/>
                    </a:srgbClr>
                  </a:outerShdw>
                </a:effectLst>
              </a:rPr>
              <a:t>građanskim</a:t>
            </a:r>
            <a:r>
              <a:rPr lang="en-GB" sz="2400" dirty="0">
                <a:effectLst>
                  <a:outerShdw blurRad="38100" dist="38100" dir="2700000" algn="tl">
                    <a:srgbClr val="000000">
                      <a:alpha val="43137"/>
                    </a:srgbClr>
                  </a:outerShdw>
                </a:effectLst>
              </a:rPr>
              <a:t> </a:t>
            </a:r>
            <a:r>
              <a:rPr lang="en-GB" sz="2400" dirty="0" err="1">
                <a:effectLst>
                  <a:outerShdw blurRad="38100" dist="38100" dir="2700000" algn="tl">
                    <a:srgbClr val="000000">
                      <a:alpha val="43137"/>
                    </a:srgbClr>
                  </a:outerShdw>
                </a:effectLst>
              </a:rPr>
              <a:t>stvarima</a:t>
            </a:r>
            <a:endParaRPr lang="en-GB" sz="2400" dirty="0">
              <a:effectLst>
                <a:outerShdw blurRad="38100" dist="38100" dir="2700000" algn="tl">
                  <a:srgbClr val="000000">
                    <a:alpha val="43137"/>
                  </a:srgbClr>
                </a:outerShdw>
              </a:effectLst>
            </a:endParaRPr>
          </a:p>
          <a:p>
            <a:pPr marL="0" indent="0" algn="just">
              <a:buNone/>
            </a:pPr>
            <a:endParaRPr lang="en-GB" sz="2400" dirty="0">
              <a:effectLst>
                <a:outerShdw blurRad="38100" dist="38100" dir="2700000" algn="tl">
                  <a:srgbClr val="000000">
                    <a:alpha val="43137"/>
                  </a:srgbClr>
                </a:outerShdw>
              </a:effectLst>
            </a:endParaRPr>
          </a:p>
          <a:p>
            <a:r>
              <a:rPr lang="en-GB" sz="2400" dirty="0"/>
              <a:t>11. </a:t>
            </a:r>
            <a:r>
              <a:rPr lang="en-GB" sz="2400" dirty="0" err="1"/>
              <a:t>siječnja</a:t>
            </a:r>
            <a:r>
              <a:rPr lang="en-GB" sz="2400" dirty="0"/>
              <a:t> 2015</a:t>
            </a:r>
            <a:r>
              <a:rPr lang="hr-HR" sz="2400" dirty="0"/>
              <a:t>.</a:t>
            </a:r>
            <a:endParaRPr lang="en-GB" sz="2400" dirty="0"/>
          </a:p>
          <a:p>
            <a:r>
              <a:rPr lang="en-GB" sz="2400" dirty="0" err="1"/>
              <a:t>Uzajamno</a:t>
            </a:r>
            <a:r>
              <a:rPr lang="en-GB" sz="2400" dirty="0"/>
              <a:t> </a:t>
            </a:r>
            <a:r>
              <a:rPr lang="en-GB" sz="2400" dirty="0" err="1"/>
              <a:t>priznavanje</a:t>
            </a:r>
            <a:r>
              <a:rPr lang="en-GB" sz="2400" dirty="0"/>
              <a:t> </a:t>
            </a:r>
            <a:r>
              <a:rPr lang="en-GB" sz="2400" dirty="0" err="1"/>
              <a:t>zaštitnih</a:t>
            </a:r>
            <a:r>
              <a:rPr lang="en-GB" sz="2400" dirty="0"/>
              <a:t> </a:t>
            </a:r>
            <a:r>
              <a:rPr lang="en-GB" sz="2400" dirty="0" err="1"/>
              <a:t>mjera</a:t>
            </a:r>
            <a:r>
              <a:rPr lang="en-GB" sz="2400" dirty="0"/>
              <a:t> u </a:t>
            </a:r>
            <a:r>
              <a:rPr lang="en-GB" sz="2400" dirty="0" err="1"/>
              <a:t>građanskim</a:t>
            </a:r>
            <a:r>
              <a:rPr lang="en-GB" sz="2400" dirty="0"/>
              <a:t> </a:t>
            </a:r>
            <a:r>
              <a:rPr lang="en-GB" sz="2400" dirty="0" err="1"/>
              <a:t>stvarima</a:t>
            </a:r>
            <a:r>
              <a:rPr lang="en-GB" sz="2400" dirty="0"/>
              <a:t> </a:t>
            </a:r>
            <a:r>
              <a:rPr lang="en-GB" sz="2400" dirty="0" err="1"/>
              <a:t>između</a:t>
            </a:r>
            <a:r>
              <a:rPr lang="en-GB" sz="2400" dirty="0"/>
              <a:t> </a:t>
            </a:r>
            <a:r>
              <a:rPr lang="en-GB" sz="2400" dirty="0" err="1"/>
              <a:t>država</a:t>
            </a:r>
            <a:r>
              <a:rPr lang="en-GB" sz="2400" dirty="0"/>
              <a:t> </a:t>
            </a:r>
            <a:r>
              <a:rPr lang="en-GB" sz="2400" dirty="0" err="1"/>
              <a:t>članica</a:t>
            </a:r>
            <a:r>
              <a:rPr lang="en-GB" sz="2400" dirty="0"/>
              <a:t> EU</a:t>
            </a:r>
          </a:p>
          <a:p>
            <a:r>
              <a:rPr lang="en-GB" sz="2400" dirty="0" err="1"/>
              <a:t>Priznavanje</a:t>
            </a:r>
            <a:r>
              <a:rPr lang="en-GB" sz="2400" dirty="0"/>
              <a:t> </a:t>
            </a:r>
            <a:r>
              <a:rPr lang="en-GB" sz="2400" dirty="0" err="1"/>
              <a:t>zaštitnih</a:t>
            </a:r>
            <a:r>
              <a:rPr lang="en-GB" sz="2400" dirty="0"/>
              <a:t> </a:t>
            </a:r>
            <a:r>
              <a:rPr lang="en-GB" sz="2400" dirty="0" err="1"/>
              <a:t>mjera</a:t>
            </a:r>
            <a:r>
              <a:rPr lang="en-GB" sz="2400" dirty="0"/>
              <a:t> „</a:t>
            </a:r>
            <a:r>
              <a:rPr lang="en-GB" sz="2400" dirty="0" err="1"/>
              <a:t>bez</a:t>
            </a:r>
            <a:r>
              <a:rPr lang="en-GB" sz="2400" dirty="0"/>
              <a:t> </a:t>
            </a:r>
            <a:r>
              <a:rPr lang="en-GB" sz="2400" dirty="0" err="1"/>
              <a:t>potrebe</a:t>
            </a:r>
            <a:r>
              <a:rPr lang="en-GB" sz="2400" dirty="0"/>
              <a:t> </a:t>
            </a:r>
            <a:r>
              <a:rPr lang="en-GB" sz="2400" dirty="0" err="1"/>
              <a:t>provođenja</a:t>
            </a:r>
            <a:r>
              <a:rPr lang="en-GB" sz="2400" dirty="0"/>
              <a:t> </a:t>
            </a:r>
            <a:r>
              <a:rPr lang="en-GB" sz="2400" dirty="0" err="1"/>
              <a:t>posebnog</a:t>
            </a:r>
            <a:r>
              <a:rPr lang="en-GB" sz="2400" dirty="0"/>
              <a:t> </a:t>
            </a:r>
            <a:r>
              <a:rPr lang="en-GB" sz="2400" dirty="0" err="1"/>
              <a:t>postupka</a:t>
            </a:r>
            <a:r>
              <a:rPr lang="en-GB" sz="2400" dirty="0"/>
              <a:t>“’</a:t>
            </a:r>
          </a:p>
          <a:p>
            <a:r>
              <a:rPr lang="hr-HR" sz="2400" dirty="0"/>
              <a:t>Izvršenje</a:t>
            </a:r>
            <a:endParaRPr lang="en-GB" sz="2400" dirty="0"/>
          </a:p>
          <a:p>
            <a:r>
              <a:rPr lang="en-GB" sz="2400" dirty="0" err="1"/>
              <a:t>Zaštitne</a:t>
            </a:r>
            <a:r>
              <a:rPr lang="en-GB" sz="2400" dirty="0"/>
              <a:t> </a:t>
            </a:r>
            <a:r>
              <a:rPr lang="en-GB" sz="2400" dirty="0" err="1"/>
              <a:t>mjere</a:t>
            </a:r>
            <a:r>
              <a:rPr lang="en-GB" sz="2400" dirty="0"/>
              <a:t> </a:t>
            </a:r>
            <a:r>
              <a:rPr lang="en-GB" sz="2400" dirty="0" err="1"/>
              <a:t>sprječavaju</a:t>
            </a:r>
            <a:r>
              <a:rPr lang="en-GB" sz="2400" dirty="0"/>
              <a:t> da </a:t>
            </a:r>
            <a:r>
              <a:rPr lang="en-GB" sz="2400" dirty="0" err="1"/>
              <a:t>osoba</a:t>
            </a:r>
            <a:r>
              <a:rPr lang="en-GB" sz="2400" dirty="0"/>
              <a:t> </a:t>
            </a:r>
            <a:r>
              <a:rPr lang="en-GB" sz="2400" dirty="0" err="1"/>
              <a:t>koja</a:t>
            </a:r>
            <a:r>
              <a:rPr lang="en-GB" sz="2400" dirty="0"/>
              <a:t> </a:t>
            </a:r>
            <a:r>
              <a:rPr lang="en-GB" sz="2400" dirty="0" err="1"/>
              <a:t>predstavlja</a:t>
            </a:r>
            <a:r>
              <a:rPr lang="en-GB" sz="2400" dirty="0"/>
              <a:t> </a:t>
            </a:r>
            <a:r>
              <a:rPr lang="en-GB" sz="2400" dirty="0" err="1"/>
              <a:t>opasnost</a:t>
            </a:r>
            <a:r>
              <a:rPr lang="en-GB" sz="2400" dirty="0"/>
              <a:t> </a:t>
            </a:r>
            <a:r>
              <a:rPr lang="en-GB" sz="2400" dirty="0" err="1"/>
              <a:t>ulazi</a:t>
            </a:r>
            <a:r>
              <a:rPr lang="en-GB" sz="2400" dirty="0"/>
              <a:t> u </a:t>
            </a:r>
            <a:r>
              <a:rPr lang="en-GB" sz="2400" dirty="0" err="1"/>
              <a:t>područje</a:t>
            </a:r>
            <a:r>
              <a:rPr lang="en-GB" sz="2400" dirty="0"/>
              <a:t> </a:t>
            </a:r>
            <a:r>
              <a:rPr lang="en-GB" sz="2400" dirty="0" err="1"/>
              <a:t>obuhvaćeno</a:t>
            </a:r>
            <a:r>
              <a:rPr lang="en-GB" sz="2400" dirty="0"/>
              <a:t> </a:t>
            </a:r>
            <a:r>
              <a:rPr lang="en-GB" sz="2400" dirty="0" err="1"/>
              <a:t>zaštitnom</a:t>
            </a:r>
            <a:r>
              <a:rPr lang="en-GB" sz="2400" dirty="0"/>
              <a:t> </a:t>
            </a:r>
            <a:r>
              <a:rPr lang="en-GB" sz="2400" dirty="0" err="1"/>
              <a:t>mjerom</a:t>
            </a:r>
            <a:r>
              <a:rPr lang="en-GB" sz="2400" dirty="0"/>
              <a:t>, </a:t>
            </a:r>
            <a:r>
              <a:rPr lang="en-GB" sz="2400" dirty="0" err="1"/>
              <a:t>približava</a:t>
            </a:r>
            <a:r>
              <a:rPr lang="en-GB" sz="2400" dirty="0"/>
              <a:t> se </a:t>
            </a:r>
            <a:r>
              <a:rPr lang="en-GB" sz="2400" dirty="0" err="1"/>
              <a:t>ili</a:t>
            </a:r>
            <a:r>
              <a:rPr lang="en-GB" sz="2400" dirty="0"/>
              <a:t> </a:t>
            </a:r>
            <a:r>
              <a:rPr lang="en-GB" sz="2400" dirty="0" err="1"/>
              <a:t>kontaktira</a:t>
            </a:r>
            <a:r>
              <a:rPr lang="en-GB" sz="2400" dirty="0"/>
              <a:t> </a:t>
            </a:r>
            <a:r>
              <a:rPr lang="en-GB" sz="2400" dirty="0" err="1"/>
              <a:t>zaštićenu</a:t>
            </a:r>
            <a:r>
              <a:rPr lang="en-GB" sz="2400" dirty="0"/>
              <a:t> </a:t>
            </a:r>
            <a:r>
              <a:rPr lang="en-GB" sz="2400" dirty="0" err="1"/>
              <a:t>osobu</a:t>
            </a:r>
            <a:r>
              <a:rPr lang="en-GB" sz="2400" dirty="0"/>
              <a:t> </a:t>
            </a:r>
          </a:p>
          <a:p>
            <a:r>
              <a:rPr lang="en-GB" sz="2400" dirty="0" err="1"/>
              <a:t>Nemogućnost</a:t>
            </a:r>
            <a:r>
              <a:rPr lang="en-GB" sz="2400" dirty="0"/>
              <a:t> </a:t>
            </a:r>
            <a:r>
              <a:rPr lang="en-GB" sz="2400" dirty="0" err="1"/>
              <a:t>preispitivanja</a:t>
            </a:r>
            <a:r>
              <a:rPr lang="en-GB" sz="2400" dirty="0"/>
              <a:t> </a:t>
            </a:r>
            <a:r>
              <a:rPr lang="en-GB" sz="2400" dirty="0" err="1"/>
              <a:t>merituma</a:t>
            </a:r>
            <a:r>
              <a:rPr lang="en-GB" sz="2400" dirty="0"/>
              <a:t> </a:t>
            </a:r>
            <a:r>
              <a:rPr lang="en-GB" sz="2400" dirty="0" err="1"/>
              <a:t>zaštitne</a:t>
            </a:r>
            <a:r>
              <a:rPr lang="en-GB" sz="2400" dirty="0"/>
              <a:t> </a:t>
            </a:r>
            <a:r>
              <a:rPr lang="en-GB" sz="2400" dirty="0" err="1"/>
              <a:t>mjere</a:t>
            </a:r>
            <a:r>
              <a:rPr lang="en-GB" sz="2400" dirty="0"/>
              <a:t> </a:t>
            </a:r>
            <a:r>
              <a:rPr lang="en-GB" sz="2400" dirty="0" err="1"/>
              <a:t>određene</a:t>
            </a:r>
            <a:r>
              <a:rPr lang="en-GB" sz="2400" dirty="0"/>
              <a:t> u </a:t>
            </a:r>
            <a:r>
              <a:rPr lang="en-GB" sz="2400" dirty="0" err="1"/>
              <a:t>državi</a:t>
            </a:r>
            <a:r>
              <a:rPr lang="en-GB" sz="2400" dirty="0"/>
              <a:t> </a:t>
            </a:r>
            <a:r>
              <a:rPr lang="en-GB" sz="2400" dirty="0" err="1"/>
              <a:t>članici</a:t>
            </a:r>
            <a:r>
              <a:rPr lang="en-GB" sz="2400" dirty="0"/>
              <a:t> </a:t>
            </a:r>
            <a:r>
              <a:rPr lang="en-GB" sz="2400" dirty="0" err="1"/>
              <a:t>podrijetla</a:t>
            </a:r>
            <a:endParaRPr lang="en-GB" sz="2400" dirty="0"/>
          </a:p>
          <a:p>
            <a:pPr algn="just"/>
            <a:endParaRPr lang="en-GB" sz="2400" dirty="0">
              <a:effectLst>
                <a:outerShdw blurRad="38100" dist="38100" dir="2700000" algn="tl">
                  <a:srgbClr val="000000">
                    <a:alpha val="43137"/>
                  </a:srgbClr>
                </a:outerShdw>
              </a:effectLst>
            </a:endParaRPr>
          </a:p>
          <a:p>
            <a:pPr marL="0" indent="0" algn="just">
              <a:buNone/>
            </a:pPr>
            <a:endParaRPr lang="en-US" sz="1200" dirty="0"/>
          </a:p>
        </p:txBody>
      </p:sp>
      <p:sp>
        <p:nvSpPr>
          <p:cNvPr id="4" name="Content Placeholder 3">
            <a:extLst>
              <a:ext uri="{FF2B5EF4-FFF2-40B4-BE49-F238E27FC236}">
                <a16:creationId xmlns:a16="http://schemas.microsoft.com/office/drawing/2014/main" id="{81FD07E6-A310-CA4E-816A-11769D5E89A2}"/>
              </a:ext>
            </a:extLst>
          </p:cNvPr>
          <p:cNvSpPr>
            <a:spLocks noGrp="1"/>
          </p:cNvSpPr>
          <p:nvPr>
            <p:ph sz="half" idx="2"/>
          </p:nvPr>
        </p:nvSpPr>
        <p:spPr>
          <a:xfrm>
            <a:off x="6781800" y="1947945"/>
            <a:ext cx="5010150" cy="4257794"/>
          </a:xfrm>
        </p:spPr>
        <p:txBody>
          <a:bodyPr>
            <a:normAutofit fontScale="70000" lnSpcReduction="20000"/>
          </a:bodyPr>
          <a:lstStyle/>
          <a:p>
            <a:pPr marL="0" indent="0" algn="ctr">
              <a:buNone/>
            </a:pPr>
            <a:r>
              <a:rPr lang="pl-PL" sz="2400" dirty="0">
                <a:effectLst>
                  <a:outerShdw blurRad="38100" dist="38100" dir="2700000" algn="tl">
                    <a:srgbClr val="000000">
                      <a:alpha val="43137"/>
                    </a:srgbClr>
                  </a:outerShdw>
                </a:effectLst>
              </a:rPr>
              <a:t>Direktiva o europskom nalogu za zaštitu</a:t>
            </a:r>
            <a:endParaRPr lang="en-GB" sz="2400" dirty="0"/>
          </a:p>
          <a:p>
            <a:endParaRPr lang="hr-HR" sz="2400" dirty="0"/>
          </a:p>
          <a:p>
            <a:endParaRPr lang="hr-HR" sz="2400" dirty="0"/>
          </a:p>
          <a:p>
            <a:r>
              <a:rPr lang="en-GB" sz="2400" dirty="0"/>
              <a:t>11. </a:t>
            </a:r>
            <a:r>
              <a:rPr lang="en-GB" sz="2400" dirty="0" err="1"/>
              <a:t>siječnja</a:t>
            </a:r>
            <a:r>
              <a:rPr lang="en-GB" sz="2400" dirty="0"/>
              <a:t> 2015.</a:t>
            </a:r>
          </a:p>
          <a:p>
            <a:r>
              <a:rPr lang="en-GB" sz="2400" dirty="0" err="1"/>
              <a:t>Uzajamno</a:t>
            </a:r>
            <a:r>
              <a:rPr lang="en-GB" sz="2400" dirty="0"/>
              <a:t> </a:t>
            </a:r>
            <a:r>
              <a:rPr lang="en-GB" sz="2400" dirty="0" err="1"/>
              <a:t>priznavanje</a:t>
            </a:r>
            <a:r>
              <a:rPr lang="en-GB" sz="2400" dirty="0"/>
              <a:t> </a:t>
            </a:r>
            <a:r>
              <a:rPr lang="en-GB" sz="2400" dirty="0" err="1"/>
              <a:t>zaštitnih</a:t>
            </a:r>
            <a:r>
              <a:rPr lang="en-GB" sz="2400" dirty="0"/>
              <a:t> </a:t>
            </a:r>
            <a:r>
              <a:rPr lang="en-GB" sz="2400" dirty="0" err="1"/>
              <a:t>mjera</a:t>
            </a:r>
            <a:r>
              <a:rPr lang="en-GB" sz="2400" dirty="0"/>
              <a:t> u </a:t>
            </a:r>
            <a:r>
              <a:rPr lang="en-GB" sz="2400" dirty="0" err="1"/>
              <a:t>kaznenim</a:t>
            </a:r>
            <a:r>
              <a:rPr lang="en-GB" sz="2400" dirty="0"/>
              <a:t> </a:t>
            </a:r>
            <a:r>
              <a:rPr lang="en-GB" sz="2400" dirty="0" err="1"/>
              <a:t>stvarima</a:t>
            </a:r>
            <a:r>
              <a:rPr lang="en-GB" sz="2400" dirty="0"/>
              <a:t> </a:t>
            </a:r>
            <a:r>
              <a:rPr lang="en-GB" sz="2400" dirty="0" err="1"/>
              <a:t>između</a:t>
            </a:r>
            <a:r>
              <a:rPr lang="en-GB" sz="2400" dirty="0"/>
              <a:t> </a:t>
            </a:r>
            <a:r>
              <a:rPr lang="en-GB" sz="2400" dirty="0" err="1"/>
              <a:t>država</a:t>
            </a:r>
            <a:r>
              <a:rPr lang="en-GB" sz="2400" dirty="0"/>
              <a:t> </a:t>
            </a:r>
            <a:r>
              <a:rPr lang="en-GB" sz="2400" dirty="0" err="1"/>
              <a:t>članica</a:t>
            </a:r>
            <a:r>
              <a:rPr lang="en-GB" sz="2400" dirty="0"/>
              <a:t> EU</a:t>
            </a:r>
          </a:p>
          <a:p>
            <a:r>
              <a:rPr lang="en-GB" sz="2400" dirty="0" err="1"/>
              <a:t>Samo</a:t>
            </a:r>
            <a:r>
              <a:rPr lang="en-GB" sz="2400" dirty="0"/>
              <a:t> </a:t>
            </a:r>
            <a:r>
              <a:rPr lang="en-GB" sz="2400" dirty="0" err="1"/>
              <a:t>zaštitne</a:t>
            </a:r>
            <a:r>
              <a:rPr lang="en-GB" sz="2400" dirty="0"/>
              <a:t> </a:t>
            </a:r>
            <a:r>
              <a:rPr lang="en-GB" sz="2400" dirty="0" err="1"/>
              <a:t>mjere</a:t>
            </a:r>
            <a:r>
              <a:rPr lang="en-GB" sz="2400" dirty="0"/>
              <a:t> </a:t>
            </a:r>
            <a:r>
              <a:rPr lang="en-GB" sz="2400" dirty="0" err="1"/>
              <a:t>izrečene</a:t>
            </a:r>
            <a:r>
              <a:rPr lang="en-GB" sz="2400" dirty="0"/>
              <a:t> </a:t>
            </a:r>
            <a:r>
              <a:rPr lang="en-GB" sz="2400" dirty="0" err="1"/>
              <a:t>radi</a:t>
            </a:r>
            <a:r>
              <a:rPr lang="en-GB" sz="2400" dirty="0"/>
              <a:t> </a:t>
            </a:r>
            <a:r>
              <a:rPr lang="en-GB" sz="2400" dirty="0" err="1"/>
              <a:t>zaštite</a:t>
            </a:r>
            <a:r>
              <a:rPr lang="en-GB" sz="2400" dirty="0"/>
              <a:t> od </a:t>
            </a:r>
            <a:r>
              <a:rPr lang="en-GB" sz="2400" dirty="0" err="1"/>
              <a:t>kaznenog</a:t>
            </a:r>
            <a:r>
              <a:rPr lang="en-GB" sz="2400" dirty="0"/>
              <a:t> </a:t>
            </a:r>
            <a:r>
              <a:rPr lang="en-GB" sz="2400" dirty="0" err="1"/>
              <a:t>djela</a:t>
            </a:r>
            <a:endParaRPr lang="en-GB" sz="2400" dirty="0"/>
          </a:p>
          <a:p>
            <a:r>
              <a:rPr lang="en-GB" sz="2400" dirty="0" err="1"/>
              <a:t>Zaštitne</a:t>
            </a:r>
            <a:r>
              <a:rPr lang="en-GB" sz="2400" dirty="0"/>
              <a:t> </a:t>
            </a:r>
            <a:r>
              <a:rPr lang="en-GB" sz="2400" dirty="0" err="1"/>
              <a:t>mjere</a:t>
            </a:r>
            <a:r>
              <a:rPr lang="en-GB" sz="2400" dirty="0"/>
              <a:t> </a:t>
            </a:r>
            <a:r>
              <a:rPr lang="en-GB" sz="2400" dirty="0" err="1"/>
              <a:t>sprječavaju</a:t>
            </a:r>
            <a:r>
              <a:rPr lang="en-GB" sz="2400" dirty="0"/>
              <a:t> da </a:t>
            </a:r>
            <a:r>
              <a:rPr lang="en-GB" sz="2400" dirty="0" err="1"/>
              <a:t>osoba</a:t>
            </a:r>
            <a:r>
              <a:rPr lang="en-GB" sz="2400" dirty="0"/>
              <a:t> </a:t>
            </a:r>
            <a:r>
              <a:rPr lang="en-GB" sz="2400" dirty="0" err="1"/>
              <a:t>koja</a:t>
            </a:r>
            <a:r>
              <a:rPr lang="en-GB" sz="2400" dirty="0"/>
              <a:t> </a:t>
            </a:r>
            <a:r>
              <a:rPr lang="en-GB" sz="2400" dirty="0" err="1"/>
              <a:t>predstavlja</a:t>
            </a:r>
            <a:r>
              <a:rPr lang="en-GB" sz="2400" dirty="0"/>
              <a:t> </a:t>
            </a:r>
            <a:r>
              <a:rPr lang="en-GB" sz="2400" dirty="0" err="1"/>
              <a:t>opasnost</a:t>
            </a:r>
            <a:r>
              <a:rPr lang="en-GB" sz="2400" dirty="0"/>
              <a:t> </a:t>
            </a:r>
            <a:r>
              <a:rPr lang="en-GB" sz="2400" dirty="0" err="1"/>
              <a:t>ulazi</a:t>
            </a:r>
            <a:r>
              <a:rPr lang="en-GB" sz="2400" dirty="0"/>
              <a:t> u </a:t>
            </a:r>
            <a:r>
              <a:rPr lang="en-GB" sz="2400" dirty="0" err="1"/>
              <a:t>područje</a:t>
            </a:r>
            <a:r>
              <a:rPr lang="en-GB" sz="2400" dirty="0"/>
              <a:t> </a:t>
            </a:r>
            <a:r>
              <a:rPr lang="en-GB" sz="2400" dirty="0" err="1"/>
              <a:t>obuhvaćeno</a:t>
            </a:r>
            <a:r>
              <a:rPr lang="en-GB" sz="2400" dirty="0"/>
              <a:t> </a:t>
            </a:r>
            <a:r>
              <a:rPr lang="en-GB" sz="2400" dirty="0" err="1"/>
              <a:t>mjerom</a:t>
            </a:r>
            <a:r>
              <a:rPr lang="en-GB" sz="2400" dirty="0"/>
              <a:t>, </a:t>
            </a:r>
            <a:r>
              <a:rPr lang="en-GB" sz="2400" dirty="0" err="1"/>
              <a:t>približava</a:t>
            </a:r>
            <a:r>
              <a:rPr lang="en-GB" sz="2400" dirty="0"/>
              <a:t> se </a:t>
            </a:r>
            <a:r>
              <a:rPr lang="en-GB" sz="2400" dirty="0" err="1"/>
              <a:t>ili</a:t>
            </a:r>
            <a:r>
              <a:rPr lang="en-GB" sz="2400" dirty="0"/>
              <a:t> </a:t>
            </a:r>
            <a:r>
              <a:rPr lang="en-GB" sz="2400" dirty="0" err="1"/>
              <a:t>kontaktira</a:t>
            </a:r>
            <a:r>
              <a:rPr lang="en-GB" sz="2400" dirty="0"/>
              <a:t> </a:t>
            </a:r>
            <a:r>
              <a:rPr lang="en-GB" sz="2400" dirty="0" err="1"/>
              <a:t>zaštićenu</a:t>
            </a:r>
            <a:r>
              <a:rPr lang="en-GB" sz="2400" dirty="0"/>
              <a:t> </a:t>
            </a:r>
            <a:r>
              <a:rPr lang="en-GB" sz="2400" dirty="0" err="1"/>
              <a:t>osobu</a:t>
            </a:r>
            <a:r>
              <a:rPr lang="en-GB" sz="2400" dirty="0"/>
              <a:t> </a:t>
            </a:r>
          </a:p>
          <a:p>
            <a:r>
              <a:rPr lang="hr-HR" sz="2400" dirty="0"/>
              <a:t>Zaštitne mjere ne primjenjuju se automatski u državi izvršiteljici (nadležno tijelo države izvršiteljice mora donijeti odluku o priznanju mjere</a:t>
            </a:r>
            <a:r>
              <a:rPr lang="en-GB" sz="2400" dirty="0"/>
              <a:t>) </a:t>
            </a:r>
          </a:p>
          <a:p>
            <a:endParaRPr lang="en-US" sz="2000" dirty="0"/>
          </a:p>
        </p:txBody>
      </p:sp>
      <p:sp>
        <p:nvSpPr>
          <p:cNvPr id="2" name="Rectangle 1">
            <a:extLst>
              <a:ext uri="{FF2B5EF4-FFF2-40B4-BE49-F238E27FC236}">
                <a16:creationId xmlns:a16="http://schemas.microsoft.com/office/drawing/2014/main" id="{4551CB25-EA7D-2346-B220-6528880E817E}"/>
              </a:ext>
            </a:extLst>
          </p:cNvPr>
          <p:cNvSpPr/>
          <p:nvPr/>
        </p:nvSpPr>
        <p:spPr>
          <a:xfrm>
            <a:off x="5011869" y="2967335"/>
            <a:ext cx="1769931" cy="1477328"/>
          </a:xfrm>
          <a:prstGeom prst="rect">
            <a:avLst/>
          </a:prstGeom>
        </p:spPr>
        <p:txBody>
          <a:bodyPr wrap="square">
            <a:spAutoFit/>
          </a:bodyPr>
          <a:lstStyle/>
          <a:p>
            <a:pPr algn="ctr"/>
            <a:r>
              <a:rPr lang="pl-PL" b="1" i="1" dirty="0">
                <a:solidFill>
                  <a:srgbClr val="C00000"/>
                </a:solidFill>
              </a:rPr>
              <a:t>Što je prikladnije primjenjivati u RH?</a:t>
            </a:r>
            <a:endParaRPr lang="en-GB" b="1" i="1" dirty="0">
              <a:solidFill>
                <a:srgbClr val="C00000"/>
              </a:solidFill>
            </a:endParaRPr>
          </a:p>
          <a:p>
            <a:pPr algn="ctr"/>
            <a:r>
              <a:rPr lang="en-GB" b="1" i="1" dirty="0">
                <a:solidFill>
                  <a:srgbClr val="C00000"/>
                </a:solidFill>
              </a:rPr>
              <a:t>?               ?</a:t>
            </a:r>
            <a:endParaRPr lang="en-US" b="1" dirty="0"/>
          </a:p>
        </p:txBody>
      </p:sp>
      <p:cxnSp>
        <p:nvCxnSpPr>
          <p:cNvPr id="6" name="Straight Arrow Connector 5">
            <a:extLst>
              <a:ext uri="{FF2B5EF4-FFF2-40B4-BE49-F238E27FC236}">
                <a16:creationId xmlns:a16="http://schemas.microsoft.com/office/drawing/2014/main" id="{B13AC90A-6536-7C4F-B95A-83DF316DB880}"/>
              </a:ext>
            </a:extLst>
          </p:cNvPr>
          <p:cNvCxnSpPr>
            <a:cxnSpLocks/>
          </p:cNvCxnSpPr>
          <p:nvPr/>
        </p:nvCxnSpPr>
        <p:spPr>
          <a:xfrm flipV="1">
            <a:off x="5670372" y="4246503"/>
            <a:ext cx="516069" cy="1"/>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1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879231" y="551413"/>
            <a:ext cx="10193215" cy="963872"/>
          </a:xfrm>
        </p:spPr>
        <p:txBody>
          <a:bodyPr>
            <a:normAutofit fontScale="90000"/>
          </a:bodyPr>
          <a:lstStyle/>
          <a:p>
            <a:pPr lvl="0" algn="ctr"/>
            <a:r>
              <a:rPr lang="en-GB" sz="3600" dirty="0">
                <a:solidFill>
                  <a:srgbClr val="002060"/>
                </a:solidFill>
              </a:rPr>
              <a:t>2b.</a:t>
            </a:r>
            <a:r>
              <a:rPr lang="hr-HR" sz="3600" dirty="0">
                <a:solidFill>
                  <a:srgbClr val="002060"/>
                </a:solidFill>
              </a:rPr>
              <a:t> </a:t>
            </a:r>
            <a:r>
              <a:rPr lang="pl-PL" sz="3600" dirty="0">
                <a:solidFill>
                  <a:srgbClr val="002060"/>
                </a:solidFill>
              </a:rPr>
              <a:t>Direktiva o europskom nalogu za zaštitu </a:t>
            </a:r>
            <a:r>
              <a:rPr lang="en-GB" sz="3600" dirty="0">
                <a:solidFill>
                  <a:srgbClr val="002060"/>
                </a:solidFill>
              </a:rPr>
              <a:t/>
            </a:r>
            <a:br>
              <a:rPr lang="en-GB" sz="3600" dirty="0">
                <a:solidFill>
                  <a:srgbClr val="002060"/>
                </a:solidFill>
              </a:rPr>
            </a:br>
            <a:endParaRPr lang="en-GB" sz="3600" dirty="0">
              <a:solidFill>
                <a:srgbClr val="002060"/>
              </a:solidFill>
            </a:endParaRPr>
          </a:p>
        </p:txBody>
      </p:sp>
      <p:sp>
        <p:nvSpPr>
          <p:cNvPr id="5" name="Content Placeholder 4">
            <a:extLst>
              <a:ext uri="{FF2B5EF4-FFF2-40B4-BE49-F238E27FC236}">
                <a16:creationId xmlns:a16="http://schemas.microsoft.com/office/drawing/2014/main" id="{FA3ED478-A6CB-5A44-8BC7-7FD6BACB1A56}"/>
              </a:ext>
            </a:extLst>
          </p:cNvPr>
          <p:cNvSpPr>
            <a:spLocks noGrp="1"/>
          </p:cNvSpPr>
          <p:nvPr>
            <p:ph idx="1"/>
          </p:nvPr>
        </p:nvSpPr>
        <p:spPr>
          <a:xfrm>
            <a:off x="838200" y="1825624"/>
            <a:ext cx="10534650" cy="4651375"/>
          </a:xfrm>
        </p:spPr>
        <p:txBody>
          <a:bodyPr>
            <a:normAutofit fontScale="77500" lnSpcReduction="20000"/>
          </a:bodyPr>
          <a:lstStyle/>
          <a:p>
            <a:pPr algn="just">
              <a:buFont typeface="Wingdings" pitchFamily="2" charset="2"/>
              <a:buChar char="v"/>
            </a:pPr>
            <a:r>
              <a:rPr lang="en-GB" dirty="0" err="1"/>
              <a:t>Direktiva</a:t>
            </a:r>
            <a:r>
              <a:rPr lang="en-GB" dirty="0"/>
              <a:t> se </a:t>
            </a:r>
            <a:r>
              <a:rPr lang="en-GB" dirty="0" err="1"/>
              <a:t>temelji</a:t>
            </a:r>
            <a:r>
              <a:rPr lang="en-GB" dirty="0"/>
              <a:t> </a:t>
            </a:r>
            <a:r>
              <a:rPr lang="en-GB" dirty="0" err="1"/>
              <a:t>na</a:t>
            </a:r>
            <a:r>
              <a:rPr lang="en-GB" dirty="0"/>
              <a:t> </a:t>
            </a:r>
            <a:r>
              <a:rPr lang="en-GB" dirty="0" err="1"/>
              <a:t>članku</a:t>
            </a:r>
            <a:r>
              <a:rPr lang="en-GB" dirty="0"/>
              <a:t> 82. </a:t>
            </a:r>
            <a:r>
              <a:rPr lang="en-GB" dirty="0" err="1"/>
              <a:t>st.</a:t>
            </a:r>
            <a:r>
              <a:rPr lang="en-GB" dirty="0"/>
              <a:t> 1. UFEU (</a:t>
            </a:r>
            <a:r>
              <a:rPr lang="en-GB" dirty="0" err="1"/>
              <a:t>pravosudna</a:t>
            </a:r>
            <a:r>
              <a:rPr lang="en-GB" dirty="0"/>
              <a:t> </a:t>
            </a:r>
            <a:r>
              <a:rPr lang="en-GB" dirty="0" err="1"/>
              <a:t>suradnja</a:t>
            </a:r>
            <a:r>
              <a:rPr lang="en-GB" dirty="0"/>
              <a:t> u </a:t>
            </a:r>
            <a:r>
              <a:rPr lang="en-GB" dirty="0" err="1"/>
              <a:t>kaznenim</a:t>
            </a:r>
            <a:r>
              <a:rPr lang="en-GB" dirty="0"/>
              <a:t> </a:t>
            </a:r>
            <a:r>
              <a:rPr lang="en-GB" dirty="0" err="1"/>
              <a:t>stvarima</a:t>
            </a:r>
            <a:r>
              <a:rPr lang="en-GB" dirty="0"/>
              <a:t>), a </a:t>
            </a:r>
            <a:r>
              <a:rPr lang="en-GB" dirty="0" err="1"/>
              <a:t>cilj</a:t>
            </a:r>
            <a:r>
              <a:rPr lang="en-GB" dirty="0"/>
              <a:t> </a:t>
            </a:r>
            <a:r>
              <a:rPr lang="en-GB" dirty="0" err="1"/>
              <a:t>joj</a:t>
            </a:r>
            <a:r>
              <a:rPr lang="en-GB" dirty="0"/>
              <a:t> je </a:t>
            </a:r>
            <a:r>
              <a:rPr lang="en-GB" dirty="0" err="1"/>
              <a:t>omogućiti</a:t>
            </a:r>
            <a:r>
              <a:rPr lang="en-GB" dirty="0"/>
              <a:t> da </a:t>
            </a:r>
            <a:r>
              <a:rPr lang="en-GB" dirty="0" err="1"/>
              <a:t>europski</a:t>
            </a:r>
            <a:r>
              <a:rPr lang="en-GB" dirty="0"/>
              <a:t> </a:t>
            </a:r>
            <a:r>
              <a:rPr lang="en-GB" dirty="0" err="1"/>
              <a:t>nalog</a:t>
            </a:r>
            <a:r>
              <a:rPr lang="en-GB" dirty="0"/>
              <a:t> </a:t>
            </a:r>
            <a:r>
              <a:rPr lang="en-GB" dirty="0" err="1"/>
              <a:t>za</a:t>
            </a:r>
            <a:r>
              <a:rPr lang="en-GB" dirty="0"/>
              <a:t> </a:t>
            </a:r>
            <a:r>
              <a:rPr lang="en-GB" dirty="0" err="1"/>
              <a:t>zaštitu</a:t>
            </a:r>
            <a:r>
              <a:rPr lang="en-GB" dirty="0"/>
              <a:t> </a:t>
            </a:r>
            <a:r>
              <a:rPr lang="en-GB" dirty="0" err="1"/>
              <a:t>izdan</a:t>
            </a:r>
            <a:r>
              <a:rPr lang="en-GB" dirty="0"/>
              <a:t> u </a:t>
            </a:r>
            <a:r>
              <a:rPr lang="en-GB" dirty="0" err="1"/>
              <a:t>jednoj</a:t>
            </a:r>
            <a:r>
              <a:rPr lang="en-GB" dirty="0"/>
              <a:t> </a:t>
            </a:r>
            <a:r>
              <a:rPr lang="en-GB" dirty="0" err="1"/>
              <a:t>državi</a:t>
            </a:r>
            <a:r>
              <a:rPr lang="en-GB" dirty="0"/>
              <a:t> </a:t>
            </a:r>
            <a:r>
              <a:rPr lang="en-GB" dirty="0" err="1"/>
              <a:t>članici</a:t>
            </a:r>
            <a:r>
              <a:rPr lang="en-GB" dirty="0"/>
              <a:t> („</a:t>
            </a:r>
            <a:r>
              <a:rPr lang="en-GB" dirty="0" err="1"/>
              <a:t>država</a:t>
            </a:r>
            <a:r>
              <a:rPr lang="en-GB" dirty="0"/>
              <a:t> </a:t>
            </a:r>
            <a:r>
              <a:rPr lang="en-GB" dirty="0" err="1"/>
              <a:t>izdavateljica</a:t>
            </a:r>
            <a:r>
              <a:rPr lang="en-GB" dirty="0"/>
              <a:t>“) </a:t>
            </a:r>
            <a:r>
              <a:rPr lang="en-GB" dirty="0" err="1"/>
              <a:t>bude</a:t>
            </a:r>
            <a:r>
              <a:rPr lang="en-GB" dirty="0"/>
              <a:t> </a:t>
            </a:r>
            <a:r>
              <a:rPr lang="en-GB" dirty="0" err="1"/>
              <a:t>priznat</a:t>
            </a:r>
            <a:r>
              <a:rPr lang="en-GB" dirty="0"/>
              <a:t> u </a:t>
            </a:r>
            <a:r>
              <a:rPr lang="en-GB" dirty="0" err="1"/>
              <a:t>drugoj</a:t>
            </a:r>
            <a:r>
              <a:rPr lang="en-GB" dirty="0"/>
              <a:t> </a:t>
            </a:r>
            <a:r>
              <a:rPr lang="en-GB" dirty="0" err="1"/>
              <a:t>državi</a:t>
            </a:r>
            <a:r>
              <a:rPr lang="en-GB" dirty="0"/>
              <a:t> </a:t>
            </a:r>
            <a:r>
              <a:rPr lang="en-GB" dirty="0" err="1"/>
              <a:t>članici</a:t>
            </a:r>
            <a:r>
              <a:rPr lang="en-GB" dirty="0"/>
              <a:t> („</a:t>
            </a:r>
            <a:r>
              <a:rPr lang="en-GB" dirty="0" err="1"/>
              <a:t>država</a:t>
            </a:r>
            <a:r>
              <a:rPr lang="en-GB" dirty="0"/>
              <a:t> </a:t>
            </a:r>
            <a:r>
              <a:rPr lang="en-GB" dirty="0" err="1"/>
              <a:t>izvršiteljica</a:t>
            </a:r>
            <a:r>
              <a:rPr lang="en-GB" dirty="0"/>
              <a:t>“ – </a:t>
            </a:r>
            <a:r>
              <a:rPr lang="en-GB" dirty="0" err="1"/>
              <a:t>članak</a:t>
            </a:r>
            <a:r>
              <a:rPr lang="en-GB" dirty="0"/>
              <a:t> 2. </a:t>
            </a:r>
            <a:r>
              <a:rPr lang="en-GB" dirty="0" err="1"/>
              <a:t>Direktive</a:t>
            </a:r>
            <a:r>
              <a:rPr lang="en-GB" dirty="0"/>
              <a:t>)</a:t>
            </a:r>
            <a:r>
              <a:rPr lang="hr-HR" dirty="0"/>
              <a:t>.</a:t>
            </a:r>
            <a:endParaRPr lang="en-GB" dirty="0"/>
          </a:p>
          <a:p>
            <a:pPr algn="just">
              <a:buFont typeface="Wingdings" pitchFamily="2" charset="2"/>
              <a:buChar char="v"/>
            </a:pPr>
            <a:r>
              <a:rPr lang="hr-HR" dirty="0"/>
              <a:t>Uvodna izjava</a:t>
            </a:r>
            <a:r>
              <a:rPr lang="en-GB" dirty="0"/>
              <a:t> 9</a:t>
            </a:r>
            <a:r>
              <a:rPr lang="hr-HR" dirty="0"/>
              <a:t>.</a:t>
            </a:r>
            <a:r>
              <a:rPr lang="en-GB" dirty="0"/>
              <a:t> </a:t>
            </a:r>
            <a:r>
              <a:rPr lang="en-GB" dirty="0" err="1"/>
              <a:t>pojašnjava</a:t>
            </a:r>
            <a:r>
              <a:rPr lang="en-GB" dirty="0"/>
              <a:t> </a:t>
            </a:r>
            <a:r>
              <a:rPr lang="en-GB" dirty="0" err="1"/>
              <a:t>kako</a:t>
            </a:r>
            <a:r>
              <a:rPr lang="en-GB" dirty="0"/>
              <a:t> se </a:t>
            </a:r>
            <a:r>
              <a:rPr lang="en-GB" dirty="0" err="1"/>
              <a:t>Direktiva</a:t>
            </a:r>
            <a:r>
              <a:rPr lang="en-GB" dirty="0"/>
              <a:t> „</a:t>
            </a:r>
            <a:r>
              <a:rPr lang="en-GB" dirty="0" err="1"/>
              <a:t>primjenjuje</a:t>
            </a:r>
            <a:r>
              <a:rPr lang="en-GB" dirty="0"/>
              <a:t> </a:t>
            </a:r>
            <a:r>
              <a:rPr lang="en-GB" dirty="0" err="1"/>
              <a:t>na</a:t>
            </a:r>
            <a:r>
              <a:rPr lang="en-GB" dirty="0"/>
              <a:t> </a:t>
            </a:r>
            <a:r>
              <a:rPr lang="en-GB" dirty="0" err="1"/>
              <a:t>mjere</a:t>
            </a:r>
            <a:r>
              <a:rPr lang="en-GB" dirty="0"/>
              <a:t> </a:t>
            </a:r>
            <a:r>
              <a:rPr lang="en-GB" dirty="0" err="1"/>
              <a:t>zaštite</a:t>
            </a:r>
            <a:r>
              <a:rPr lang="en-GB" dirty="0"/>
              <a:t> </a:t>
            </a:r>
            <a:r>
              <a:rPr lang="en-GB" dirty="0" err="1"/>
              <a:t>čiji</a:t>
            </a:r>
            <a:r>
              <a:rPr lang="en-GB" dirty="0"/>
              <a:t> je </a:t>
            </a:r>
            <a:r>
              <a:rPr lang="en-GB" dirty="0" err="1"/>
              <a:t>cilj</a:t>
            </a:r>
            <a:r>
              <a:rPr lang="en-GB" dirty="0"/>
              <a:t> </a:t>
            </a:r>
            <a:r>
              <a:rPr lang="en-GB" dirty="0" err="1"/>
              <a:t>posebno</a:t>
            </a:r>
            <a:r>
              <a:rPr lang="en-GB" dirty="0"/>
              <a:t> </a:t>
            </a:r>
            <a:r>
              <a:rPr lang="en-GB" dirty="0" err="1"/>
              <a:t>zaštititi</a:t>
            </a:r>
            <a:r>
              <a:rPr lang="en-GB" dirty="0"/>
              <a:t> </a:t>
            </a:r>
            <a:r>
              <a:rPr lang="en-GB" dirty="0" err="1"/>
              <a:t>osobe</a:t>
            </a:r>
            <a:r>
              <a:rPr lang="en-GB" dirty="0"/>
              <a:t> od </a:t>
            </a:r>
            <a:r>
              <a:rPr lang="en-GB" dirty="0" err="1"/>
              <a:t>kaznenih</a:t>
            </a:r>
            <a:r>
              <a:rPr lang="en-GB" dirty="0"/>
              <a:t> </a:t>
            </a:r>
            <a:r>
              <a:rPr lang="en-GB" dirty="0" err="1"/>
              <a:t>djela</a:t>
            </a:r>
            <a:r>
              <a:rPr lang="en-GB" dirty="0"/>
              <a:t> </a:t>
            </a:r>
            <a:r>
              <a:rPr lang="en-GB" dirty="0" err="1"/>
              <a:t>drugih</a:t>
            </a:r>
            <a:r>
              <a:rPr lang="en-GB" dirty="0"/>
              <a:t> </a:t>
            </a:r>
            <a:r>
              <a:rPr lang="en-GB" dirty="0" err="1"/>
              <a:t>osoba</a:t>
            </a:r>
            <a:r>
              <a:rPr lang="en-GB" dirty="0"/>
              <a:t> </a:t>
            </a:r>
            <a:r>
              <a:rPr lang="en-GB" dirty="0" err="1"/>
              <a:t>koja</a:t>
            </a:r>
            <a:r>
              <a:rPr lang="en-GB" dirty="0"/>
              <a:t> </a:t>
            </a:r>
            <a:r>
              <a:rPr lang="en-GB" dirty="0" err="1"/>
              <a:t>mogu</a:t>
            </a:r>
            <a:r>
              <a:rPr lang="en-GB" dirty="0"/>
              <a:t>, </a:t>
            </a:r>
            <a:r>
              <a:rPr lang="en-GB" dirty="0" err="1"/>
              <a:t>na</a:t>
            </a:r>
            <a:r>
              <a:rPr lang="en-GB" dirty="0"/>
              <a:t> </a:t>
            </a:r>
            <a:r>
              <a:rPr lang="en-GB" dirty="0" err="1"/>
              <a:t>bilo</a:t>
            </a:r>
            <a:r>
              <a:rPr lang="en-GB" dirty="0"/>
              <a:t> koji </a:t>
            </a:r>
            <a:r>
              <a:rPr lang="en-GB" dirty="0" err="1"/>
              <a:t>način</a:t>
            </a:r>
            <a:r>
              <a:rPr lang="en-GB" dirty="0"/>
              <a:t>, </a:t>
            </a:r>
            <a:r>
              <a:rPr lang="en-GB" dirty="0" err="1"/>
              <a:t>ugroziti</a:t>
            </a:r>
            <a:r>
              <a:rPr lang="en-GB" dirty="0"/>
              <a:t> </a:t>
            </a:r>
            <a:r>
              <a:rPr lang="en-GB" dirty="0" err="1"/>
              <a:t>život</a:t>
            </a:r>
            <a:r>
              <a:rPr lang="en-GB" dirty="0"/>
              <a:t> </a:t>
            </a:r>
            <a:r>
              <a:rPr lang="en-GB" dirty="0" err="1"/>
              <a:t>osobe</a:t>
            </a:r>
            <a:r>
              <a:rPr lang="en-GB" dirty="0"/>
              <a:t> </a:t>
            </a:r>
            <a:r>
              <a:rPr lang="en-GB" dirty="0" err="1"/>
              <a:t>ili</a:t>
            </a:r>
            <a:r>
              <a:rPr lang="en-GB" dirty="0"/>
              <a:t> </a:t>
            </a:r>
            <a:r>
              <a:rPr lang="en-GB" dirty="0" err="1"/>
              <a:t>fizički</a:t>
            </a:r>
            <a:r>
              <a:rPr lang="en-GB" dirty="0"/>
              <a:t>, </a:t>
            </a:r>
            <a:r>
              <a:rPr lang="en-GB" dirty="0" err="1"/>
              <a:t>psihički</a:t>
            </a:r>
            <a:r>
              <a:rPr lang="en-GB" dirty="0"/>
              <a:t> </a:t>
            </a:r>
            <a:r>
              <a:rPr lang="en-GB" dirty="0" err="1"/>
              <a:t>ili</a:t>
            </a:r>
            <a:r>
              <a:rPr lang="en-GB" dirty="0"/>
              <a:t> </a:t>
            </a:r>
            <a:r>
              <a:rPr lang="en-GB" dirty="0" err="1"/>
              <a:t>spolni</a:t>
            </a:r>
            <a:r>
              <a:rPr lang="en-GB" dirty="0"/>
              <a:t> </a:t>
            </a:r>
            <a:r>
              <a:rPr lang="en-GB" dirty="0" err="1"/>
              <a:t>integritet</a:t>
            </a:r>
            <a:r>
              <a:rPr lang="en-GB" dirty="0"/>
              <a:t>, </a:t>
            </a:r>
            <a:r>
              <a:rPr lang="en-GB" dirty="0" err="1"/>
              <a:t>na</a:t>
            </a:r>
            <a:r>
              <a:rPr lang="en-GB" dirty="0"/>
              <a:t> </a:t>
            </a:r>
            <a:r>
              <a:rPr lang="en-GB" dirty="0" err="1"/>
              <a:t>primjer</a:t>
            </a:r>
            <a:r>
              <a:rPr lang="en-GB" dirty="0"/>
              <a:t> </a:t>
            </a:r>
            <a:r>
              <a:rPr lang="en-GB" dirty="0" err="1"/>
              <a:t>sprečavanjem</a:t>
            </a:r>
            <a:r>
              <a:rPr lang="en-GB" dirty="0"/>
              <a:t> </a:t>
            </a:r>
            <a:r>
              <a:rPr lang="en-GB" dirty="0" err="1"/>
              <a:t>bilo</a:t>
            </a:r>
            <a:r>
              <a:rPr lang="en-GB" dirty="0"/>
              <a:t> </a:t>
            </a:r>
            <a:r>
              <a:rPr lang="en-GB" dirty="0" err="1"/>
              <a:t>kojeg</a:t>
            </a:r>
            <a:r>
              <a:rPr lang="en-GB" dirty="0"/>
              <a:t> </a:t>
            </a:r>
            <a:r>
              <a:rPr lang="en-GB" dirty="0" err="1"/>
              <a:t>oblika</a:t>
            </a:r>
            <a:r>
              <a:rPr lang="en-GB" dirty="0"/>
              <a:t> </a:t>
            </a:r>
            <a:r>
              <a:rPr lang="en-GB" dirty="0" err="1"/>
              <a:t>uznemiravanja</a:t>
            </a:r>
            <a:r>
              <a:rPr lang="en-GB" dirty="0"/>
              <a:t>, </a:t>
            </a:r>
            <a:r>
              <a:rPr lang="en-GB" dirty="0" err="1"/>
              <a:t>kao</a:t>
            </a:r>
            <a:r>
              <a:rPr lang="en-GB" dirty="0"/>
              <a:t> </a:t>
            </a:r>
            <a:r>
              <a:rPr lang="en-GB" dirty="0" err="1"/>
              <a:t>i</a:t>
            </a:r>
            <a:r>
              <a:rPr lang="en-GB" dirty="0"/>
              <a:t> </a:t>
            </a:r>
            <a:r>
              <a:rPr lang="en-GB" dirty="0" err="1"/>
              <a:t>dostojanstvo</a:t>
            </a:r>
            <a:r>
              <a:rPr lang="en-GB" dirty="0"/>
              <a:t> </a:t>
            </a:r>
            <a:r>
              <a:rPr lang="en-GB" dirty="0" err="1"/>
              <a:t>osobe</a:t>
            </a:r>
            <a:r>
              <a:rPr lang="en-GB" dirty="0"/>
              <a:t> </a:t>
            </a:r>
            <a:r>
              <a:rPr lang="en-GB" dirty="0" err="1"/>
              <a:t>i</a:t>
            </a:r>
            <a:r>
              <a:rPr lang="en-GB" dirty="0"/>
              <a:t> </a:t>
            </a:r>
            <a:r>
              <a:rPr lang="en-GB" dirty="0" err="1"/>
              <a:t>osobnu</a:t>
            </a:r>
            <a:r>
              <a:rPr lang="en-GB" dirty="0"/>
              <a:t> </a:t>
            </a:r>
            <a:r>
              <a:rPr lang="en-GB" dirty="0" err="1"/>
              <a:t>slobodu</a:t>
            </a:r>
            <a:r>
              <a:rPr lang="en-GB" dirty="0"/>
              <a:t>, </a:t>
            </a:r>
            <a:r>
              <a:rPr lang="en-GB" dirty="0" err="1"/>
              <a:t>primjerice</a:t>
            </a:r>
            <a:r>
              <a:rPr lang="en-GB" dirty="0"/>
              <a:t> </a:t>
            </a:r>
            <a:r>
              <a:rPr lang="en-GB" dirty="0" err="1"/>
              <a:t>sprječavanjem</a:t>
            </a:r>
            <a:r>
              <a:rPr lang="en-GB" dirty="0"/>
              <a:t> </a:t>
            </a:r>
            <a:r>
              <a:rPr lang="en-GB" dirty="0" err="1"/>
              <a:t>otmica</a:t>
            </a:r>
            <a:r>
              <a:rPr lang="en-GB" dirty="0"/>
              <a:t>, </a:t>
            </a:r>
            <a:r>
              <a:rPr lang="en-GB" dirty="0" err="1"/>
              <a:t>kidnapiranja</a:t>
            </a:r>
            <a:r>
              <a:rPr lang="en-GB" dirty="0"/>
              <a:t> </a:t>
            </a:r>
            <a:r>
              <a:rPr lang="en-GB" dirty="0" err="1"/>
              <a:t>i</a:t>
            </a:r>
            <a:r>
              <a:rPr lang="en-GB" dirty="0"/>
              <a:t> </a:t>
            </a:r>
            <a:r>
              <a:rPr lang="en-GB" dirty="0" err="1"/>
              <a:t>drugih</a:t>
            </a:r>
            <a:r>
              <a:rPr lang="en-GB" dirty="0"/>
              <a:t> </a:t>
            </a:r>
            <a:r>
              <a:rPr lang="en-GB" dirty="0" err="1"/>
              <a:t>oblika</a:t>
            </a:r>
            <a:r>
              <a:rPr lang="en-GB" dirty="0"/>
              <a:t> </a:t>
            </a:r>
            <a:r>
              <a:rPr lang="en-GB" dirty="0" err="1"/>
              <a:t>neizravne</a:t>
            </a:r>
            <a:r>
              <a:rPr lang="en-GB" dirty="0"/>
              <a:t> </a:t>
            </a:r>
            <a:r>
              <a:rPr lang="en-GB" dirty="0" err="1"/>
              <a:t>prisile</a:t>
            </a:r>
            <a:r>
              <a:rPr lang="en-GB" dirty="0"/>
              <a:t>, </a:t>
            </a:r>
            <a:r>
              <a:rPr lang="en-GB" dirty="0" err="1"/>
              <a:t>te</a:t>
            </a:r>
            <a:r>
              <a:rPr lang="en-GB" dirty="0"/>
              <a:t> </a:t>
            </a:r>
            <a:r>
              <a:rPr lang="en-GB" dirty="0" err="1"/>
              <a:t>čiji</a:t>
            </a:r>
            <a:r>
              <a:rPr lang="en-GB" dirty="0"/>
              <a:t> je </a:t>
            </a:r>
            <a:r>
              <a:rPr lang="en-GB" dirty="0" err="1"/>
              <a:t>cilj</a:t>
            </a:r>
            <a:r>
              <a:rPr lang="en-GB" dirty="0"/>
              <a:t> </a:t>
            </a:r>
            <a:r>
              <a:rPr lang="en-GB" dirty="0" err="1"/>
              <a:t>sprečavanje</a:t>
            </a:r>
            <a:r>
              <a:rPr lang="en-GB" dirty="0"/>
              <a:t> </a:t>
            </a:r>
            <a:r>
              <a:rPr lang="en-GB" dirty="0" err="1"/>
              <a:t>novih</a:t>
            </a:r>
            <a:r>
              <a:rPr lang="en-GB" dirty="0"/>
              <a:t> </a:t>
            </a:r>
            <a:r>
              <a:rPr lang="en-GB" dirty="0" err="1"/>
              <a:t>kaznenih</a:t>
            </a:r>
            <a:r>
              <a:rPr lang="en-GB" dirty="0"/>
              <a:t> </a:t>
            </a:r>
            <a:r>
              <a:rPr lang="en-GB" dirty="0" err="1"/>
              <a:t>djela</a:t>
            </a:r>
            <a:r>
              <a:rPr lang="en-GB" dirty="0"/>
              <a:t> </a:t>
            </a:r>
            <a:r>
              <a:rPr lang="en-GB" dirty="0" err="1"/>
              <a:t>ili</a:t>
            </a:r>
            <a:r>
              <a:rPr lang="en-GB" dirty="0"/>
              <a:t> </a:t>
            </a:r>
            <a:r>
              <a:rPr lang="en-GB" dirty="0" err="1"/>
              <a:t>smanjenje</a:t>
            </a:r>
            <a:r>
              <a:rPr lang="en-GB" dirty="0"/>
              <a:t> </a:t>
            </a:r>
            <a:r>
              <a:rPr lang="en-GB" dirty="0" err="1"/>
              <a:t>posljedica</a:t>
            </a:r>
            <a:r>
              <a:rPr lang="en-GB" dirty="0"/>
              <a:t> </a:t>
            </a:r>
            <a:r>
              <a:rPr lang="en-GB" dirty="0" err="1"/>
              <a:t>prethodnih</a:t>
            </a:r>
            <a:r>
              <a:rPr lang="en-GB" dirty="0"/>
              <a:t> </a:t>
            </a:r>
            <a:r>
              <a:rPr lang="en-GB" dirty="0" err="1"/>
              <a:t>kaznenih</a:t>
            </a:r>
            <a:r>
              <a:rPr lang="en-GB" dirty="0"/>
              <a:t> </a:t>
            </a:r>
            <a:r>
              <a:rPr lang="en-GB" dirty="0" err="1"/>
              <a:t>djela</a:t>
            </a:r>
            <a:r>
              <a:rPr lang="en-GB" dirty="0"/>
              <a:t>“</a:t>
            </a:r>
            <a:r>
              <a:rPr lang="hr-HR" dirty="0"/>
              <a:t>.</a:t>
            </a:r>
            <a:endParaRPr lang="en-GB" dirty="0"/>
          </a:p>
          <a:p>
            <a:pPr algn="just">
              <a:buFont typeface="Wingdings" pitchFamily="2" charset="2"/>
              <a:buChar char="v"/>
            </a:pPr>
            <a:r>
              <a:rPr lang="en-GB" dirty="0" err="1"/>
              <a:t>Međutim</a:t>
            </a:r>
            <a:r>
              <a:rPr lang="en-GB" dirty="0"/>
              <a:t>, </a:t>
            </a:r>
            <a:r>
              <a:rPr lang="en-GB" dirty="0" err="1"/>
              <a:t>Direktiva</a:t>
            </a:r>
            <a:r>
              <a:rPr lang="en-GB" dirty="0"/>
              <a:t> se </a:t>
            </a:r>
            <a:r>
              <a:rPr lang="en-GB" dirty="0" err="1"/>
              <a:t>primjenjuje</a:t>
            </a:r>
            <a:r>
              <a:rPr lang="en-GB" dirty="0"/>
              <a:t> </a:t>
            </a:r>
            <a:r>
              <a:rPr lang="en-GB" dirty="0" err="1"/>
              <a:t>jedino</a:t>
            </a:r>
            <a:r>
              <a:rPr lang="en-GB" dirty="0"/>
              <a:t> </a:t>
            </a:r>
            <a:r>
              <a:rPr lang="hr-HR" dirty="0"/>
              <a:t>ako</a:t>
            </a:r>
            <a:r>
              <a:rPr lang="en-GB" dirty="0"/>
              <a:t> je </a:t>
            </a:r>
            <a:r>
              <a:rPr lang="en-GB" dirty="0" err="1"/>
              <a:t>nasilno</a:t>
            </a:r>
            <a:r>
              <a:rPr lang="en-GB" dirty="0"/>
              <a:t> </a:t>
            </a:r>
            <a:r>
              <a:rPr lang="en-GB" dirty="0" err="1"/>
              <a:t>ponašanje</a:t>
            </a:r>
            <a:r>
              <a:rPr lang="en-GB" dirty="0"/>
              <a:t> </a:t>
            </a:r>
            <a:r>
              <a:rPr lang="en-GB" dirty="0" err="1"/>
              <a:t>inkriminirano</a:t>
            </a:r>
            <a:r>
              <a:rPr lang="hr-HR" dirty="0"/>
              <a:t>.</a:t>
            </a:r>
            <a:endParaRPr lang="en-GB" dirty="0"/>
          </a:p>
          <a:p>
            <a:pPr algn="just">
              <a:buFont typeface="Wingdings" pitchFamily="2" charset="2"/>
              <a:buChar char="v"/>
            </a:pPr>
            <a:r>
              <a:rPr lang="en-GB" dirty="0" err="1"/>
              <a:t>Nadalje</a:t>
            </a:r>
            <a:r>
              <a:rPr lang="en-GB" dirty="0"/>
              <a:t>, da </a:t>
            </a:r>
            <a:r>
              <a:rPr lang="hr-HR" dirty="0"/>
              <a:t>b</a:t>
            </a:r>
            <a:r>
              <a:rPr lang="en-GB" dirty="0" err="1"/>
              <a:t>i</a:t>
            </a:r>
            <a:r>
              <a:rPr lang="en-GB" dirty="0"/>
              <a:t> </a:t>
            </a:r>
            <a:r>
              <a:rPr lang="en-GB" dirty="0" err="1"/>
              <a:t>mjera</a:t>
            </a:r>
            <a:r>
              <a:rPr lang="en-GB" dirty="0"/>
              <a:t> </a:t>
            </a:r>
            <a:r>
              <a:rPr lang="en-GB" dirty="0" err="1"/>
              <a:t>zadržala</a:t>
            </a:r>
            <a:r>
              <a:rPr lang="en-GB" dirty="0"/>
              <a:t> </a:t>
            </a:r>
            <a:r>
              <a:rPr lang="en-GB" dirty="0" err="1"/>
              <a:t>učinke</a:t>
            </a:r>
            <a:r>
              <a:rPr lang="en-GB" dirty="0"/>
              <a:t> </a:t>
            </a:r>
            <a:r>
              <a:rPr lang="en-GB" dirty="0" err="1"/>
              <a:t>potrebno</a:t>
            </a:r>
            <a:r>
              <a:rPr lang="en-GB" dirty="0"/>
              <a:t> je </a:t>
            </a:r>
            <a:r>
              <a:rPr lang="en-GB" dirty="0" err="1"/>
              <a:t>ishoditi</a:t>
            </a:r>
            <a:r>
              <a:rPr lang="en-GB" dirty="0"/>
              <a:t> </a:t>
            </a:r>
            <a:r>
              <a:rPr lang="en-GB" dirty="0" err="1"/>
              <a:t>odluku</a:t>
            </a:r>
            <a:r>
              <a:rPr lang="en-GB" dirty="0"/>
              <a:t> u </a:t>
            </a:r>
            <a:r>
              <a:rPr lang="en-GB" dirty="0" err="1"/>
              <a:t>državi</a:t>
            </a:r>
            <a:r>
              <a:rPr lang="en-GB" dirty="0"/>
              <a:t> </a:t>
            </a:r>
            <a:r>
              <a:rPr lang="hr-HR" dirty="0"/>
              <a:t>izvršiteljici</a:t>
            </a:r>
            <a:r>
              <a:rPr lang="hr-HR" dirty="0"/>
              <a:t>.</a:t>
            </a:r>
            <a:endParaRPr lang="en-GB" dirty="0"/>
          </a:p>
          <a:p>
            <a:pPr algn="just">
              <a:buFont typeface="Wingdings" pitchFamily="2" charset="2"/>
              <a:buChar char="v"/>
            </a:pPr>
            <a:r>
              <a:rPr lang="hr-HR" dirty="0"/>
              <a:t>U Republici Hrvatskoj - </a:t>
            </a:r>
            <a:r>
              <a:rPr lang="hr-HR" dirty="0"/>
              <a:t>Zakon o pravosudnoj suradnji u kaznenim stvarima s državama članicama Europske unije</a:t>
            </a:r>
            <a:endParaRPr lang="en-US" dirty="0"/>
          </a:p>
        </p:txBody>
      </p:sp>
      <p:sp>
        <p:nvSpPr>
          <p:cNvPr id="9" name="Rectangle 8">
            <a:extLst>
              <a:ext uri="{FF2B5EF4-FFF2-40B4-BE49-F238E27FC236}">
                <a16:creationId xmlns:a16="http://schemas.microsoft.com/office/drawing/2014/main" id="{F8494E52-4D73-4746-89D2-5246929ACD04}"/>
              </a:ext>
            </a:extLst>
          </p:cNvPr>
          <p:cNvSpPr/>
          <p:nvPr/>
        </p:nvSpPr>
        <p:spPr>
          <a:xfrm>
            <a:off x="-458919" y="1330619"/>
            <a:ext cx="4116519" cy="369332"/>
          </a:xfrm>
          <a:prstGeom prst="rect">
            <a:avLst/>
          </a:prstGeom>
        </p:spPr>
        <p:txBody>
          <a:bodyPr wrap="square">
            <a:spAutoFit/>
          </a:bodyPr>
          <a:lstStyle/>
          <a:p>
            <a:pPr algn="ctr"/>
            <a:r>
              <a:rPr lang="en-GB" i="1" dirty="0" err="1">
                <a:solidFill>
                  <a:srgbClr val="C00000"/>
                </a:solidFill>
              </a:rPr>
              <a:t>Ipak</a:t>
            </a:r>
            <a:r>
              <a:rPr lang="en-GB" i="1" dirty="0">
                <a:solidFill>
                  <a:srgbClr val="C00000"/>
                </a:solidFill>
              </a:rPr>
              <a:t>, </a:t>
            </a:r>
            <a:r>
              <a:rPr lang="en-GB" i="1" dirty="0" err="1">
                <a:solidFill>
                  <a:srgbClr val="C00000"/>
                </a:solidFill>
              </a:rPr>
              <a:t>napominje</a:t>
            </a:r>
            <a:r>
              <a:rPr lang="en-GB" i="1" dirty="0">
                <a:solidFill>
                  <a:srgbClr val="C00000"/>
                </a:solidFill>
              </a:rPr>
              <a:t> se da ...</a:t>
            </a:r>
            <a:endParaRPr lang="en-US" dirty="0"/>
          </a:p>
        </p:txBody>
      </p:sp>
    </p:spTree>
    <p:extLst>
      <p:ext uri="{BB962C8B-B14F-4D97-AF65-F5344CB8AC3E}">
        <p14:creationId xmlns:p14="http://schemas.microsoft.com/office/powerpoint/2010/main" val="338823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879231" y="551413"/>
            <a:ext cx="10193215" cy="963872"/>
          </a:xfrm>
        </p:spPr>
        <p:txBody>
          <a:bodyPr>
            <a:normAutofit fontScale="90000"/>
          </a:bodyPr>
          <a:lstStyle/>
          <a:p>
            <a:pPr lvl="0" algn="ctr"/>
            <a:r>
              <a:rPr lang="en-GB" sz="3600" dirty="0">
                <a:solidFill>
                  <a:srgbClr val="002060"/>
                </a:solidFill>
              </a:rPr>
              <a:t>2c. </a:t>
            </a:r>
            <a:r>
              <a:rPr lang="en-GB" sz="3600" dirty="0" err="1">
                <a:solidFill>
                  <a:srgbClr val="002060"/>
                </a:solidFill>
              </a:rPr>
              <a:t>Uredba</a:t>
            </a:r>
            <a:r>
              <a:rPr lang="en-GB" sz="3600" dirty="0">
                <a:solidFill>
                  <a:srgbClr val="002060"/>
                </a:solidFill>
              </a:rPr>
              <a:t> o </a:t>
            </a:r>
            <a:r>
              <a:rPr lang="en-GB" sz="3600" dirty="0" err="1">
                <a:solidFill>
                  <a:srgbClr val="002060"/>
                </a:solidFill>
              </a:rPr>
              <a:t>uzajamnom</a:t>
            </a:r>
            <a:r>
              <a:rPr lang="en-GB" sz="3600" dirty="0">
                <a:solidFill>
                  <a:srgbClr val="002060"/>
                </a:solidFill>
              </a:rPr>
              <a:t> </a:t>
            </a:r>
            <a:r>
              <a:rPr lang="en-GB" sz="3600" dirty="0" err="1">
                <a:solidFill>
                  <a:srgbClr val="002060"/>
                </a:solidFill>
              </a:rPr>
              <a:t>priznavanju</a:t>
            </a:r>
            <a:r>
              <a:rPr lang="en-GB" sz="3600" dirty="0">
                <a:solidFill>
                  <a:srgbClr val="002060"/>
                </a:solidFill>
              </a:rPr>
              <a:t> </a:t>
            </a:r>
            <a:r>
              <a:rPr lang="en-GB" sz="3600" dirty="0" err="1">
                <a:solidFill>
                  <a:srgbClr val="002060"/>
                </a:solidFill>
              </a:rPr>
              <a:t>zaštitnih</a:t>
            </a:r>
            <a:r>
              <a:rPr lang="en-GB" sz="3600" dirty="0">
                <a:solidFill>
                  <a:srgbClr val="002060"/>
                </a:solidFill>
              </a:rPr>
              <a:t> </a:t>
            </a:r>
            <a:r>
              <a:rPr lang="en-GB" sz="3600" dirty="0" err="1">
                <a:solidFill>
                  <a:srgbClr val="002060"/>
                </a:solidFill>
              </a:rPr>
              <a:t>mjera</a:t>
            </a:r>
            <a:r>
              <a:rPr lang="en-GB" sz="3600" dirty="0">
                <a:solidFill>
                  <a:srgbClr val="002060"/>
                </a:solidFill>
              </a:rPr>
              <a:t> u </a:t>
            </a:r>
            <a:r>
              <a:rPr lang="en-GB" sz="3600" dirty="0" err="1">
                <a:solidFill>
                  <a:srgbClr val="002060"/>
                </a:solidFill>
              </a:rPr>
              <a:t>građanskim</a:t>
            </a:r>
            <a:r>
              <a:rPr lang="en-GB" sz="3600" dirty="0">
                <a:solidFill>
                  <a:srgbClr val="002060"/>
                </a:solidFill>
              </a:rPr>
              <a:t> </a:t>
            </a:r>
            <a:r>
              <a:rPr lang="en-GB" sz="3600" dirty="0" err="1">
                <a:solidFill>
                  <a:srgbClr val="002060"/>
                </a:solidFill>
              </a:rPr>
              <a:t>stvarima</a:t>
            </a:r>
            <a:r>
              <a:rPr lang="en-GB" sz="3600" dirty="0">
                <a:solidFill>
                  <a:srgbClr val="002060"/>
                </a:solidFill>
              </a:rPr>
              <a:t> </a:t>
            </a:r>
            <a:br>
              <a:rPr lang="en-GB" sz="3600" dirty="0">
                <a:solidFill>
                  <a:srgbClr val="002060"/>
                </a:solidFill>
              </a:rPr>
            </a:br>
            <a:endParaRPr lang="en-GB" sz="3600" dirty="0">
              <a:solidFill>
                <a:srgbClr val="002060"/>
              </a:solidFill>
            </a:endParaRPr>
          </a:p>
        </p:txBody>
      </p:sp>
      <p:sp>
        <p:nvSpPr>
          <p:cNvPr id="5" name="Content Placeholder 4">
            <a:extLst>
              <a:ext uri="{FF2B5EF4-FFF2-40B4-BE49-F238E27FC236}">
                <a16:creationId xmlns:a16="http://schemas.microsoft.com/office/drawing/2014/main" id="{FA3ED478-A6CB-5A44-8BC7-7FD6BACB1A56}"/>
              </a:ext>
            </a:extLst>
          </p:cNvPr>
          <p:cNvSpPr>
            <a:spLocks noGrp="1"/>
          </p:cNvSpPr>
          <p:nvPr>
            <p:ph idx="1"/>
          </p:nvPr>
        </p:nvSpPr>
        <p:spPr>
          <a:xfrm>
            <a:off x="828675" y="1515285"/>
            <a:ext cx="10534650" cy="4651375"/>
          </a:xfrm>
        </p:spPr>
        <p:txBody>
          <a:bodyPr>
            <a:normAutofit fontScale="85000" lnSpcReduction="20000"/>
          </a:bodyPr>
          <a:lstStyle/>
          <a:p>
            <a:pPr algn="just"/>
            <a:r>
              <a:rPr lang="en-US" dirty="0" err="1"/>
              <a:t>Omogućava</a:t>
            </a:r>
            <a:r>
              <a:rPr lang="en-US" dirty="0"/>
              <a:t> </a:t>
            </a:r>
            <a:r>
              <a:rPr lang="en-US" dirty="0" err="1"/>
              <a:t>uzajamno</a:t>
            </a:r>
            <a:r>
              <a:rPr lang="en-US" dirty="0"/>
              <a:t> </a:t>
            </a:r>
            <a:r>
              <a:rPr lang="en-US" dirty="0" err="1"/>
              <a:t>priznavanje</a:t>
            </a:r>
            <a:r>
              <a:rPr lang="en-US" dirty="0"/>
              <a:t> </a:t>
            </a:r>
            <a:r>
              <a:rPr lang="en-US" dirty="0" err="1"/>
              <a:t>zaštitnih</a:t>
            </a:r>
            <a:r>
              <a:rPr lang="en-US" dirty="0"/>
              <a:t> </a:t>
            </a:r>
            <a:r>
              <a:rPr lang="en-US" dirty="0" err="1"/>
              <a:t>mjera</a:t>
            </a:r>
            <a:r>
              <a:rPr lang="en-US" dirty="0"/>
              <a:t> u </a:t>
            </a:r>
            <a:r>
              <a:rPr lang="en-US" dirty="0" err="1"/>
              <a:t>građanskim</a:t>
            </a:r>
            <a:r>
              <a:rPr lang="en-US" dirty="0"/>
              <a:t> </a:t>
            </a:r>
            <a:r>
              <a:rPr lang="en-US" dirty="0" err="1"/>
              <a:t>stvarima</a:t>
            </a:r>
            <a:r>
              <a:rPr lang="en-US" dirty="0"/>
              <a:t> </a:t>
            </a:r>
            <a:r>
              <a:rPr lang="en-US" dirty="0" err="1"/>
              <a:t>unutar</a:t>
            </a:r>
            <a:r>
              <a:rPr lang="en-US" dirty="0"/>
              <a:t> </a:t>
            </a:r>
            <a:r>
              <a:rPr lang="en-US" dirty="0" err="1"/>
              <a:t>granica</a:t>
            </a:r>
            <a:r>
              <a:rPr lang="en-US" dirty="0"/>
              <a:t> </a:t>
            </a:r>
            <a:r>
              <a:rPr lang="en-US" dirty="0" err="1"/>
              <a:t>Europske</a:t>
            </a:r>
            <a:r>
              <a:rPr lang="en-US" dirty="0"/>
              <a:t> </a:t>
            </a:r>
            <a:r>
              <a:rPr lang="en-US" dirty="0" err="1"/>
              <a:t>unije</a:t>
            </a:r>
            <a:r>
              <a:rPr lang="en-US" dirty="0"/>
              <a:t> </a:t>
            </a:r>
            <a:r>
              <a:rPr lang="en-US" dirty="0" err="1"/>
              <a:t>utvrđivanjem</a:t>
            </a:r>
            <a:r>
              <a:rPr lang="en-US" dirty="0"/>
              <a:t> „</a:t>
            </a:r>
            <a:r>
              <a:rPr lang="en-US" dirty="0" err="1"/>
              <a:t>pravila</a:t>
            </a:r>
            <a:r>
              <a:rPr lang="en-US" dirty="0"/>
              <a:t> </a:t>
            </a:r>
            <a:r>
              <a:rPr lang="en-US" dirty="0" err="1"/>
              <a:t>za</a:t>
            </a:r>
            <a:r>
              <a:rPr lang="en-US" dirty="0"/>
              <a:t> </a:t>
            </a:r>
            <a:r>
              <a:rPr lang="en-US" dirty="0" err="1"/>
              <a:t>jednostavan</a:t>
            </a:r>
            <a:r>
              <a:rPr lang="en-US" dirty="0"/>
              <a:t> </a:t>
            </a:r>
            <a:r>
              <a:rPr lang="en-US" dirty="0" err="1"/>
              <a:t>i</a:t>
            </a:r>
            <a:r>
              <a:rPr lang="en-US" dirty="0"/>
              <a:t> </a:t>
            </a:r>
            <a:r>
              <a:rPr lang="en-US" dirty="0" err="1"/>
              <a:t>brz</a:t>
            </a:r>
            <a:r>
              <a:rPr lang="en-US" dirty="0"/>
              <a:t> </a:t>
            </a:r>
            <a:r>
              <a:rPr lang="en-US" dirty="0" err="1"/>
              <a:t>mehanizam</a:t>
            </a:r>
            <a:r>
              <a:rPr lang="en-US" dirty="0"/>
              <a:t> </a:t>
            </a:r>
            <a:r>
              <a:rPr lang="en-US" dirty="0" err="1"/>
              <a:t>za</a:t>
            </a:r>
            <a:r>
              <a:rPr lang="en-US" dirty="0"/>
              <a:t> </a:t>
            </a:r>
            <a:r>
              <a:rPr lang="en-US" dirty="0" err="1"/>
              <a:t>priznavanje</a:t>
            </a:r>
            <a:r>
              <a:rPr lang="en-US" dirty="0"/>
              <a:t> </a:t>
            </a:r>
            <a:r>
              <a:rPr lang="en-US" dirty="0" err="1"/>
              <a:t>zaštitnih</a:t>
            </a:r>
            <a:r>
              <a:rPr lang="en-US" dirty="0"/>
              <a:t> </a:t>
            </a:r>
            <a:r>
              <a:rPr lang="en-US" dirty="0" err="1"/>
              <a:t>mjera</a:t>
            </a:r>
            <a:r>
              <a:rPr lang="en-US" dirty="0"/>
              <a:t> </a:t>
            </a:r>
            <a:r>
              <a:rPr lang="en-US" dirty="0" err="1"/>
              <a:t>određenih</a:t>
            </a:r>
            <a:r>
              <a:rPr lang="en-US" dirty="0"/>
              <a:t> u </a:t>
            </a:r>
            <a:r>
              <a:rPr lang="en-US" dirty="0" err="1"/>
              <a:t>građanskim</a:t>
            </a:r>
            <a:r>
              <a:rPr lang="en-US" dirty="0"/>
              <a:t> </a:t>
            </a:r>
            <a:r>
              <a:rPr lang="en-US" dirty="0" err="1"/>
              <a:t>stvarima</a:t>
            </a:r>
            <a:r>
              <a:rPr lang="en-US" dirty="0"/>
              <a:t> u </a:t>
            </a:r>
            <a:r>
              <a:rPr lang="en-US" dirty="0" err="1"/>
              <a:t>državi</a:t>
            </a:r>
            <a:r>
              <a:rPr lang="en-US" dirty="0"/>
              <a:t> </a:t>
            </a:r>
            <a:r>
              <a:rPr lang="en-US" dirty="0" err="1"/>
              <a:t>članici</a:t>
            </a:r>
            <a:r>
              <a:rPr lang="en-US" dirty="0"/>
              <a:t>“ (</a:t>
            </a:r>
            <a:r>
              <a:rPr lang="en-US" dirty="0" err="1"/>
              <a:t>članak</a:t>
            </a:r>
            <a:r>
              <a:rPr lang="en-US" dirty="0"/>
              <a:t> 1. </a:t>
            </a:r>
            <a:r>
              <a:rPr lang="en-US" dirty="0" err="1"/>
              <a:t>Uredbe</a:t>
            </a:r>
            <a:r>
              <a:rPr lang="en-US" dirty="0"/>
              <a:t>)</a:t>
            </a:r>
            <a:r>
              <a:rPr lang="hr-HR" dirty="0"/>
              <a:t>.</a:t>
            </a:r>
            <a:endParaRPr lang="en-US" dirty="0"/>
          </a:p>
          <a:p>
            <a:pPr algn="just"/>
            <a:r>
              <a:rPr lang="en-US" dirty="0" err="1"/>
              <a:t>Uredba</a:t>
            </a:r>
            <a:r>
              <a:rPr lang="en-US" dirty="0"/>
              <a:t> </a:t>
            </a:r>
            <a:r>
              <a:rPr lang="en-US" dirty="0" err="1"/>
              <a:t>omogućuje</a:t>
            </a:r>
            <a:r>
              <a:rPr lang="en-US" dirty="0"/>
              <a:t> „</a:t>
            </a:r>
            <a:r>
              <a:rPr lang="en-US" dirty="0" err="1"/>
              <a:t>zaštićenoj</a:t>
            </a:r>
            <a:r>
              <a:rPr lang="en-US" dirty="0"/>
              <a:t> </a:t>
            </a:r>
            <a:r>
              <a:rPr lang="en-US" dirty="0" err="1"/>
              <a:t>osobi</a:t>
            </a:r>
            <a:r>
              <a:rPr lang="en-US" dirty="0"/>
              <a:t>“, </a:t>
            </a:r>
            <a:r>
              <a:rPr lang="en-US" dirty="0" err="1"/>
              <a:t>kojoj</a:t>
            </a:r>
            <a:r>
              <a:rPr lang="en-US" dirty="0"/>
              <a:t> je „</a:t>
            </a:r>
            <a:r>
              <a:rPr lang="en-US" dirty="0" err="1"/>
              <a:t>tijelo</a:t>
            </a:r>
            <a:r>
              <a:rPr lang="en-US" dirty="0"/>
              <a:t> za </a:t>
            </a:r>
            <a:r>
              <a:rPr lang="en-US" dirty="0" err="1"/>
              <a:t>izdavanje</a:t>
            </a:r>
            <a:r>
              <a:rPr lang="en-US" dirty="0"/>
              <a:t>“ </a:t>
            </a:r>
            <a:r>
              <a:rPr lang="en-US" dirty="0" err="1"/>
              <a:t>države</a:t>
            </a:r>
            <a:r>
              <a:rPr lang="en-US" dirty="0"/>
              <a:t> </a:t>
            </a:r>
            <a:r>
              <a:rPr lang="en-US" dirty="0" err="1"/>
              <a:t>podrijetla</a:t>
            </a:r>
            <a:r>
              <a:rPr lang="en-US" dirty="0"/>
              <a:t> </a:t>
            </a:r>
            <a:r>
              <a:rPr lang="en-US" dirty="0" err="1"/>
              <a:t>izdalo</a:t>
            </a:r>
            <a:r>
              <a:rPr lang="en-US" dirty="0"/>
              <a:t> </a:t>
            </a:r>
            <a:r>
              <a:rPr lang="en-US" dirty="0" err="1"/>
              <a:t>potvrdu</a:t>
            </a:r>
            <a:r>
              <a:rPr lang="en-US" dirty="0"/>
              <a:t>, da </a:t>
            </a:r>
            <a:r>
              <a:rPr lang="en-US" dirty="0" err="1"/>
              <a:t>putuje</a:t>
            </a:r>
            <a:r>
              <a:rPr lang="en-US" dirty="0"/>
              <a:t> u </a:t>
            </a:r>
            <a:r>
              <a:rPr lang="en-US" dirty="0" err="1"/>
              <a:t>bilo</a:t>
            </a:r>
            <a:r>
              <a:rPr lang="en-US" dirty="0"/>
              <a:t> </a:t>
            </a:r>
            <a:r>
              <a:rPr lang="en-US" dirty="0" err="1"/>
              <a:t>koju</a:t>
            </a:r>
            <a:r>
              <a:rPr lang="en-US" dirty="0"/>
              <a:t> </a:t>
            </a:r>
            <a:r>
              <a:rPr lang="en-US" dirty="0" err="1"/>
              <a:t>drugu</a:t>
            </a:r>
            <a:r>
              <a:rPr lang="en-US" dirty="0"/>
              <a:t> </a:t>
            </a:r>
            <a:r>
              <a:rPr lang="en-US" dirty="0" err="1"/>
              <a:t>državu</a:t>
            </a:r>
            <a:r>
              <a:rPr lang="en-US" dirty="0"/>
              <a:t> </a:t>
            </a:r>
            <a:r>
              <a:rPr lang="en-US" dirty="0" err="1"/>
              <a:t>članicu</a:t>
            </a:r>
            <a:r>
              <a:rPr lang="en-US" dirty="0"/>
              <a:t> (</a:t>
            </a:r>
            <a:r>
              <a:rPr lang="en-US" dirty="0" err="1"/>
              <a:t>osim</a:t>
            </a:r>
            <a:r>
              <a:rPr lang="en-US" dirty="0"/>
              <a:t> Danske) </a:t>
            </a:r>
            <a:r>
              <a:rPr lang="en-US" dirty="0" err="1"/>
              <a:t>i</a:t>
            </a:r>
            <a:r>
              <a:rPr lang="en-US" dirty="0"/>
              <a:t> </a:t>
            </a:r>
            <a:r>
              <a:rPr lang="en-US" dirty="0" err="1"/>
              <a:t>poziva</a:t>
            </a:r>
            <a:r>
              <a:rPr lang="en-US" dirty="0"/>
              <a:t> se </a:t>
            </a:r>
            <a:r>
              <a:rPr lang="en-US" dirty="0" err="1"/>
              <a:t>na</a:t>
            </a:r>
            <a:r>
              <a:rPr lang="en-US" dirty="0"/>
              <a:t> </a:t>
            </a:r>
            <a:r>
              <a:rPr lang="en-US" dirty="0" err="1"/>
              <a:t>zaštitnu</a:t>
            </a:r>
            <a:r>
              <a:rPr lang="en-US" dirty="0"/>
              <a:t> </a:t>
            </a:r>
            <a:r>
              <a:rPr lang="en-US" dirty="0" err="1"/>
              <a:t>mjeru</a:t>
            </a:r>
            <a:r>
              <a:rPr lang="en-US" dirty="0"/>
              <a:t> u </a:t>
            </a:r>
            <a:r>
              <a:rPr lang="hr-HR" dirty="0"/>
              <a:t>razdoblju</a:t>
            </a:r>
            <a:r>
              <a:rPr lang="en-US" dirty="0"/>
              <a:t> do 12 </a:t>
            </a:r>
            <a:r>
              <a:rPr lang="en-US" dirty="0" err="1"/>
              <a:t>mjeseci</a:t>
            </a:r>
            <a:r>
              <a:rPr lang="en-US" dirty="0"/>
              <a:t> od dana </a:t>
            </a:r>
            <a:r>
              <a:rPr lang="en-US" dirty="0" err="1"/>
              <a:t>izdavanja</a:t>
            </a:r>
            <a:r>
              <a:rPr lang="en-US" dirty="0"/>
              <a:t> </a:t>
            </a:r>
            <a:r>
              <a:rPr lang="en-US" dirty="0" err="1"/>
              <a:t>potvrde</a:t>
            </a:r>
            <a:r>
              <a:rPr lang="en-US" dirty="0"/>
              <a:t>”</a:t>
            </a:r>
            <a:r>
              <a:rPr lang="hr-HR" dirty="0"/>
              <a:t>.</a:t>
            </a:r>
            <a:r>
              <a:rPr lang="en-US" dirty="0"/>
              <a:t> </a:t>
            </a:r>
          </a:p>
          <a:p>
            <a:pPr algn="just"/>
            <a:r>
              <a:rPr lang="en-US" dirty="0" err="1"/>
              <a:t>Zaštitne</a:t>
            </a:r>
            <a:r>
              <a:rPr lang="en-US" dirty="0"/>
              <a:t> </a:t>
            </a:r>
            <a:r>
              <a:rPr lang="en-US" dirty="0" err="1"/>
              <a:t>mjere</a:t>
            </a:r>
            <a:r>
              <a:rPr lang="en-US" dirty="0"/>
              <a:t> </a:t>
            </a:r>
            <a:r>
              <a:rPr lang="en-US" dirty="0" err="1"/>
              <a:t>određene</a:t>
            </a:r>
            <a:r>
              <a:rPr lang="en-US" dirty="0"/>
              <a:t> u </a:t>
            </a:r>
            <a:r>
              <a:rPr lang="en-US" dirty="0" err="1"/>
              <a:t>jednoj</a:t>
            </a:r>
            <a:r>
              <a:rPr lang="en-US" dirty="0"/>
              <a:t> </a:t>
            </a:r>
            <a:r>
              <a:rPr lang="en-US" dirty="0" err="1"/>
              <a:t>državi</a:t>
            </a:r>
            <a:r>
              <a:rPr lang="en-US" dirty="0"/>
              <a:t> </a:t>
            </a:r>
            <a:r>
              <a:rPr lang="en-US" dirty="0" err="1"/>
              <a:t>članici</a:t>
            </a:r>
            <a:r>
              <a:rPr lang="en-US" dirty="0"/>
              <a:t> </a:t>
            </a:r>
            <a:r>
              <a:rPr lang="en-US" dirty="0" err="1"/>
              <a:t>priznaju</a:t>
            </a:r>
            <a:r>
              <a:rPr lang="en-US" dirty="0"/>
              <a:t> se u </a:t>
            </a:r>
            <a:r>
              <a:rPr lang="en-US" dirty="0" err="1"/>
              <a:t>svim</a:t>
            </a:r>
            <a:r>
              <a:rPr lang="en-US" dirty="0"/>
              <a:t> </a:t>
            </a:r>
            <a:r>
              <a:rPr lang="en-US" dirty="0" err="1"/>
              <a:t>drugim</a:t>
            </a:r>
            <a:r>
              <a:rPr lang="en-US" dirty="0"/>
              <a:t> </a:t>
            </a:r>
            <a:r>
              <a:rPr lang="en-US" dirty="0" err="1"/>
              <a:t>državama</a:t>
            </a:r>
            <a:r>
              <a:rPr lang="en-US" dirty="0"/>
              <a:t> </a:t>
            </a:r>
            <a:r>
              <a:rPr lang="en-US" dirty="0" err="1"/>
              <a:t>članicama</a:t>
            </a:r>
            <a:r>
              <a:rPr lang="en-US" dirty="0"/>
              <a:t> („</a:t>
            </a:r>
            <a:r>
              <a:rPr lang="en-US" dirty="0" err="1"/>
              <a:t>zamoljena</a:t>
            </a:r>
            <a:r>
              <a:rPr lang="en-US" dirty="0"/>
              <a:t> </a:t>
            </a:r>
            <a:r>
              <a:rPr lang="en-US" dirty="0" err="1"/>
              <a:t>država</a:t>
            </a:r>
            <a:r>
              <a:rPr lang="en-US" dirty="0"/>
              <a:t> </a:t>
            </a:r>
            <a:r>
              <a:rPr lang="en-US" dirty="0" err="1"/>
              <a:t>članica</a:t>
            </a:r>
            <a:r>
              <a:rPr lang="en-US" dirty="0"/>
              <a:t>“) bez </a:t>
            </a:r>
            <a:r>
              <a:rPr lang="en-US" dirty="0" err="1"/>
              <a:t>potrebe</a:t>
            </a:r>
            <a:r>
              <a:rPr lang="en-US" dirty="0"/>
              <a:t> da „</a:t>
            </a:r>
            <a:r>
              <a:rPr lang="hr-HR" dirty="0"/>
              <a:t>zaštićena osoba</a:t>
            </a:r>
            <a:r>
              <a:rPr lang="en-US" dirty="0"/>
              <a:t>“ </a:t>
            </a:r>
            <a:r>
              <a:rPr lang="en-US" dirty="0" err="1"/>
              <a:t>provodi</a:t>
            </a:r>
            <a:r>
              <a:rPr lang="en-US" dirty="0"/>
              <a:t> </a:t>
            </a:r>
            <a:r>
              <a:rPr lang="en-US" dirty="0" err="1"/>
              <a:t>poseban</a:t>
            </a:r>
            <a:r>
              <a:rPr lang="en-US" dirty="0"/>
              <a:t> </a:t>
            </a:r>
            <a:r>
              <a:rPr lang="en-US" dirty="0" err="1"/>
              <a:t>postupak</a:t>
            </a:r>
            <a:r>
              <a:rPr lang="hr-HR" dirty="0"/>
              <a:t>.</a:t>
            </a:r>
            <a:endParaRPr lang="en-US" dirty="0"/>
          </a:p>
          <a:p>
            <a:pPr algn="just"/>
            <a:r>
              <a:rPr lang="en-US" dirty="0" err="1"/>
              <a:t>Nije</a:t>
            </a:r>
            <a:r>
              <a:rPr lang="en-US" dirty="0"/>
              <a:t> </a:t>
            </a:r>
            <a:r>
              <a:rPr lang="en-US" dirty="0" err="1"/>
              <a:t>nužno</a:t>
            </a:r>
            <a:r>
              <a:rPr lang="en-US" dirty="0"/>
              <a:t> </a:t>
            </a:r>
            <a:r>
              <a:rPr lang="en-US" dirty="0" err="1"/>
              <a:t>ishoditi</a:t>
            </a:r>
            <a:r>
              <a:rPr lang="en-US" dirty="0"/>
              <a:t> </a:t>
            </a:r>
            <a:r>
              <a:rPr lang="en-US" dirty="0" err="1"/>
              <a:t>zrcalnu</a:t>
            </a:r>
            <a:r>
              <a:rPr lang="en-US" dirty="0"/>
              <a:t> (</a:t>
            </a:r>
            <a:r>
              <a:rPr lang="en-US" dirty="0" err="1"/>
              <a:t>istovjetnu</a:t>
            </a:r>
            <a:r>
              <a:rPr lang="en-US" dirty="0"/>
              <a:t>) </a:t>
            </a:r>
            <a:r>
              <a:rPr lang="en-US" dirty="0" err="1"/>
              <a:t>odluku</a:t>
            </a:r>
            <a:r>
              <a:rPr lang="en-US" dirty="0"/>
              <a:t>. </a:t>
            </a:r>
            <a:r>
              <a:rPr lang="en-US" dirty="0" err="1"/>
              <a:t>Zaštitna</a:t>
            </a:r>
            <a:r>
              <a:rPr lang="en-US" dirty="0"/>
              <a:t> </a:t>
            </a:r>
            <a:r>
              <a:rPr lang="en-US" dirty="0" err="1"/>
              <a:t>mjera</a:t>
            </a:r>
            <a:r>
              <a:rPr lang="en-US" dirty="0"/>
              <a:t> </a:t>
            </a:r>
            <a:r>
              <a:rPr lang="en-US" dirty="0" err="1"/>
              <a:t>ima</a:t>
            </a:r>
            <a:r>
              <a:rPr lang="en-US" dirty="0"/>
              <a:t> </a:t>
            </a:r>
            <a:r>
              <a:rPr lang="en-US" dirty="0" err="1"/>
              <a:t>učinak</a:t>
            </a:r>
            <a:r>
              <a:rPr lang="en-US" dirty="0"/>
              <a:t> </a:t>
            </a:r>
            <a:r>
              <a:rPr lang="en-US" dirty="0" err="1"/>
              <a:t>kao</a:t>
            </a:r>
            <a:r>
              <a:rPr lang="en-US" dirty="0"/>
              <a:t> da je </a:t>
            </a:r>
            <a:r>
              <a:rPr lang="en-US" dirty="0" err="1"/>
              <a:t>izdana</a:t>
            </a:r>
            <a:r>
              <a:rPr lang="en-US" dirty="0"/>
              <a:t> u „</a:t>
            </a:r>
            <a:r>
              <a:rPr lang="en-US" dirty="0" err="1"/>
              <a:t>zamoljenoj</a:t>
            </a:r>
            <a:r>
              <a:rPr lang="en-US" dirty="0"/>
              <a:t> </a:t>
            </a:r>
            <a:r>
              <a:rPr lang="en-US" dirty="0" err="1"/>
              <a:t>državi</a:t>
            </a:r>
            <a:r>
              <a:rPr lang="en-US" dirty="0"/>
              <a:t> </a:t>
            </a:r>
            <a:r>
              <a:rPr lang="en-US" dirty="0" err="1"/>
              <a:t>članici</a:t>
            </a:r>
            <a:r>
              <a:rPr lang="hr-HR" dirty="0"/>
              <a:t>”.</a:t>
            </a:r>
            <a:endParaRPr lang="en-US" dirty="0"/>
          </a:p>
          <a:p>
            <a:pPr algn="just"/>
            <a:r>
              <a:rPr lang="en-US" dirty="0" err="1"/>
              <a:t>Jedini</a:t>
            </a:r>
            <a:r>
              <a:rPr lang="en-US" dirty="0"/>
              <a:t> </a:t>
            </a:r>
            <a:r>
              <a:rPr lang="en-US" dirty="0" err="1"/>
              <a:t>formalni</a:t>
            </a:r>
            <a:r>
              <a:rPr lang="en-US" dirty="0"/>
              <a:t> </a:t>
            </a:r>
            <a:r>
              <a:rPr lang="en-US" dirty="0" err="1"/>
              <a:t>uvjet</a:t>
            </a:r>
            <a:r>
              <a:rPr lang="en-US" dirty="0"/>
              <a:t> je </a:t>
            </a:r>
            <a:r>
              <a:rPr lang="en-US" dirty="0" err="1"/>
              <a:t>dostava</a:t>
            </a:r>
            <a:r>
              <a:rPr lang="en-US" dirty="0"/>
              <a:t> </a:t>
            </a:r>
            <a:r>
              <a:rPr lang="en-US" dirty="0" err="1"/>
              <a:t>potvrde</a:t>
            </a:r>
            <a:r>
              <a:rPr lang="en-US" dirty="0"/>
              <a:t> </a:t>
            </a:r>
            <a:r>
              <a:rPr lang="en-US" dirty="0" err="1"/>
              <a:t>koju</a:t>
            </a:r>
            <a:r>
              <a:rPr lang="en-US" dirty="0"/>
              <a:t> je </a:t>
            </a:r>
            <a:r>
              <a:rPr lang="en-US" dirty="0" err="1"/>
              <a:t>izdala</a:t>
            </a:r>
            <a:r>
              <a:rPr lang="en-US" dirty="0"/>
              <a:t> </a:t>
            </a:r>
            <a:r>
              <a:rPr lang="en-US" dirty="0" err="1"/>
              <a:t>država</a:t>
            </a:r>
            <a:r>
              <a:rPr lang="en-US" dirty="0"/>
              <a:t> </a:t>
            </a:r>
            <a:r>
              <a:rPr lang="en-US" dirty="0" err="1"/>
              <a:t>članica</a:t>
            </a:r>
            <a:r>
              <a:rPr lang="en-US" dirty="0"/>
              <a:t> </a:t>
            </a:r>
            <a:r>
              <a:rPr lang="en-US" dirty="0" err="1"/>
              <a:t>podrijetla</a:t>
            </a:r>
            <a:r>
              <a:rPr lang="en-US" dirty="0"/>
              <a:t> „EU </a:t>
            </a:r>
            <a:r>
              <a:rPr lang="en-US" dirty="0" err="1"/>
              <a:t>zaštitne</a:t>
            </a:r>
            <a:r>
              <a:rPr lang="en-US" dirty="0"/>
              <a:t> </a:t>
            </a:r>
            <a:r>
              <a:rPr lang="en-US" dirty="0" err="1"/>
              <a:t>mjere</a:t>
            </a:r>
            <a:r>
              <a:rPr lang="en-US" dirty="0"/>
              <a:t>“</a:t>
            </a:r>
            <a:r>
              <a:rPr lang="hr-HR" dirty="0"/>
              <a:t>.</a:t>
            </a:r>
            <a:endParaRPr lang="en-GB" dirty="0"/>
          </a:p>
        </p:txBody>
      </p:sp>
    </p:spTree>
    <p:extLst>
      <p:ext uri="{BB962C8B-B14F-4D97-AF65-F5344CB8AC3E}">
        <p14:creationId xmlns:p14="http://schemas.microsoft.com/office/powerpoint/2010/main" val="97283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879231" y="365125"/>
            <a:ext cx="10193215" cy="1325563"/>
          </a:xfrm>
        </p:spPr>
        <p:txBody>
          <a:bodyPr/>
          <a:lstStyle/>
          <a:p>
            <a:r>
              <a:rPr lang="en-GB" dirty="0">
                <a:solidFill>
                  <a:srgbClr val="22428C"/>
                </a:solidFill>
                <a:effectLst>
                  <a:outerShdw blurRad="38100" dist="38100" dir="2700000" algn="tl">
                    <a:srgbClr val="000000">
                      <a:alpha val="43137"/>
                    </a:srgbClr>
                  </a:outerShdw>
                </a:effectLst>
              </a:rPr>
              <a:t>POAM</a:t>
            </a:r>
            <a:endParaRPr lang="en-US" b="1" dirty="0">
              <a:solidFill>
                <a:srgbClr val="22428C"/>
              </a:solidFill>
            </a:endParaRPr>
          </a:p>
        </p:txBody>
      </p:sp>
      <p:sp>
        <p:nvSpPr>
          <p:cNvPr id="3" name="Content Placeholder 2">
            <a:extLst>
              <a:ext uri="{FF2B5EF4-FFF2-40B4-BE49-F238E27FC236}">
                <a16:creationId xmlns:a16="http://schemas.microsoft.com/office/drawing/2014/main" id="{331FCB07-534D-8B43-966E-AF425226CFB9}"/>
              </a:ext>
            </a:extLst>
          </p:cNvPr>
          <p:cNvSpPr>
            <a:spLocks noGrp="1"/>
          </p:cNvSpPr>
          <p:nvPr>
            <p:ph idx="1"/>
          </p:nvPr>
        </p:nvSpPr>
        <p:spPr>
          <a:xfrm>
            <a:off x="879230" y="1514842"/>
            <a:ext cx="10779369" cy="4486275"/>
          </a:xfrm>
          <a:solidFill>
            <a:schemeClr val="bg1"/>
          </a:solidFill>
        </p:spPr>
        <p:txBody>
          <a:bodyPr>
            <a:normAutofit/>
          </a:bodyPr>
          <a:lstStyle/>
          <a:p>
            <a:pPr algn="just"/>
            <a:r>
              <a:rPr lang="hr-HR" sz="2400" dirty="0"/>
              <a:t>Projekt POAM istražuje </a:t>
            </a:r>
            <a:r>
              <a:rPr lang="hr-HR" sz="2400" dirty="0"/>
              <a:t>moguće ili ponavljajuće </a:t>
            </a:r>
            <a:r>
              <a:rPr lang="hr-HR" sz="2400" dirty="0"/>
              <a:t>obiteljsko nasilje nad majkama koje su protupravno odvele dijete preko granice. Projekt je usmjeren na prevenciju i suzbijanje rodno zasnovanog nasilja i nasilja nad djecom u kontekstu protupravne međunarodne roditeljske otmice djece. </a:t>
            </a:r>
          </a:p>
          <a:p>
            <a:pPr lvl="0" algn="just"/>
            <a:r>
              <a:rPr lang="hr-HR" sz="2400" dirty="0"/>
              <a:t>Uredba (EU) br. 606/2013 o uzajamnom priznavanju zaštitnih mjera u građanskim stvarima i Direktiva 2011/99/EU o europskom nalogu za zaštitu</a:t>
            </a:r>
            <a:endParaRPr lang="en-US" sz="2400" dirty="0"/>
          </a:p>
          <a:p>
            <a:pPr algn="just"/>
            <a:r>
              <a:rPr lang="hr-HR" sz="2400" dirty="0"/>
              <a:t>Zajednički </a:t>
            </a:r>
            <a:r>
              <a:rPr lang="hr-HR" sz="2400" dirty="0" smtClean="0"/>
              <a:t>istraživački projekt</a:t>
            </a:r>
            <a:r>
              <a:rPr lang="hr-HR" sz="2400" dirty="0"/>
              <a:t>: projektni partneri – Ujedinjeno Kraljevstvo, Njemačka, Italija i Hrvatska</a:t>
            </a:r>
          </a:p>
          <a:p>
            <a:pPr lvl="0" algn="just"/>
            <a:r>
              <a:rPr lang="hr-HR" sz="2400" dirty="0"/>
              <a:t>Program za prava, jednakost i državljanstvo 2014. – 2020. </a:t>
            </a:r>
            <a:endParaRPr lang="en-US" sz="2400" dirty="0"/>
          </a:p>
          <a:p>
            <a:pPr lvl="0" algn="just"/>
            <a:r>
              <a:rPr lang="hr-HR" sz="2400" dirty="0"/>
              <a:t>Projekt je započeo 1. siječnja 2019. godine</a:t>
            </a:r>
            <a:endParaRPr lang="en-US" sz="2400" dirty="0"/>
          </a:p>
          <a:p>
            <a:pPr marL="0" indent="0">
              <a:buNone/>
            </a:pPr>
            <a:endParaRPr lang="en-US" sz="2400" dirty="0"/>
          </a:p>
        </p:txBody>
      </p:sp>
    </p:spTree>
    <p:extLst>
      <p:ext uri="{BB962C8B-B14F-4D97-AF65-F5344CB8AC3E}">
        <p14:creationId xmlns:p14="http://schemas.microsoft.com/office/powerpoint/2010/main" val="3961519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CE0B4B-0D7A-5749-9CB5-B3BE6363814E}"/>
              </a:ext>
            </a:extLst>
          </p:cNvPr>
          <p:cNvSpPr>
            <a:spLocks noGrp="1"/>
          </p:cNvSpPr>
          <p:nvPr>
            <p:ph idx="1"/>
          </p:nvPr>
        </p:nvSpPr>
        <p:spPr>
          <a:xfrm>
            <a:off x="838200" y="1371600"/>
            <a:ext cx="10515600" cy="5143500"/>
          </a:xfrm>
        </p:spPr>
        <p:txBody>
          <a:bodyPr>
            <a:normAutofit fontScale="92500" lnSpcReduction="20000"/>
          </a:bodyPr>
          <a:lstStyle/>
          <a:p>
            <a:pPr marL="0" lvl="0" indent="0">
              <a:buNone/>
            </a:pPr>
            <a:endParaRPr lang="en-GB" sz="1800" dirty="0"/>
          </a:p>
          <a:p>
            <a:pPr algn="just"/>
            <a:r>
              <a:rPr lang="en-GB" dirty="0"/>
              <a:t>U </a:t>
            </a:r>
            <a:r>
              <a:rPr lang="en-GB" dirty="0" err="1"/>
              <a:t>Republici</a:t>
            </a:r>
            <a:r>
              <a:rPr lang="en-GB" dirty="0"/>
              <a:t> </a:t>
            </a:r>
            <a:r>
              <a:rPr lang="en-GB" dirty="0" err="1"/>
              <a:t>Hrvatskoj</a:t>
            </a:r>
            <a:r>
              <a:rPr lang="en-GB" dirty="0"/>
              <a:t> - </a:t>
            </a:r>
            <a:r>
              <a:rPr lang="en-GB" dirty="0" err="1"/>
              <a:t>Zakon</a:t>
            </a:r>
            <a:r>
              <a:rPr lang="en-GB" dirty="0"/>
              <a:t> o </a:t>
            </a:r>
            <a:r>
              <a:rPr lang="en-GB" dirty="0" err="1"/>
              <a:t>provedbi</a:t>
            </a:r>
            <a:r>
              <a:rPr lang="en-GB" dirty="0"/>
              <a:t> </a:t>
            </a:r>
            <a:r>
              <a:rPr lang="en-GB" dirty="0" err="1"/>
              <a:t>Uredbe</a:t>
            </a:r>
            <a:r>
              <a:rPr lang="en-GB" dirty="0"/>
              <a:t> (EU) br. 606/2013 </a:t>
            </a:r>
            <a:r>
              <a:rPr lang="en-GB" dirty="0" err="1"/>
              <a:t>Europskog</a:t>
            </a:r>
            <a:r>
              <a:rPr lang="en-GB" dirty="0"/>
              <a:t> </a:t>
            </a:r>
            <a:r>
              <a:rPr lang="en-GB" dirty="0" err="1"/>
              <a:t>parlamenta</a:t>
            </a:r>
            <a:r>
              <a:rPr lang="en-GB" dirty="0"/>
              <a:t> </a:t>
            </a:r>
            <a:r>
              <a:rPr lang="en-GB" dirty="0" err="1"/>
              <a:t>i</a:t>
            </a:r>
            <a:r>
              <a:rPr lang="en-GB" dirty="0"/>
              <a:t> </a:t>
            </a:r>
            <a:r>
              <a:rPr lang="en-GB" dirty="0" err="1"/>
              <a:t>Vijeća</a:t>
            </a:r>
            <a:r>
              <a:rPr lang="en-GB" dirty="0"/>
              <a:t> od 12. </a:t>
            </a:r>
            <a:r>
              <a:rPr lang="en-GB" dirty="0" err="1"/>
              <a:t>lipnja</a:t>
            </a:r>
            <a:r>
              <a:rPr lang="en-GB" dirty="0"/>
              <a:t> 2013. o </a:t>
            </a:r>
            <a:r>
              <a:rPr lang="en-GB" dirty="0" err="1"/>
              <a:t>uzajamnom</a:t>
            </a:r>
            <a:r>
              <a:rPr lang="en-GB" dirty="0"/>
              <a:t> </a:t>
            </a:r>
            <a:r>
              <a:rPr lang="en-GB" dirty="0" err="1"/>
              <a:t>priznavanju</a:t>
            </a:r>
            <a:r>
              <a:rPr lang="en-GB" dirty="0"/>
              <a:t> </a:t>
            </a:r>
            <a:r>
              <a:rPr lang="en-GB" dirty="0" err="1"/>
              <a:t>zaštitnih</a:t>
            </a:r>
            <a:r>
              <a:rPr lang="en-GB" dirty="0"/>
              <a:t> </a:t>
            </a:r>
            <a:r>
              <a:rPr lang="en-GB" dirty="0" err="1"/>
              <a:t>mjera</a:t>
            </a:r>
            <a:r>
              <a:rPr lang="en-GB" dirty="0"/>
              <a:t> u </a:t>
            </a:r>
            <a:r>
              <a:rPr lang="en-GB" dirty="0" err="1"/>
              <a:t>građanskim</a:t>
            </a:r>
            <a:r>
              <a:rPr lang="en-GB" dirty="0"/>
              <a:t> </a:t>
            </a:r>
            <a:r>
              <a:rPr lang="en-GB" dirty="0" err="1"/>
              <a:t>stvarima</a:t>
            </a:r>
            <a:r>
              <a:rPr lang="hr-HR" dirty="0"/>
              <a:t>.</a:t>
            </a:r>
            <a:endParaRPr lang="en-US" dirty="0"/>
          </a:p>
          <a:p>
            <a:pPr lvl="0" algn="just"/>
            <a:r>
              <a:rPr lang="en-US" dirty="0" err="1"/>
              <a:t>Zaštitne</a:t>
            </a:r>
            <a:r>
              <a:rPr lang="en-US" dirty="0"/>
              <a:t> </a:t>
            </a:r>
            <a:r>
              <a:rPr lang="en-US" dirty="0" err="1"/>
              <a:t>mjere</a:t>
            </a:r>
            <a:r>
              <a:rPr lang="en-US" dirty="0"/>
              <a:t> </a:t>
            </a:r>
            <a:r>
              <a:rPr lang="en-US" dirty="0" err="1"/>
              <a:t>pristigle</a:t>
            </a:r>
            <a:r>
              <a:rPr lang="en-US" dirty="0"/>
              <a:t> </a:t>
            </a:r>
            <a:r>
              <a:rPr lang="en-US" dirty="0" err="1"/>
              <a:t>iz</a:t>
            </a:r>
            <a:r>
              <a:rPr lang="en-US" dirty="0"/>
              <a:t> </a:t>
            </a:r>
            <a:r>
              <a:rPr lang="en-US" dirty="0" err="1"/>
              <a:t>druge</a:t>
            </a:r>
            <a:r>
              <a:rPr lang="en-US" dirty="0"/>
              <a:t> </a:t>
            </a:r>
            <a:r>
              <a:rPr lang="en-US" dirty="0" err="1"/>
              <a:t>države</a:t>
            </a:r>
            <a:r>
              <a:rPr lang="en-US" dirty="0"/>
              <a:t> </a:t>
            </a:r>
            <a:r>
              <a:rPr lang="en-US" dirty="0" err="1"/>
              <a:t>članice</a:t>
            </a:r>
            <a:r>
              <a:rPr lang="en-US" dirty="0"/>
              <a:t>: u </a:t>
            </a:r>
            <a:r>
              <a:rPr lang="en-US" dirty="0" err="1"/>
              <a:t>svrhu</a:t>
            </a:r>
            <a:r>
              <a:rPr lang="en-US" dirty="0"/>
              <a:t> </a:t>
            </a:r>
            <a:r>
              <a:rPr lang="en-US" dirty="0" err="1"/>
              <a:t>izvršenja</a:t>
            </a:r>
            <a:r>
              <a:rPr lang="en-US" dirty="0"/>
              <a:t> </a:t>
            </a:r>
            <a:r>
              <a:rPr lang="en-US" dirty="0" err="1"/>
              <a:t>smatrati</a:t>
            </a:r>
            <a:r>
              <a:rPr lang="en-US" dirty="0"/>
              <a:t> </a:t>
            </a:r>
            <a:r>
              <a:rPr lang="en-US" dirty="0" err="1"/>
              <a:t>će</a:t>
            </a:r>
            <a:r>
              <a:rPr lang="en-US" dirty="0"/>
              <a:t> se </a:t>
            </a:r>
            <a:r>
              <a:rPr lang="en-US" dirty="0" err="1"/>
              <a:t>kao</a:t>
            </a:r>
            <a:r>
              <a:rPr lang="en-US" dirty="0"/>
              <a:t> </a:t>
            </a:r>
            <a:r>
              <a:rPr lang="en-US" dirty="0" err="1"/>
              <a:t>npr</a:t>
            </a:r>
            <a:r>
              <a:rPr lang="en-US" dirty="0"/>
              <a:t>.</a:t>
            </a:r>
            <a:r>
              <a:rPr lang="hr-HR" dirty="0"/>
              <a:t>: zabrana posjećivanja određenog mjesta ili područja, zabrana uspostavljanja ili održavanja veze s određenom osobom, zabrana približavanja određenoj osobi.</a:t>
            </a:r>
          </a:p>
          <a:p>
            <a:pPr lvl="0" algn="just"/>
            <a:r>
              <a:rPr lang="hr-HR" dirty="0"/>
              <a:t>Priznanje i izvršenje</a:t>
            </a:r>
            <a:r>
              <a:rPr lang="en-GB" dirty="0"/>
              <a:t>: </a:t>
            </a:r>
            <a:r>
              <a:rPr lang="hr-HR" dirty="0"/>
              <a:t>o</a:t>
            </a:r>
            <a:r>
              <a:rPr lang="en-GB" dirty="0" err="1"/>
              <a:t>graničeni</a:t>
            </a:r>
            <a:r>
              <a:rPr lang="en-GB" dirty="0"/>
              <a:t> </a:t>
            </a:r>
            <a:r>
              <a:rPr lang="en-GB" dirty="0" err="1"/>
              <a:t>razlozi</a:t>
            </a:r>
            <a:r>
              <a:rPr lang="en-GB" dirty="0"/>
              <a:t> </a:t>
            </a:r>
            <a:r>
              <a:rPr lang="en-GB" dirty="0" err="1"/>
              <a:t>za</a:t>
            </a:r>
            <a:r>
              <a:rPr lang="en-GB" dirty="0"/>
              <a:t> </a:t>
            </a:r>
            <a:r>
              <a:rPr lang="en-GB" dirty="0" err="1"/>
              <a:t>odbijanje</a:t>
            </a:r>
            <a:r>
              <a:rPr lang="en-GB" dirty="0"/>
              <a:t> </a:t>
            </a:r>
            <a:r>
              <a:rPr lang="en-GB" dirty="0" err="1"/>
              <a:t>priznavanja</a:t>
            </a:r>
            <a:r>
              <a:rPr lang="en-GB" dirty="0"/>
              <a:t> </a:t>
            </a:r>
            <a:r>
              <a:rPr lang="en-GB" dirty="0" err="1"/>
              <a:t>ili</a:t>
            </a:r>
            <a:r>
              <a:rPr lang="en-GB" dirty="0"/>
              <a:t> </a:t>
            </a:r>
            <a:r>
              <a:rPr lang="en-GB" dirty="0" err="1"/>
              <a:t>izvršenja</a:t>
            </a:r>
            <a:r>
              <a:rPr lang="en-GB" dirty="0"/>
              <a:t> (</a:t>
            </a:r>
            <a:r>
              <a:rPr lang="en-GB" dirty="0" err="1"/>
              <a:t>očito</a:t>
            </a:r>
            <a:r>
              <a:rPr lang="en-GB" dirty="0"/>
              <a:t> </a:t>
            </a:r>
            <a:r>
              <a:rPr lang="en-GB" dirty="0" err="1"/>
              <a:t>suprotno</a:t>
            </a:r>
            <a:r>
              <a:rPr lang="en-GB" dirty="0"/>
              <a:t> </a:t>
            </a:r>
            <a:r>
              <a:rPr lang="en-GB" dirty="0" err="1"/>
              <a:t>javnom</a:t>
            </a:r>
            <a:r>
              <a:rPr lang="en-GB" dirty="0"/>
              <a:t> </a:t>
            </a:r>
            <a:r>
              <a:rPr lang="en-GB" dirty="0" err="1"/>
              <a:t>redu</a:t>
            </a:r>
            <a:r>
              <a:rPr lang="en-GB" dirty="0"/>
              <a:t> </a:t>
            </a:r>
            <a:r>
              <a:rPr lang="en-GB" dirty="0" err="1"/>
              <a:t>zamoljene</a:t>
            </a:r>
            <a:r>
              <a:rPr lang="en-GB" dirty="0"/>
              <a:t> </a:t>
            </a:r>
            <a:r>
              <a:rPr lang="en-GB" dirty="0" err="1"/>
              <a:t>države</a:t>
            </a:r>
            <a:r>
              <a:rPr lang="en-GB" dirty="0"/>
              <a:t> </a:t>
            </a:r>
            <a:r>
              <a:rPr lang="en-GB" dirty="0" err="1"/>
              <a:t>članice</a:t>
            </a:r>
            <a:r>
              <a:rPr lang="en-GB" dirty="0"/>
              <a:t> </a:t>
            </a:r>
            <a:r>
              <a:rPr lang="en-GB" dirty="0" err="1"/>
              <a:t>ili</a:t>
            </a:r>
            <a:r>
              <a:rPr lang="en-GB" dirty="0"/>
              <a:t> </a:t>
            </a:r>
            <a:r>
              <a:rPr lang="en-GB" dirty="0" err="1"/>
              <a:t>nespojivo</a:t>
            </a:r>
            <a:r>
              <a:rPr lang="en-GB" dirty="0"/>
              <a:t> s </a:t>
            </a:r>
            <a:r>
              <a:rPr lang="en-GB" dirty="0" err="1"/>
              <a:t>presudom</a:t>
            </a:r>
            <a:r>
              <a:rPr lang="en-GB" dirty="0"/>
              <a:t> </a:t>
            </a:r>
            <a:r>
              <a:rPr lang="en-GB" dirty="0" err="1"/>
              <a:t>koja</a:t>
            </a:r>
            <a:r>
              <a:rPr lang="en-GB" dirty="0"/>
              <a:t> je </a:t>
            </a:r>
            <a:r>
              <a:rPr lang="en-GB" dirty="0" err="1"/>
              <a:t>donesena</a:t>
            </a:r>
            <a:r>
              <a:rPr lang="en-GB" dirty="0"/>
              <a:t> </a:t>
            </a:r>
            <a:r>
              <a:rPr lang="en-GB" dirty="0" err="1"/>
              <a:t>ili</a:t>
            </a:r>
            <a:r>
              <a:rPr lang="en-GB" dirty="0"/>
              <a:t> </a:t>
            </a:r>
            <a:r>
              <a:rPr lang="en-GB" dirty="0" err="1"/>
              <a:t>priznata</a:t>
            </a:r>
            <a:r>
              <a:rPr lang="en-GB" dirty="0"/>
              <a:t> u </a:t>
            </a:r>
            <a:r>
              <a:rPr lang="en-GB" dirty="0" err="1"/>
              <a:t>zamojenoj</a:t>
            </a:r>
            <a:r>
              <a:rPr lang="en-GB" dirty="0"/>
              <a:t> </a:t>
            </a:r>
            <a:r>
              <a:rPr lang="en-GB" dirty="0" err="1"/>
              <a:t>državi</a:t>
            </a:r>
            <a:r>
              <a:rPr lang="en-GB" dirty="0"/>
              <a:t> </a:t>
            </a:r>
            <a:r>
              <a:rPr lang="en-GB" dirty="0" err="1"/>
              <a:t>članici</a:t>
            </a:r>
            <a:r>
              <a:rPr lang="en-GB" dirty="0"/>
              <a:t>) – </a:t>
            </a:r>
            <a:r>
              <a:rPr lang="en-GB" dirty="0" err="1"/>
              <a:t>članak</a:t>
            </a:r>
            <a:r>
              <a:rPr lang="en-GB" dirty="0"/>
              <a:t> 13. </a:t>
            </a:r>
            <a:r>
              <a:rPr lang="en-GB" dirty="0" err="1"/>
              <a:t>st.</a:t>
            </a:r>
            <a:r>
              <a:rPr lang="en-GB" dirty="0"/>
              <a:t> 1. </a:t>
            </a:r>
            <a:r>
              <a:rPr lang="en-GB" dirty="0" err="1"/>
              <a:t>Uredbe</a:t>
            </a:r>
            <a:r>
              <a:rPr lang="en-GB" dirty="0"/>
              <a:t>; </a:t>
            </a:r>
            <a:r>
              <a:rPr lang="en-GB" dirty="0" err="1"/>
              <a:t>učinci</a:t>
            </a:r>
            <a:r>
              <a:rPr lang="en-GB" dirty="0"/>
              <a:t> </a:t>
            </a:r>
            <a:r>
              <a:rPr lang="en-GB" dirty="0" err="1"/>
              <a:t>priznavanja</a:t>
            </a:r>
            <a:r>
              <a:rPr lang="en-GB" dirty="0"/>
              <a:t> </a:t>
            </a:r>
            <a:r>
              <a:rPr lang="en-GB" dirty="0" err="1"/>
              <a:t>ograničavaju</a:t>
            </a:r>
            <a:r>
              <a:rPr lang="en-GB" dirty="0"/>
              <a:t> se </a:t>
            </a:r>
            <a:r>
              <a:rPr lang="en-GB" dirty="0" err="1"/>
              <a:t>na</a:t>
            </a:r>
            <a:r>
              <a:rPr lang="en-GB" dirty="0"/>
              <a:t> </a:t>
            </a:r>
            <a:r>
              <a:rPr lang="en-GB" dirty="0" err="1"/>
              <a:t>razdoblje</a:t>
            </a:r>
            <a:r>
              <a:rPr lang="en-GB" dirty="0"/>
              <a:t> od 12 </a:t>
            </a:r>
            <a:r>
              <a:rPr lang="en-GB" dirty="0" err="1"/>
              <a:t>mjeseci</a:t>
            </a:r>
            <a:r>
              <a:rPr lang="en-GB" dirty="0"/>
              <a:t> od </a:t>
            </a:r>
            <a:r>
              <a:rPr lang="en-GB" dirty="0" err="1"/>
              <a:t>dana</a:t>
            </a:r>
            <a:r>
              <a:rPr lang="en-GB" dirty="0"/>
              <a:t> </a:t>
            </a:r>
            <a:r>
              <a:rPr lang="en-GB" dirty="0" err="1"/>
              <a:t>izdavanja</a:t>
            </a:r>
            <a:r>
              <a:rPr lang="en-GB" dirty="0"/>
              <a:t> </a:t>
            </a:r>
            <a:r>
              <a:rPr lang="en-GB" dirty="0" err="1"/>
              <a:t>potvrde</a:t>
            </a:r>
            <a:r>
              <a:rPr lang="en-GB" dirty="0"/>
              <a:t> – </a:t>
            </a:r>
            <a:r>
              <a:rPr lang="en-GB" dirty="0" err="1"/>
              <a:t>članak</a:t>
            </a:r>
            <a:r>
              <a:rPr lang="en-GB" dirty="0"/>
              <a:t> 4. </a:t>
            </a:r>
            <a:r>
              <a:rPr lang="en-GB" dirty="0" err="1"/>
              <a:t>st.</a:t>
            </a:r>
            <a:r>
              <a:rPr lang="en-GB" dirty="0"/>
              <a:t> 4. </a:t>
            </a:r>
            <a:r>
              <a:rPr lang="en-GB" dirty="0" err="1"/>
              <a:t>Uredbe</a:t>
            </a:r>
            <a:endParaRPr lang="en-GB" dirty="0"/>
          </a:p>
          <a:p>
            <a:pPr lvl="0" algn="just"/>
            <a:r>
              <a:rPr lang="en-US" dirty="0" err="1"/>
              <a:t>Pravna</a:t>
            </a:r>
            <a:r>
              <a:rPr lang="en-US" dirty="0"/>
              <a:t> </a:t>
            </a:r>
            <a:r>
              <a:rPr lang="en-US" dirty="0" err="1"/>
              <a:t>praznina</a:t>
            </a:r>
            <a:r>
              <a:rPr lang="en-US" dirty="0"/>
              <a:t>: ne </a:t>
            </a:r>
            <a:r>
              <a:rPr lang="en-US" dirty="0" err="1"/>
              <a:t>postoji</a:t>
            </a:r>
            <a:r>
              <a:rPr lang="en-US" dirty="0"/>
              <a:t> </a:t>
            </a:r>
            <a:r>
              <a:rPr lang="en-US" dirty="0" err="1"/>
              <a:t>pravilo</a:t>
            </a:r>
            <a:r>
              <a:rPr lang="en-US" dirty="0"/>
              <a:t> o </a:t>
            </a:r>
            <a:r>
              <a:rPr lang="en-US" dirty="0" err="1"/>
              <a:t>nadležnosti</a:t>
            </a:r>
            <a:r>
              <a:rPr lang="en-US" dirty="0"/>
              <a:t> </a:t>
            </a:r>
            <a:r>
              <a:rPr lang="en-US" dirty="0" err="1"/>
              <a:t>ili</a:t>
            </a:r>
            <a:r>
              <a:rPr lang="en-US" dirty="0"/>
              <a:t> </a:t>
            </a:r>
            <a:r>
              <a:rPr lang="en-US" dirty="0" err="1"/>
              <a:t>mjerodavnom</a:t>
            </a:r>
            <a:r>
              <a:rPr lang="en-US" dirty="0"/>
              <a:t> </a:t>
            </a:r>
            <a:r>
              <a:rPr lang="en-US" dirty="0" err="1"/>
              <a:t>pravu</a:t>
            </a:r>
            <a:r>
              <a:rPr lang="en-US" dirty="0"/>
              <a:t> – </a:t>
            </a:r>
            <a:r>
              <a:rPr lang="en-US" dirty="0" err="1"/>
              <a:t>pravilo</a:t>
            </a:r>
            <a:r>
              <a:rPr lang="en-US" dirty="0"/>
              <a:t> </a:t>
            </a:r>
            <a:r>
              <a:rPr lang="en-US" dirty="0" err="1"/>
              <a:t>sadržano</a:t>
            </a:r>
            <a:r>
              <a:rPr lang="en-US" dirty="0"/>
              <a:t> u </a:t>
            </a:r>
            <a:r>
              <a:rPr lang="en-US" dirty="0" err="1"/>
              <a:t>prijedlogu</a:t>
            </a:r>
            <a:r>
              <a:rPr lang="en-US" dirty="0"/>
              <a:t> </a:t>
            </a:r>
            <a:r>
              <a:rPr lang="en-US" dirty="0" err="1"/>
              <a:t>Uredbe</a:t>
            </a:r>
            <a:r>
              <a:rPr lang="en-US" dirty="0"/>
              <a:t> </a:t>
            </a:r>
            <a:r>
              <a:rPr lang="en-US" dirty="0" err="1"/>
              <a:t>nije</a:t>
            </a:r>
            <a:r>
              <a:rPr lang="en-US" dirty="0"/>
              <a:t> </a:t>
            </a:r>
            <a:r>
              <a:rPr lang="en-US" dirty="0" err="1"/>
              <a:t>usvojeno</a:t>
            </a:r>
            <a:r>
              <a:rPr lang="en-US" dirty="0"/>
              <a:t> – </a:t>
            </a:r>
            <a:r>
              <a:rPr lang="en-US" dirty="0" err="1"/>
              <a:t>osnova</a:t>
            </a:r>
            <a:r>
              <a:rPr lang="hr-HR" dirty="0"/>
              <a:t> za određivanje nadležnosti</a:t>
            </a:r>
            <a:r>
              <a:rPr lang="en-US" dirty="0"/>
              <a:t> - </a:t>
            </a:r>
            <a:r>
              <a:rPr lang="hr-HR" dirty="0"/>
              <a:t>nejasna</a:t>
            </a:r>
            <a:endParaRPr lang="en-GB" dirty="0"/>
          </a:p>
        </p:txBody>
      </p:sp>
      <p:sp>
        <p:nvSpPr>
          <p:cNvPr id="5" name="Title 1">
            <a:extLst>
              <a:ext uri="{FF2B5EF4-FFF2-40B4-BE49-F238E27FC236}">
                <a16:creationId xmlns:a16="http://schemas.microsoft.com/office/drawing/2014/main" id="{20FB3006-F031-FC41-865C-23C53FAC7D61}"/>
              </a:ext>
            </a:extLst>
          </p:cNvPr>
          <p:cNvSpPr>
            <a:spLocks noGrp="1"/>
          </p:cNvSpPr>
          <p:nvPr>
            <p:ph type="title"/>
          </p:nvPr>
        </p:nvSpPr>
        <p:spPr>
          <a:xfrm>
            <a:off x="879231" y="551413"/>
            <a:ext cx="10193215" cy="963872"/>
          </a:xfrm>
        </p:spPr>
        <p:txBody>
          <a:bodyPr>
            <a:normAutofit fontScale="90000"/>
          </a:bodyPr>
          <a:lstStyle/>
          <a:p>
            <a:pPr lvl="0" algn="ctr"/>
            <a:r>
              <a:rPr lang="en-GB" sz="3600" dirty="0">
                <a:solidFill>
                  <a:srgbClr val="002060"/>
                </a:solidFill>
              </a:rPr>
              <a:t>2c. </a:t>
            </a:r>
            <a:r>
              <a:rPr lang="en-GB" sz="3600" dirty="0" err="1">
                <a:solidFill>
                  <a:srgbClr val="002060"/>
                </a:solidFill>
              </a:rPr>
              <a:t>Uredba</a:t>
            </a:r>
            <a:r>
              <a:rPr lang="en-GB" sz="3600" dirty="0">
                <a:solidFill>
                  <a:srgbClr val="002060"/>
                </a:solidFill>
              </a:rPr>
              <a:t> o </a:t>
            </a:r>
            <a:r>
              <a:rPr lang="en-GB" sz="3600" dirty="0" err="1">
                <a:solidFill>
                  <a:srgbClr val="002060"/>
                </a:solidFill>
              </a:rPr>
              <a:t>uzajamnom</a:t>
            </a:r>
            <a:r>
              <a:rPr lang="en-GB" sz="3600" dirty="0">
                <a:solidFill>
                  <a:srgbClr val="002060"/>
                </a:solidFill>
              </a:rPr>
              <a:t> </a:t>
            </a:r>
            <a:r>
              <a:rPr lang="en-GB" sz="3600" dirty="0" err="1">
                <a:solidFill>
                  <a:srgbClr val="002060"/>
                </a:solidFill>
              </a:rPr>
              <a:t>priznavanju</a:t>
            </a:r>
            <a:r>
              <a:rPr lang="en-GB" sz="3600" dirty="0">
                <a:solidFill>
                  <a:srgbClr val="002060"/>
                </a:solidFill>
              </a:rPr>
              <a:t> </a:t>
            </a:r>
            <a:r>
              <a:rPr lang="en-GB" sz="3600" dirty="0" err="1">
                <a:solidFill>
                  <a:srgbClr val="002060"/>
                </a:solidFill>
              </a:rPr>
              <a:t>zaštitnih</a:t>
            </a:r>
            <a:r>
              <a:rPr lang="en-GB" sz="3600" dirty="0">
                <a:solidFill>
                  <a:srgbClr val="002060"/>
                </a:solidFill>
              </a:rPr>
              <a:t> </a:t>
            </a:r>
            <a:r>
              <a:rPr lang="en-GB" sz="3600" dirty="0" err="1">
                <a:solidFill>
                  <a:srgbClr val="002060"/>
                </a:solidFill>
              </a:rPr>
              <a:t>mjera</a:t>
            </a:r>
            <a:r>
              <a:rPr lang="en-GB" sz="3600" dirty="0">
                <a:solidFill>
                  <a:srgbClr val="002060"/>
                </a:solidFill>
              </a:rPr>
              <a:t> u </a:t>
            </a:r>
            <a:r>
              <a:rPr lang="en-GB" sz="3600" dirty="0" err="1">
                <a:solidFill>
                  <a:srgbClr val="002060"/>
                </a:solidFill>
              </a:rPr>
              <a:t>građanskim</a:t>
            </a:r>
            <a:r>
              <a:rPr lang="en-GB" sz="3600" dirty="0">
                <a:solidFill>
                  <a:srgbClr val="002060"/>
                </a:solidFill>
              </a:rPr>
              <a:t> </a:t>
            </a:r>
            <a:r>
              <a:rPr lang="en-GB" sz="3600" dirty="0" err="1">
                <a:solidFill>
                  <a:srgbClr val="002060"/>
                </a:solidFill>
              </a:rPr>
              <a:t>stvarima</a:t>
            </a:r>
            <a:r>
              <a:rPr lang="en-GB" sz="3600" dirty="0">
                <a:solidFill>
                  <a:srgbClr val="002060"/>
                </a:solidFill>
              </a:rPr>
              <a:t/>
            </a:r>
            <a:br>
              <a:rPr lang="en-GB" sz="3600" dirty="0">
                <a:solidFill>
                  <a:srgbClr val="002060"/>
                </a:solidFill>
              </a:rPr>
            </a:br>
            <a:endParaRPr lang="en-GB" sz="3600" dirty="0">
              <a:solidFill>
                <a:srgbClr val="002060"/>
              </a:solidFill>
            </a:endParaRPr>
          </a:p>
        </p:txBody>
      </p:sp>
    </p:spTree>
    <p:extLst>
      <p:ext uri="{BB962C8B-B14F-4D97-AF65-F5344CB8AC3E}">
        <p14:creationId xmlns:p14="http://schemas.microsoft.com/office/powerpoint/2010/main" val="29394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AF2CC-EA6E-224A-B7A3-FC27C2D48A99}"/>
              </a:ext>
            </a:extLst>
          </p:cNvPr>
          <p:cNvSpPr>
            <a:spLocks noGrp="1"/>
          </p:cNvSpPr>
          <p:nvPr>
            <p:ph idx="1"/>
          </p:nvPr>
        </p:nvSpPr>
        <p:spPr>
          <a:xfrm>
            <a:off x="2571750" y="3211259"/>
            <a:ext cx="6515100" cy="3163337"/>
          </a:xfrm>
        </p:spPr>
        <p:txBody>
          <a:bodyPr>
            <a:normAutofit/>
          </a:bodyPr>
          <a:lstStyle/>
          <a:p>
            <a:pPr lvl="0">
              <a:buFont typeface="Wingdings" pitchFamily="2" charset="2"/>
              <a:buChar char="ü"/>
            </a:pPr>
            <a:r>
              <a:rPr lang="en-US" sz="2000" dirty="0" err="1"/>
              <a:t>Zabrana</a:t>
            </a:r>
            <a:r>
              <a:rPr lang="en-US" sz="2000" dirty="0"/>
              <a:t> </a:t>
            </a:r>
            <a:r>
              <a:rPr lang="en-US" sz="2000" dirty="0" err="1"/>
              <a:t>ili</a:t>
            </a:r>
            <a:r>
              <a:rPr lang="en-US" sz="2000" dirty="0"/>
              <a:t> </a:t>
            </a:r>
            <a:r>
              <a:rPr lang="en-US" sz="2000" dirty="0" err="1"/>
              <a:t>uređenje</a:t>
            </a:r>
            <a:r>
              <a:rPr lang="en-US" sz="2000" dirty="0"/>
              <a:t> </a:t>
            </a:r>
            <a:r>
              <a:rPr lang="en-US" sz="2000" dirty="0" err="1"/>
              <a:t>dolaska</a:t>
            </a:r>
            <a:r>
              <a:rPr lang="en-US" sz="2000" dirty="0"/>
              <a:t> u </a:t>
            </a:r>
            <a:r>
              <a:rPr lang="en-US" sz="2000" dirty="0" err="1"/>
              <a:t>mjesto</a:t>
            </a:r>
            <a:r>
              <a:rPr lang="en-US" sz="2000" dirty="0"/>
              <a:t> u </a:t>
            </a:r>
            <a:r>
              <a:rPr lang="en-US" sz="2000" dirty="0" err="1"/>
              <a:t>kojem</a:t>
            </a:r>
            <a:r>
              <a:rPr lang="en-US" sz="2000" dirty="0"/>
              <a:t> </a:t>
            </a:r>
            <a:r>
              <a:rPr lang="en-US" sz="2000" dirty="0" err="1"/>
              <a:t>zaštićena</a:t>
            </a:r>
            <a:r>
              <a:rPr lang="en-US" sz="2000" dirty="0"/>
              <a:t> </a:t>
            </a:r>
            <a:r>
              <a:rPr lang="en-US" sz="2000" dirty="0" err="1"/>
              <a:t>osoba</a:t>
            </a:r>
            <a:r>
              <a:rPr lang="en-US" sz="2000" dirty="0"/>
              <a:t> </a:t>
            </a:r>
            <a:r>
              <a:rPr lang="en-US" sz="2000" dirty="0" err="1"/>
              <a:t>ima</a:t>
            </a:r>
            <a:r>
              <a:rPr lang="en-US" sz="2000" dirty="0"/>
              <a:t> </a:t>
            </a:r>
            <a:r>
              <a:rPr lang="en-US" sz="2000" dirty="0" err="1"/>
              <a:t>boravište</a:t>
            </a:r>
            <a:r>
              <a:rPr lang="en-US" sz="2000" dirty="0"/>
              <a:t>, </a:t>
            </a:r>
            <a:r>
              <a:rPr lang="en-US" sz="2000" dirty="0" err="1"/>
              <a:t>radi</a:t>
            </a:r>
            <a:r>
              <a:rPr lang="en-US" sz="2000" dirty="0"/>
              <a:t> </a:t>
            </a:r>
            <a:r>
              <a:rPr lang="en-US" sz="2000" dirty="0" err="1"/>
              <a:t>ili</a:t>
            </a:r>
            <a:r>
              <a:rPr lang="en-US" sz="2000" dirty="0"/>
              <a:t> </a:t>
            </a:r>
            <a:r>
              <a:rPr lang="en-US" sz="2000" dirty="0" err="1"/>
              <a:t>koje</a:t>
            </a:r>
            <a:r>
              <a:rPr lang="en-US" sz="2000" dirty="0"/>
              <a:t> </a:t>
            </a:r>
            <a:r>
              <a:rPr lang="en-US" sz="2000" dirty="0" err="1"/>
              <a:t>redovno</a:t>
            </a:r>
            <a:r>
              <a:rPr lang="en-US" sz="2000" dirty="0"/>
              <a:t> </a:t>
            </a:r>
            <a:r>
              <a:rPr lang="en-US" sz="2000" dirty="0" err="1"/>
              <a:t>posjećuje</a:t>
            </a:r>
            <a:r>
              <a:rPr lang="en-US" sz="2000" dirty="0"/>
              <a:t> </a:t>
            </a:r>
            <a:r>
              <a:rPr lang="en-US" sz="2000" dirty="0" err="1"/>
              <a:t>ili</a:t>
            </a:r>
            <a:r>
              <a:rPr lang="en-US" sz="2000" dirty="0"/>
              <a:t> se </a:t>
            </a:r>
            <a:r>
              <a:rPr lang="en-US" sz="2000" dirty="0" err="1"/>
              <a:t>na</a:t>
            </a:r>
            <a:r>
              <a:rPr lang="en-US" sz="2000" dirty="0"/>
              <a:t> </a:t>
            </a:r>
            <a:r>
              <a:rPr lang="en-US" sz="2000" dirty="0" err="1"/>
              <a:t>njemu</a:t>
            </a:r>
            <a:r>
              <a:rPr lang="en-US" sz="2000" dirty="0"/>
              <a:t> </a:t>
            </a:r>
            <a:r>
              <a:rPr lang="en-US" sz="2000" dirty="0" err="1"/>
              <a:t>zadržava</a:t>
            </a:r>
            <a:r>
              <a:rPr lang="en-US" sz="2000" dirty="0"/>
              <a:t>;</a:t>
            </a:r>
            <a:endParaRPr lang="en-GB" sz="2000" dirty="0"/>
          </a:p>
          <a:p>
            <a:pPr lvl="0">
              <a:buFont typeface="Wingdings" pitchFamily="2" charset="2"/>
              <a:buChar char="ü"/>
            </a:pPr>
            <a:r>
              <a:rPr lang="en-US" sz="2000" dirty="0" err="1"/>
              <a:t>Zabrana</a:t>
            </a:r>
            <a:r>
              <a:rPr lang="en-US" sz="2000" dirty="0"/>
              <a:t> </a:t>
            </a:r>
            <a:r>
              <a:rPr lang="en-US" sz="2000" dirty="0" err="1"/>
              <a:t>ili</a:t>
            </a:r>
            <a:r>
              <a:rPr lang="en-US" sz="2000" dirty="0"/>
              <a:t> </a:t>
            </a:r>
            <a:r>
              <a:rPr lang="en-US" sz="2000" dirty="0" err="1"/>
              <a:t>uređenje</a:t>
            </a:r>
            <a:r>
              <a:rPr lang="en-US" sz="2000" dirty="0"/>
              <a:t> </a:t>
            </a:r>
            <a:r>
              <a:rPr lang="en-US" sz="2000" dirty="0" err="1"/>
              <a:t>bilo</a:t>
            </a:r>
            <a:r>
              <a:rPr lang="en-US" sz="2000" dirty="0"/>
              <a:t> </a:t>
            </a:r>
            <a:r>
              <a:rPr lang="en-US" sz="2000" dirty="0" err="1"/>
              <a:t>kojeg</a:t>
            </a:r>
            <a:r>
              <a:rPr lang="en-US" sz="2000" dirty="0"/>
              <a:t> </a:t>
            </a:r>
            <a:r>
              <a:rPr lang="en-US" sz="2000" dirty="0" err="1"/>
              <a:t>oblika</a:t>
            </a:r>
            <a:r>
              <a:rPr lang="en-US" sz="2000" dirty="0"/>
              <a:t> </a:t>
            </a:r>
            <a:r>
              <a:rPr lang="en-US" sz="2000" dirty="0" err="1"/>
              <a:t>kontakta</a:t>
            </a:r>
            <a:r>
              <a:rPr lang="en-US" sz="2000" dirty="0"/>
              <a:t> </a:t>
            </a:r>
            <a:r>
              <a:rPr lang="en-US" sz="2000" dirty="0" err="1"/>
              <a:t>sa</a:t>
            </a:r>
            <a:r>
              <a:rPr lang="en-US" sz="2000" dirty="0"/>
              <a:t> </a:t>
            </a:r>
            <a:r>
              <a:rPr lang="en-US" sz="2000" dirty="0" err="1"/>
              <a:t>zaštićenom</a:t>
            </a:r>
            <a:r>
              <a:rPr lang="en-US" sz="2000" dirty="0"/>
              <a:t> </a:t>
            </a:r>
            <a:r>
              <a:rPr lang="en-US" sz="2000" dirty="0" err="1"/>
              <a:t>osobom</a:t>
            </a:r>
            <a:r>
              <a:rPr lang="en-US" sz="2000" dirty="0"/>
              <a:t>, </a:t>
            </a:r>
            <a:r>
              <a:rPr lang="en-US" sz="2000" dirty="0" err="1"/>
              <a:t>uključujući</a:t>
            </a:r>
            <a:r>
              <a:rPr lang="en-US" sz="2000" dirty="0"/>
              <a:t> </a:t>
            </a:r>
            <a:r>
              <a:rPr lang="en-US" sz="2000" dirty="0" err="1"/>
              <a:t>putem</a:t>
            </a:r>
            <a:r>
              <a:rPr lang="en-US" sz="2000" dirty="0"/>
              <a:t> </a:t>
            </a:r>
            <a:r>
              <a:rPr lang="en-US" sz="2000" dirty="0" err="1"/>
              <a:t>telefona</a:t>
            </a:r>
            <a:r>
              <a:rPr lang="en-US" sz="2000" dirty="0"/>
              <a:t>, </a:t>
            </a:r>
            <a:r>
              <a:rPr lang="en-US" sz="2000" dirty="0" err="1"/>
              <a:t>elektroničke</a:t>
            </a:r>
            <a:r>
              <a:rPr lang="en-US" sz="2000" dirty="0"/>
              <a:t> </a:t>
            </a:r>
            <a:r>
              <a:rPr lang="en-US" sz="2000" dirty="0" err="1"/>
              <a:t>ili</a:t>
            </a:r>
            <a:r>
              <a:rPr lang="en-US" sz="2000" dirty="0"/>
              <a:t> </a:t>
            </a:r>
            <a:r>
              <a:rPr lang="en-US" sz="2000" dirty="0" err="1"/>
              <a:t>obične</a:t>
            </a:r>
            <a:r>
              <a:rPr lang="en-US" sz="2000" dirty="0"/>
              <a:t> </a:t>
            </a:r>
            <a:r>
              <a:rPr lang="en-US" sz="2000" dirty="0" err="1"/>
              <a:t>pošte</a:t>
            </a:r>
            <a:r>
              <a:rPr lang="en-US" sz="2000" dirty="0"/>
              <a:t>, </a:t>
            </a:r>
            <a:r>
              <a:rPr lang="en-US" sz="2000" dirty="0" err="1"/>
              <a:t>telefaksa</a:t>
            </a:r>
            <a:r>
              <a:rPr lang="en-US" sz="2000" dirty="0"/>
              <a:t> </a:t>
            </a:r>
            <a:r>
              <a:rPr lang="en-US" sz="2000" dirty="0" err="1"/>
              <a:t>ili</a:t>
            </a:r>
            <a:r>
              <a:rPr lang="en-US" sz="2000" dirty="0"/>
              <a:t> </a:t>
            </a:r>
            <a:r>
              <a:rPr lang="en-US" sz="2000" dirty="0" err="1"/>
              <a:t>drugih</a:t>
            </a:r>
            <a:r>
              <a:rPr lang="en-US" sz="2000" dirty="0"/>
              <a:t> </a:t>
            </a:r>
            <a:r>
              <a:rPr lang="en-US" sz="2000" dirty="0" err="1"/>
              <a:t>sredstava</a:t>
            </a:r>
            <a:r>
              <a:rPr lang="en-US" sz="2000" dirty="0"/>
              <a:t>; </a:t>
            </a:r>
            <a:endParaRPr lang="en-GB" sz="2000" dirty="0"/>
          </a:p>
          <a:p>
            <a:pPr lvl="0">
              <a:buFont typeface="Wingdings" pitchFamily="2" charset="2"/>
              <a:buChar char="ü"/>
            </a:pPr>
            <a:r>
              <a:rPr lang="pl-PL" sz="2000" dirty="0"/>
              <a:t>Zabrana ili uređenje približavanja zaštićenoj osobi na udaljenost manju od propisane</a:t>
            </a:r>
            <a:endParaRPr lang="en-GB" dirty="0"/>
          </a:p>
        </p:txBody>
      </p:sp>
      <p:sp>
        <p:nvSpPr>
          <p:cNvPr id="4" name="Title 1">
            <a:extLst>
              <a:ext uri="{FF2B5EF4-FFF2-40B4-BE49-F238E27FC236}">
                <a16:creationId xmlns:a16="http://schemas.microsoft.com/office/drawing/2014/main" id="{92101CC6-AA93-C243-8B42-C9EC7DABF968}"/>
              </a:ext>
            </a:extLst>
          </p:cNvPr>
          <p:cNvSpPr>
            <a:spLocks noGrp="1"/>
          </p:cNvSpPr>
          <p:nvPr>
            <p:ph type="title"/>
          </p:nvPr>
        </p:nvSpPr>
        <p:spPr>
          <a:xfrm>
            <a:off x="879231" y="551413"/>
            <a:ext cx="10193215" cy="686837"/>
          </a:xfrm>
        </p:spPr>
        <p:txBody>
          <a:bodyPr>
            <a:normAutofit fontScale="90000"/>
          </a:bodyPr>
          <a:lstStyle/>
          <a:p>
            <a:pPr lvl="0" algn="ctr"/>
            <a:r>
              <a:rPr lang="en-GB" sz="3600" dirty="0">
                <a:solidFill>
                  <a:srgbClr val="002060"/>
                </a:solidFill>
              </a:rPr>
              <a:t>2c. </a:t>
            </a:r>
            <a:r>
              <a:rPr lang="en-GB" sz="3600" dirty="0" err="1">
                <a:solidFill>
                  <a:srgbClr val="002060"/>
                </a:solidFill>
              </a:rPr>
              <a:t>Uredba</a:t>
            </a:r>
            <a:r>
              <a:rPr lang="en-GB" sz="3600" dirty="0">
                <a:solidFill>
                  <a:srgbClr val="002060"/>
                </a:solidFill>
              </a:rPr>
              <a:t> o </a:t>
            </a:r>
            <a:r>
              <a:rPr lang="en-GB" sz="3600" dirty="0" err="1">
                <a:solidFill>
                  <a:srgbClr val="002060"/>
                </a:solidFill>
              </a:rPr>
              <a:t>uzajamnom</a:t>
            </a:r>
            <a:r>
              <a:rPr lang="en-GB" sz="3600" dirty="0">
                <a:solidFill>
                  <a:srgbClr val="002060"/>
                </a:solidFill>
              </a:rPr>
              <a:t> </a:t>
            </a:r>
            <a:r>
              <a:rPr lang="en-GB" sz="3600" dirty="0" err="1">
                <a:solidFill>
                  <a:srgbClr val="002060"/>
                </a:solidFill>
              </a:rPr>
              <a:t>priznavanju</a:t>
            </a:r>
            <a:r>
              <a:rPr lang="en-GB" sz="3600" dirty="0">
                <a:solidFill>
                  <a:srgbClr val="002060"/>
                </a:solidFill>
              </a:rPr>
              <a:t> </a:t>
            </a:r>
            <a:r>
              <a:rPr lang="en-GB" sz="3600" dirty="0" err="1">
                <a:solidFill>
                  <a:srgbClr val="002060"/>
                </a:solidFill>
              </a:rPr>
              <a:t>zaštitnih</a:t>
            </a:r>
            <a:r>
              <a:rPr lang="en-GB" sz="3600" dirty="0">
                <a:solidFill>
                  <a:srgbClr val="002060"/>
                </a:solidFill>
              </a:rPr>
              <a:t> </a:t>
            </a:r>
            <a:r>
              <a:rPr lang="en-GB" sz="3600" dirty="0" err="1">
                <a:solidFill>
                  <a:srgbClr val="002060"/>
                </a:solidFill>
              </a:rPr>
              <a:t>mjera</a:t>
            </a:r>
            <a:r>
              <a:rPr lang="en-GB" sz="3600" dirty="0">
                <a:solidFill>
                  <a:srgbClr val="002060"/>
                </a:solidFill>
              </a:rPr>
              <a:t> u </a:t>
            </a:r>
            <a:r>
              <a:rPr lang="en-GB" sz="3600" dirty="0" err="1">
                <a:solidFill>
                  <a:srgbClr val="002060"/>
                </a:solidFill>
              </a:rPr>
              <a:t>građanskim</a:t>
            </a:r>
            <a:r>
              <a:rPr lang="en-GB" sz="3600" dirty="0">
                <a:solidFill>
                  <a:srgbClr val="002060"/>
                </a:solidFill>
              </a:rPr>
              <a:t> </a:t>
            </a:r>
            <a:r>
              <a:rPr lang="en-GB" sz="3600" dirty="0" err="1">
                <a:solidFill>
                  <a:srgbClr val="002060"/>
                </a:solidFill>
              </a:rPr>
              <a:t>stvarima</a:t>
            </a:r>
            <a:endParaRPr lang="en-GB" sz="3600" dirty="0">
              <a:solidFill>
                <a:srgbClr val="002060"/>
              </a:solidFill>
            </a:endParaRPr>
          </a:p>
        </p:txBody>
      </p:sp>
      <p:sp>
        <p:nvSpPr>
          <p:cNvPr id="5" name="Rectangle 4">
            <a:extLst>
              <a:ext uri="{FF2B5EF4-FFF2-40B4-BE49-F238E27FC236}">
                <a16:creationId xmlns:a16="http://schemas.microsoft.com/office/drawing/2014/main" id="{0601EDC8-8875-F947-B4EC-510D88A85F68}"/>
              </a:ext>
            </a:extLst>
          </p:cNvPr>
          <p:cNvSpPr/>
          <p:nvPr/>
        </p:nvSpPr>
        <p:spPr>
          <a:xfrm>
            <a:off x="190500" y="1648760"/>
            <a:ext cx="11811000" cy="1323439"/>
          </a:xfrm>
          <a:prstGeom prst="rect">
            <a:avLst/>
          </a:prstGeom>
          <a:solidFill>
            <a:srgbClr val="FFC000"/>
          </a:solidFill>
        </p:spPr>
        <p:txBody>
          <a:bodyPr wrap="square">
            <a:spAutoFit/>
          </a:bodyPr>
          <a:lstStyle/>
          <a:p>
            <a:pPr algn="just"/>
            <a:r>
              <a:rPr lang="en-GB" sz="2000" dirty="0" err="1"/>
              <a:t>Definicija</a:t>
            </a:r>
            <a:r>
              <a:rPr lang="en-GB" sz="2000" dirty="0"/>
              <a:t> </a:t>
            </a:r>
            <a:r>
              <a:rPr lang="en-GB" sz="2000" dirty="0" err="1"/>
              <a:t>zaštitne</a:t>
            </a:r>
            <a:r>
              <a:rPr lang="en-GB" sz="2000" dirty="0"/>
              <a:t> </a:t>
            </a:r>
            <a:r>
              <a:rPr lang="en-GB" sz="2000" dirty="0" err="1"/>
              <a:t>mjere</a:t>
            </a:r>
            <a:r>
              <a:rPr lang="en-GB" sz="2000" dirty="0"/>
              <a:t>: </a:t>
            </a:r>
            <a:r>
              <a:rPr lang="en-GB" sz="2000" dirty="0" err="1"/>
              <a:t>svaka</a:t>
            </a:r>
            <a:r>
              <a:rPr lang="en-GB" sz="2000" dirty="0"/>
              <a:t> </a:t>
            </a:r>
            <a:r>
              <a:rPr lang="en-GB" sz="2000" dirty="0" err="1"/>
              <a:t>odluka</a:t>
            </a:r>
            <a:r>
              <a:rPr lang="en-GB" sz="2000" dirty="0"/>
              <a:t>, </a:t>
            </a:r>
            <a:r>
              <a:rPr lang="en-GB" sz="2000" dirty="0" err="1"/>
              <a:t>bez</a:t>
            </a:r>
            <a:r>
              <a:rPr lang="en-GB" sz="2000" dirty="0"/>
              <a:t> </a:t>
            </a:r>
            <a:r>
              <a:rPr lang="en-GB" sz="2000" dirty="0" err="1"/>
              <a:t>obzira</a:t>
            </a:r>
            <a:r>
              <a:rPr lang="en-GB" sz="2000" dirty="0"/>
              <a:t> </a:t>
            </a:r>
            <a:r>
              <a:rPr lang="en-GB" sz="2000" dirty="0" err="1"/>
              <a:t>na</a:t>
            </a:r>
            <a:r>
              <a:rPr lang="en-GB" sz="2000" dirty="0"/>
              <a:t> </a:t>
            </a:r>
            <a:r>
              <a:rPr lang="en-GB" sz="2000" dirty="0" err="1"/>
              <a:t>njezin</a:t>
            </a:r>
            <a:r>
              <a:rPr lang="en-GB" sz="2000" dirty="0"/>
              <a:t> </a:t>
            </a:r>
            <a:r>
              <a:rPr lang="en-GB" sz="2000" dirty="0" err="1"/>
              <a:t>naziv</a:t>
            </a:r>
            <a:r>
              <a:rPr lang="en-GB" sz="2000" dirty="0"/>
              <a:t>, </a:t>
            </a:r>
            <a:r>
              <a:rPr lang="en-GB" sz="2000" dirty="0" err="1"/>
              <a:t>koju</a:t>
            </a:r>
            <a:r>
              <a:rPr lang="en-GB" sz="2000" dirty="0"/>
              <a:t> </a:t>
            </a:r>
            <a:r>
              <a:rPr lang="en-GB" sz="2000" dirty="0" err="1"/>
              <a:t>odredi</a:t>
            </a:r>
            <a:r>
              <a:rPr lang="en-GB" sz="2000" dirty="0"/>
              <a:t> </a:t>
            </a:r>
            <a:r>
              <a:rPr lang="en-GB" sz="2000" dirty="0" err="1"/>
              <a:t>tijelo</a:t>
            </a:r>
            <a:r>
              <a:rPr lang="en-GB" sz="2000" dirty="0"/>
              <a:t> </a:t>
            </a:r>
            <a:r>
              <a:rPr lang="en-GB" sz="2000" dirty="0" err="1"/>
              <a:t>za</a:t>
            </a:r>
            <a:r>
              <a:rPr lang="en-GB" sz="2000" dirty="0"/>
              <a:t> </a:t>
            </a:r>
            <a:r>
              <a:rPr lang="en-GB" sz="2000" dirty="0" err="1"/>
              <a:t>izdavanje</a:t>
            </a:r>
            <a:r>
              <a:rPr lang="en-GB" sz="2000" dirty="0"/>
              <a:t> </a:t>
            </a:r>
            <a:r>
              <a:rPr lang="en-GB" sz="2000" dirty="0" err="1"/>
              <a:t>države</a:t>
            </a:r>
            <a:r>
              <a:rPr lang="en-GB" sz="2000" dirty="0"/>
              <a:t> </a:t>
            </a:r>
            <a:r>
              <a:rPr lang="en-GB" sz="2000" dirty="0" err="1"/>
              <a:t>članice</a:t>
            </a:r>
            <a:r>
              <a:rPr lang="en-GB" sz="2000" dirty="0"/>
              <a:t> </a:t>
            </a:r>
            <a:r>
              <a:rPr lang="en-GB" sz="2000" dirty="0" err="1"/>
              <a:t>podrijetla</a:t>
            </a:r>
            <a:r>
              <a:rPr lang="en-GB" sz="2000" dirty="0"/>
              <a:t>, u </a:t>
            </a:r>
            <a:r>
              <a:rPr lang="en-GB" sz="2000" dirty="0" err="1"/>
              <a:t>skladu</a:t>
            </a:r>
            <a:r>
              <a:rPr lang="en-GB" sz="2000" dirty="0"/>
              <a:t> s </a:t>
            </a:r>
            <a:r>
              <a:rPr lang="en-GB" sz="2000" dirty="0" err="1"/>
              <a:t>njezinim</a:t>
            </a:r>
            <a:r>
              <a:rPr lang="en-GB" sz="2000" dirty="0"/>
              <a:t> </a:t>
            </a:r>
            <a:r>
              <a:rPr lang="en-GB" sz="2000" dirty="0" err="1"/>
              <a:t>nacionalnim</a:t>
            </a:r>
            <a:r>
              <a:rPr lang="en-GB" sz="2000" dirty="0"/>
              <a:t> </a:t>
            </a:r>
            <a:r>
              <a:rPr lang="en-GB" sz="2000" dirty="0" err="1"/>
              <a:t>pravom</a:t>
            </a:r>
            <a:r>
              <a:rPr lang="en-GB" sz="2000" dirty="0"/>
              <a:t>, </a:t>
            </a:r>
            <a:r>
              <a:rPr lang="en-GB" sz="2000" dirty="0" err="1"/>
              <a:t>te</a:t>
            </a:r>
            <a:r>
              <a:rPr lang="en-GB" sz="2000" dirty="0"/>
              <a:t> </a:t>
            </a:r>
            <a:r>
              <a:rPr lang="en-GB" sz="2000" dirty="0" err="1"/>
              <a:t>kojom</a:t>
            </a:r>
            <a:r>
              <a:rPr lang="en-GB" sz="2000" dirty="0"/>
              <a:t> se </a:t>
            </a:r>
            <a:r>
              <a:rPr lang="en-GB" sz="2000" dirty="0" err="1"/>
              <a:t>osobi</a:t>
            </a:r>
            <a:r>
              <a:rPr lang="en-GB" sz="2000" dirty="0"/>
              <a:t> </a:t>
            </a:r>
            <a:r>
              <a:rPr lang="en-GB" sz="2000" dirty="0" err="1"/>
              <a:t>koja</a:t>
            </a:r>
            <a:r>
              <a:rPr lang="en-GB" sz="2000" dirty="0"/>
              <a:t> </a:t>
            </a:r>
            <a:r>
              <a:rPr lang="en-GB" sz="2000" dirty="0" err="1"/>
              <a:t>predstavlja</a:t>
            </a:r>
            <a:r>
              <a:rPr lang="en-GB" sz="2000" dirty="0"/>
              <a:t> </a:t>
            </a:r>
            <a:r>
              <a:rPr lang="en-GB" sz="2000" dirty="0" err="1"/>
              <a:t>opasnost</a:t>
            </a:r>
            <a:r>
              <a:rPr lang="en-GB" sz="2000" dirty="0"/>
              <a:t>, s </a:t>
            </a:r>
            <a:r>
              <a:rPr lang="en-GB" sz="2000" dirty="0" err="1"/>
              <a:t>ciljem</a:t>
            </a:r>
            <a:r>
              <a:rPr lang="en-GB" sz="2000" dirty="0"/>
              <a:t> </a:t>
            </a:r>
            <a:r>
              <a:rPr lang="en-GB" sz="2000" dirty="0" err="1"/>
              <a:t>zaštite</a:t>
            </a:r>
            <a:r>
              <a:rPr lang="en-GB" sz="2000" dirty="0"/>
              <a:t> </a:t>
            </a:r>
            <a:r>
              <a:rPr lang="en-GB" sz="2000" dirty="0" err="1"/>
              <a:t>druge</a:t>
            </a:r>
            <a:r>
              <a:rPr lang="en-GB" sz="2000" dirty="0"/>
              <a:t> </a:t>
            </a:r>
            <a:r>
              <a:rPr lang="en-GB" sz="2000" dirty="0" err="1"/>
              <a:t>osobe</a:t>
            </a:r>
            <a:r>
              <a:rPr lang="en-GB" sz="2000" dirty="0"/>
              <a:t> u </a:t>
            </a:r>
            <a:r>
              <a:rPr lang="en-GB" sz="2000" dirty="0" err="1"/>
              <a:t>slučaju</a:t>
            </a:r>
            <a:r>
              <a:rPr lang="en-GB" sz="2000" dirty="0"/>
              <a:t> </a:t>
            </a:r>
            <a:r>
              <a:rPr lang="en-GB" sz="2000" dirty="0" err="1"/>
              <a:t>kada</a:t>
            </a:r>
            <a:r>
              <a:rPr lang="en-GB" sz="2000" dirty="0"/>
              <a:t> bi </a:t>
            </a:r>
            <a:r>
              <a:rPr lang="en-GB" sz="2000" dirty="0" err="1"/>
              <a:t>mogla</a:t>
            </a:r>
            <a:r>
              <a:rPr lang="en-GB" sz="2000" dirty="0"/>
              <a:t> </a:t>
            </a:r>
            <a:r>
              <a:rPr lang="en-GB" sz="2000" dirty="0" err="1"/>
              <a:t>biti</a:t>
            </a:r>
            <a:r>
              <a:rPr lang="en-GB" sz="2000" dirty="0"/>
              <a:t> </a:t>
            </a:r>
            <a:r>
              <a:rPr lang="en-GB" sz="2000" dirty="0" err="1"/>
              <a:t>ugrožena</a:t>
            </a:r>
            <a:r>
              <a:rPr lang="en-GB" sz="2000" dirty="0"/>
              <a:t> </a:t>
            </a:r>
            <a:r>
              <a:rPr lang="en-GB" sz="2000" dirty="0" err="1"/>
              <a:t>tjelesna</a:t>
            </a:r>
            <a:r>
              <a:rPr lang="en-GB" sz="2000" dirty="0"/>
              <a:t> </a:t>
            </a:r>
            <a:r>
              <a:rPr lang="en-GB" sz="2000" dirty="0" err="1"/>
              <a:t>ili</a:t>
            </a:r>
            <a:r>
              <a:rPr lang="en-GB" sz="2000" dirty="0"/>
              <a:t> </a:t>
            </a:r>
            <a:r>
              <a:rPr lang="en-GB" sz="2000" dirty="0" err="1"/>
              <a:t>psihološka</a:t>
            </a:r>
            <a:r>
              <a:rPr lang="en-GB" sz="2000" dirty="0"/>
              <a:t> </a:t>
            </a:r>
            <a:r>
              <a:rPr lang="en-GB" sz="2000" dirty="0" err="1"/>
              <a:t>nepovredivost</a:t>
            </a:r>
            <a:r>
              <a:rPr lang="en-GB" sz="2000" dirty="0"/>
              <a:t> </a:t>
            </a:r>
            <a:r>
              <a:rPr lang="en-GB" sz="2000" dirty="0" err="1"/>
              <a:t>te</a:t>
            </a:r>
            <a:r>
              <a:rPr lang="en-GB" sz="2000" dirty="0"/>
              <a:t> </a:t>
            </a:r>
            <a:r>
              <a:rPr lang="en-GB" sz="2000" dirty="0" err="1"/>
              <a:t>osobe</a:t>
            </a:r>
            <a:r>
              <a:rPr lang="en-GB" sz="2000" dirty="0"/>
              <a:t>, </a:t>
            </a:r>
            <a:r>
              <a:rPr lang="en-GB" sz="2000" dirty="0" err="1"/>
              <a:t>nameću</a:t>
            </a:r>
            <a:r>
              <a:rPr lang="en-GB" sz="2000" dirty="0"/>
              <a:t> </a:t>
            </a:r>
            <a:r>
              <a:rPr lang="en-GB" sz="2000" dirty="0" err="1"/>
              <a:t>jedna</a:t>
            </a:r>
            <a:r>
              <a:rPr lang="en-GB" sz="2000" dirty="0"/>
              <a:t> </a:t>
            </a:r>
            <a:r>
              <a:rPr lang="en-GB" sz="2000" dirty="0" err="1"/>
              <a:t>ili</a:t>
            </a:r>
            <a:r>
              <a:rPr lang="en-GB" sz="2000" dirty="0"/>
              <a:t> </a:t>
            </a:r>
            <a:r>
              <a:rPr lang="en-GB" sz="2000" dirty="0" err="1"/>
              <a:t>više</a:t>
            </a:r>
            <a:r>
              <a:rPr lang="en-GB" sz="2000" dirty="0"/>
              <a:t> </a:t>
            </a:r>
            <a:r>
              <a:rPr lang="en-GB" sz="2000" dirty="0" err="1"/>
              <a:t>sljedećih</a:t>
            </a:r>
            <a:r>
              <a:rPr lang="en-GB" sz="2000" dirty="0"/>
              <a:t> </a:t>
            </a:r>
            <a:r>
              <a:rPr lang="en-GB" sz="2000" dirty="0" err="1"/>
              <a:t>obveza</a:t>
            </a:r>
            <a:r>
              <a:rPr lang="en-GB" sz="2000" dirty="0"/>
              <a:t>:</a:t>
            </a:r>
            <a:endParaRPr lang="en-US" sz="2000" dirty="0"/>
          </a:p>
        </p:txBody>
      </p:sp>
      <p:sp>
        <p:nvSpPr>
          <p:cNvPr id="8" name="Rectangle 7">
            <a:extLst>
              <a:ext uri="{FF2B5EF4-FFF2-40B4-BE49-F238E27FC236}">
                <a16:creationId xmlns:a16="http://schemas.microsoft.com/office/drawing/2014/main" id="{1896DC5C-9109-8D4C-96B7-8DAB949BC85F}"/>
              </a:ext>
            </a:extLst>
          </p:cNvPr>
          <p:cNvSpPr/>
          <p:nvPr/>
        </p:nvSpPr>
        <p:spPr>
          <a:xfrm>
            <a:off x="190500" y="5867846"/>
            <a:ext cx="11811000" cy="784830"/>
          </a:xfrm>
          <a:prstGeom prst="rect">
            <a:avLst/>
          </a:prstGeom>
        </p:spPr>
        <p:txBody>
          <a:bodyPr wrap="square">
            <a:spAutoFit/>
          </a:bodyPr>
          <a:lstStyle/>
          <a:p>
            <a:r>
              <a:rPr lang="en-GB" sz="1500" dirty="0" err="1"/>
              <a:t>Zaštićena</a:t>
            </a:r>
            <a:r>
              <a:rPr lang="en-GB" sz="1500" dirty="0"/>
              <a:t> </a:t>
            </a:r>
            <a:r>
              <a:rPr lang="en-GB" sz="1500" dirty="0" err="1"/>
              <a:t>osoba</a:t>
            </a:r>
            <a:r>
              <a:rPr lang="en-GB" sz="1500" dirty="0"/>
              <a:t> </a:t>
            </a:r>
            <a:r>
              <a:rPr lang="en-GB" sz="1500" dirty="0" err="1"/>
              <a:t>koja</a:t>
            </a:r>
            <a:r>
              <a:rPr lang="en-GB" sz="1500" dirty="0"/>
              <a:t> se u </a:t>
            </a:r>
            <a:r>
              <a:rPr lang="en-GB" sz="1500" dirty="0" err="1"/>
              <a:t>zamoljenoj</a:t>
            </a:r>
            <a:r>
              <a:rPr lang="en-GB" sz="1500" dirty="0"/>
              <a:t> </a:t>
            </a:r>
            <a:r>
              <a:rPr lang="en-GB" sz="1500" dirty="0" err="1"/>
              <a:t>državi</a:t>
            </a:r>
            <a:r>
              <a:rPr lang="en-GB" sz="1500" dirty="0"/>
              <a:t> </a:t>
            </a:r>
            <a:r>
              <a:rPr lang="en-GB" sz="1500" dirty="0" err="1"/>
              <a:t>članici</a:t>
            </a:r>
            <a:r>
              <a:rPr lang="en-GB" sz="1500" dirty="0"/>
              <a:t> </a:t>
            </a:r>
            <a:r>
              <a:rPr lang="en-GB" sz="1500" dirty="0" err="1"/>
              <a:t>želi</a:t>
            </a:r>
            <a:r>
              <a:rPr lang="en-GB" sz="1500" dirty="0"/>
              <a:t> </a:t>
            </a:r>
            <a:r>
              <a:rPr lang="en-GB" sz="1500" dirty="0" err="1"/>
              <a:t>pozvati</a:t>
            </a:r>
            <a:r>
              <a:rPr lang="en-GB" sz="1500" dirty="0"/>
              <a:t> </a:t>
            </a:r>
            <a:r>
              <a:rPr lang="en-GB" sz="1500" dirty="0" err="1"/>
              <a:t>na</a:t>
            </a:r>
            <a:r>
              <a:rPr lang="en-GB" sz="1500" dirty="0"/>
              <a:t> </a:t>
            </a:r>
            <a:r>
              <a:rPr lang="en-GB" sz="1500" dirty="0" err="1"/>
              <a:t>zaštitnu</a:t>
            </a:r>
            <a:r>
              <a:rPr lang="en-GB" sz="1500" dirty="0"/>
              <a:t> </a:t>
            </a:r>
            <a:r>
              <a:rPr lang="en-GB" sz="1500" dirty="0" err="1"/>
              <a:t>mjeru</a:t>
            </a:r>
            <a:r>
              <a:rPr lang="en-GB" sz="1500" dirty="0"/>
              <a:t> </a:t>
            </a:r>
            <a:r>
              <a:rPr lang="en-GB" sz="1500" dirty="0" err="1"/>
              <a:t>određenu</a:t>
            </a:r>
            <a:r>
              <a:rPr lang="en-GB" sz="1500" dirty="0"/>
              <a:t> u </a:t>
            </a:r>
            <a:r>
              <a:rPr lang="en-GB" sz="1500" dirty="0" err="1"/>
              <a:t>državi</a:t>
            </a:r>
            <a:r>
              <a:rPr lang="en-GB" sz="1500" dirty="0"/>
              <a:t> </a:t>
            </a:r>
            <a:r>
              <a:rPr lang="en-GB" sz="1500" dirty="0" err="1"/>
              <a:t>članici</a:t>
            </a:r>
            <a:r>
              <a:rPr lang="en-GB" sz="1500" dirty="0"/>
              <a:t> </a:t>
            </a:r>
            <a:r>
              <a:rPr lang="en-GB" sz="1500" dirty="0" err="1"/>
              <a:t>podrijetla</a:t>
            </a:r>
            <a:r>
              <a:rPr lang="en-GB" sz="1500" dirty="0"/>
              <a:t> </a:t>
            </a:r>
            <a:r>
              <a:rPr lang="en-GB" sz="1500" dirty="0" err="1"/>
              <a:t>dostavlja</a:t>
            </a:r>
            <a:r>
              <a:rPr lang="en-GB" sz="1500" dirty="0"/>
              <a:t> </a:t>
            </a:r>
            <a:r>
              <a:rPr lang="en-GB" sz="1500" dirty="0" err="1"/>
              <a:t>nadležnom</a:t>
            </a:r>
            <a:r>
              <a:rPr lang="en-GB" sz="1500" dirty="0"/>
              <a:t> </a:t>
            </a:r>
            <a:r>
              <a:rPr lang="en-GB" sz="1500" dirty="0" err="1"/>
              <a:t>tijelu</a:t>
            </a:r>
            <a:r>
              <a:rPr lang="en-GB" sz="1500" dirty="0"/>
              <a:t> </a:t>
            </a:r>
            <a:r>
              <a:rPr lang="en-GB" sz="1500" dirty="0" err="1"/>
              <a:t>zamoljene</a:t>
            </a:r>
            <a:r>
              <a:rPr lang="en-GB" sz="1500" dirty="0"/>
              <a:t> </a:t>
            </a:r>
            <a:r>
              <a:rPr lang="en-GB" sz="1500" dirty="0" err="1"/>
              <a:t>države</a:t>
            </a:r>
            <a:r>
              <a:rPr lang="en-GB" sz="1500" dirty="0"/>
              <a:t> </a:t>
            </a:r>
            <a:r>
              <a:rPr lang="en-GB" sz="1500" dirty="0" err="1"/>
              <a:t>članice</a:t>
            </a:r>
            <a:r>
              <a:rPr lang="en-GB" sz="1500" dirty="0"/>
              <a:t>: 1) </a:t>
            </a:r>
            <a:r>
              <a:rPr lang="hr-HR" sz="1500" dirty="0" err="1"/>
              <a:t>p</a:t>
            </a:r>
            <a:r>
              <a:rPr lang="en-GB" sz="1500" dirty="0" err="1"/>
              <a:t>resliku</a:t>
            </a:r>
            <a:r>
              <a:rPr lang="en-GB" sz="1500" dirty="0"/>
              <a:t> </a:t>
            </a:r>
            <a:r>
              <a:rPr lang="en-GB" sz="1500" dirty="0" err="1"/>
              <a:t>zaštitne</a:t>
            </a:r>
            <a:r>
              <a:rPr lang="en-GB" sz="1500" dirty="0"/>
              <a:t> </a:t>
            </a:r>
            <a:r>
              <a:rPr lang="en-GB" sz="1500" dirty="0" err="1"/>
              <a:t>mjere</a:t>
            </a:r>
            <a:r>
              <a:rPr lang="en-GB" sz="1500" dirty="0"/>
              <a:t>, 2) </a:t>
            </a:r>
            <a:r>
              <a:rPr lang="hr-HR" sz="1500" dirty="0" err="1"/>
              <a:t>p</a:t>
            </a:r>
            <a:r>
              <a:rPr lang="en-GB" sz="1500" dirty="0" err="1"/>
              <a:t>otvrdu</a:t>
            </a:r>
            <a:r>
              <a:rPr lang="en-GB" sz="1500" dirty="0"/>
              <a:t> </a:t>
            </a:r>
            <a:r>
              <a:rPr lang="en-GB" sz="1500" dirty="0" err="1"/>
              <a:t>izdanu</a:t>
            </a:r>
            <a:r>
              <a:rPr lang="en-GB" sz="1500" dirty="0"/>
              <a:t> u </a:t>
            </a:r>
            <a:r>
              <a:rPr lang="en-GB" sz="1500" dirty="0" err="1"/>
              <a:t>državi</a:t>
            </a:r>
            <a:r>
              <a:rPr lang="en-GB" sz="1500" dirty="0"/>
              <a:t> </a:t>
            </a:r>
            <a:r>
              <a:rPr lang="en-GB" sz="1500" dirty="0" err="1"/>
              <a:t>članici</a:t>
            </a:r>
            <a:r>
              <a:rPr lang="en-GB" sz="1500" dirty="0"/>
              <a:t> </a:t>
            </a:r>
            <a:r>
              <a:rPr lang="en-GB" sz="1500" dirty="0" err="1"/>
              <a:t>podrijetla</a:t>
            </a:r>
            <a:r>
              <a:rPr lang="en-GB" sz="1500" dirty="0"/>
              <a:t> </a:t>
            </a:r>
            <a:r>
              <a:rPr lang="hr-HR" sz="1500" dirty="0"/>
              <a:t>i </a:t>
            </a:r>
            <a:r>
              <a:rPr lang="en-GB" sz="1500" dirty="0"/>
              <a:t>3) </a:t>
            </a:r>
            <a:r>
              <a:rPr lang="pl-PL" sz="1500" dirty="0"/>
              <a:t>ako je to potrebno, transliteraciju i/ili prijevod potvrde.</a:t>
            </a:r>
            <a:endParaRPr lang="en-GB" sz="1500" dirty="0"/>
          </a:p>
        </p:txBody>
      </p:sp>
    </p:spTree>
    <p:extLst>
      <p:ext uri="{BB962C8B-B14F-4D97-AF65-F5344CB8AC3E}">
        <p14:creationId xmlns:p14="http://schemas.microsoft.com/office/powerpoint/2010/main" val="3342989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F733DB-1195-5A45-B706-B868F762356B}"/>
              </a:ext>
            </a:extLst>
          </p:cNvPr>
          <p:cNvSpPr txBox="1">
            <a:spLocks/>
          </p:cNvSpPr>
          <p:nvPr/>
        </p:nvSpPr>
        <p:spPr>
          <a:xfrm>
            <a:off x="2819999" y="595247"/>
            <a:ext cx="5172076" cy="686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02060"/>
                </a:solidFill>
              </a:rPr>
              <a:t>2d. </a:t>
            </a:r>
            <a:r>
              <a:rPr lang="hr-HR" sz="3600" dirty="0">
                <a:solidFill>
                  <a:srgbClr val="002060"/>
                </a:solidFill>
              </a:rPr>
              <a:t>Mogući ishodi</a:t>
            </a:r>
            <a:endParaRPr lang="en-GB" sz="3600" dirty="0">
              <a:solidFill>
                <a:srgbClr val="002060"/>
              </a:solidFill>
            </a:endParaRPr>
          </a:p>
        </p:txBody>
      </p:sp>
      <p:pic>
        <p:nvPicPr>
          <p:cNvPr id="6" name="Picture 5" descr="A screenshot of a video game&#10;&#10;Description automatically generated">
            <a:extLst>
              <a:ext uri="{FF2B5EF4-FFF2-40B4-BE49-F238E27FC236}">
                <a16:creationId xmlns:a16="http://schemas.microsoft.com/office/drawing/2014/main" id="{BB98B2A6-F7AD-D946-BD4A-ED3F48333287}"/>
              </a:ext>
              <a:ext uri="{C183D7F6-B498-43B3-948B-1728B52AA6E4}">
                <adec:decorative xmlns:adec="http://schemas.microsoft.com/office/drawing/2017/decorative" xmlns="" val="0"/>
              </a:ext>
            </a:extLst>
          </p:cNvPr>
          <p:cNvPicPr>
            <a:picLocks noChangeAspect="1"/>
          </p:cNvPicPr>
          <p:nvPr/>
        </p:nvPicPr>
        <p:blipFill>
          <a:blip r:embed="rId2">
            <a:grayscl/>
            <a:extLst>
              <a:ext uri="{837473B0-CC2E-450A-ABE3-18F120FF3D39}">
                <a1611:picAttrSrcUrl xmlns:a1611="http://schemas.microsoft.com/office/drawing/2016/11/main" xmlns="" r:id="rId3"/>
              </a:ext>
            </a:extLst>
          </a:blip>
          <a:stretch>
            <a:fillRect/>
          </a:stretch>
        </p:blipFill>
        <p:spPr>
          <a:xfrm>
            <a:off x="3721205" y="1631368"/>
            <a:ext cx="3743286" cy="4670899"/>
          </a:xfrm>
          <a:prstGeom prst="rect">
            <a:avLst/>
          </a:prstGeom>
          <a:ln w="47625">
            <a:solidFill>
              <a:srgbClr val="FFC000"/>
            </a:solidFill>
          </a:ln>
        </p:spPr>
      </p:pic>
      <p:sp>
        <p:nvSpPr>
          <p:cNvPr id="7" name="TextBox 6">
            <a:extLst>
              <a:ext uri="{FF2B5EF4-FFF2-40B4-BE49-F238E27FC236}">
                <a16:creationId xmlns:a16="http://schemas.microsoft.com/office/drawing/2014/main" id="{489F19B4-348C-074E-A66D-3DAD557A141F}"/>
              </a:ext>
            </a:extLst>
          </p:cNvPr>
          <p:cNvSpPr txBox="1"/>
          <p:nvPr/>
        </p:nvSpPr>
        <p:spPr>
          <a:xfrm>
            <a:off x="3721204" y="6262753"/>
            <a:ext cx="5496042" cy="230832"/>
          </a:xfrm>
          <a:prstGeom prst="rect">
            <a:avLst/>
          </a:prstGeom>
          <a:noFill/>
        </p:spPr>
        <p:txBody>
          <a:bodyPr wrap="square" rtlCol="0">
            <a:spAutoFit/>
          </a:bodyPr>
          <a:lstStyle/>
          <a:p>
            <a:r>
              <a:rPr lang="en-US" sz="900" dirty="0">
                <a:hlinkClick r:id="rId3" tooltip="http://journeytothepastblog.blogspot.com/2013/09/a-trilogy-of-journey-blogs.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957556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F2D37AB6-64F1-B443-AB5A-B27ED67A029A}"/>
              </a:ext>
            </a:extLst>
          </p:cNvPr>
          <p:cNvSpPr txBox="1">
            <a:spLocks noChangeArrowheads="1"/>
          </p:cNvSpPr>
          <p:nvPr/>
        </p:nvSpPr>
        <p:spPr bwMode="auto">
          <a:xfrm>
            <a:off x="1934547" y="447868"/>
            <a:ext cx="8422433" cy="5659455"/>
          </a:xfrm>
          <a:prstGeom prst="rect">
            <a:avLst/>
          </a:prstGeom>
          <a:solidFill>
            <a:srgbClr val="FFFFFF"/>
          </a:solidFill>
          <a:ln w="9525">
            <a:solidFill>
              <a:srgbClr val="FFC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n-GB" b="1" i="1" dirty="0" err="1">
                <a:latin typeface="Calibri" panose="020F0502020204030204" pitchFamily="34" charset="0"/>
                <a:ea typeface="Calibri" panose="020F0502020204030204" pitchFamily="34" charset="0"/>
                <a:cs typeface="Times New Roman" panose="02020603050405020304" pitchFamily="18" charset="0"/>
              </a:rPr>
              <a:t>Mogući</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ishod</a:t>
            </a:r>
            <a:r>
              <a:rPr lang="en-GB" b="1" i="1" dirty="0">
                <a:latin typeface="Calibri" panose="020F0502020204030204" pitchFamily="34" charset="0"/>
                <a:ea typeface="Calibri" panose="020F0502020204030204" pitchFamily="34" charset="0"/>
                <a:cs typeface="Times New Roman" panose="02020603050405020304" pitchFamily="18" charset="0"/>
              </a:rPr>
              <a:t> 1: </a:t>
            </a:r>
            <a:r>
              <a:rPr lang="en-GB" b="1" i="1" dirty="0" err="1">
                <a:latin typeface="Calibri" panose="020F0502020204030204" pitchFamily="34" charset="0"/>
                <a:ea typeface="Calibri" panose="020F0502020204030204" pitchFamily="34" charset="0"/>
                <a:cs typeface="Times New Roman" panose="02020603050405020304" pitchFamily="18" charset="0"/>
              </a:rPr>
              <a:t>Nadležnost</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temeljena</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na</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članku</a:t>
            </a:r>
            <a:r>
              <a:rPr lang="en-GB" b="1" i="1" dirty="0">
                <a:latin typeface="Calibri" panose="020F0502020204030204" pitchFamily="34" charset="0"/>
                <a:ea typeface="Calibri" panose="020F0502020204030204" pitchFamily="34" charset="0"/>
                <a:cs typeface="Times New Roman" panose="02020603050405020304" pitchFamily="18" charset="0"/>
              </a:rPr>
              <a:t> 20. </a:t>
            </a:r>
            <a:r>
              <a:rPr lang="en-GB" b="1" i="1" dirty="0" err="1">
                <a:latin typeface="Calibri" panose="020F0502020204030204" pitchFamily="34" charset="0"/>
                <a:ea typeface="Calibri" panose="020F0502020204030204" pitchFamily="34" charset="0"/>
                <a:cs typeface="Times New Roman" panose="02020603050405020304" pitchFamily="18" charset="0"/>
              </a:rPr>
              <a:t>Uredbe</a:t>
            </a:r>
            <a:r>
              <a:rPr lang="en-GB" b="1" i="1" dirty="0">
                <a:latin typeface="Calibri" panose="020F0502020204030204" pitchFamily="34" charset="0"/>
                <a:ea typeface="Calibri" panose="020F0502020204030204" pitchFamily="34" charset="0"/>
                <a:cs typeface="Times New Roman" panose="02020603050405020304" pitchFamily="18" charset="0"/>
              </a:rPr>
              <a:t> Brussels </a:t>
            </a:r>
            <a:r>
              <a:rPr lang="en-GB" b="1" i="1" dirty="0" err="1">
                <a:latin typeface="Calibri" panose="020F0502020204030204" pitchFamily="34" charset="0"/>
                <a:ea typeface="Calibri" panose="020F0502020204030204" pitchFamily="34" charset="0"/>
                <a:cs typeface="Times New Roman" panose="02020603050405020304" pitchFamily="18" charset="0"/>
              </a:rPr>
              <a:t>IIbis</a:t>
            </a:r>
            <a:r>
              <a:rPr lang="en-GB" b="1" i="1" dirty="0">
                <a:latin typeface="Calibri" panose="020F0502020204030204" pitchFamily="34" charset="0"/>
                <a:ea typeface="Calibri" panose="020F0502020204030204" pitchFamily="34" charset="0"/>
                <a:cs typeface="Times New Roman" panose="02020603050405020304" pitchFamily="18" charset="0"/>
              </a:rPr>
              <a:t> – </a:t>
            </a:r>
            <a:r>
              <a:rPr lang="en-GB" b="1" i="1" dirty="0" err="1">
                <a:latin typeface="Calibri" panose="020F0502020204030204" pitchFamily="34" charset="0"/>
                <a:ea typeface="Calibri" panose="020F0502020204030204" pitchFamily="34" charset="0"/>
                <a:cs typeface="Times New Roman" panose="02020603050405020304" pitchFamily="18" charset="0"/>
              </a:rPr>
              <a:t>pitanja</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koja</a:t>
            </a:r>
            <a:r>
              <a:rPr lang="en-GB" b="1" i="1" dirty="0">
                <a:latin typeface="Calibri" panose="020F0502020204030204" pitchFamily="34" charset="0"/>
                <a:ea typeface="Calibri" panose="020F0502020204030204" pitchFamily="34" charset="0"/>
                <a:cs typeface="Times New Roman" panose="02020603050405020304" pitchFamily="18" charset="0"/>
              </a:rPr>
              <a:t> se </a:t>
            </a:r>
            <a:r>
              <a:rPr lang="en-GB" b="1" i="1" dirty="0" err="1">
                <a:latin typeface="Calibri" panose="020F0502020204030204" pitchFamily="34" charset="0"/>
                <a:ea typeface="Calibri" panose="020F0502020204030204" pitchFamily="34" charset="0"/>
                <a:cs typeface="Times New Roman" panose="02020603050405020304" pitchFamily="18" charset="0"/>
              </a:rPr>
              <a:t>odnose</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na</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roditeljsku</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odgovornost</a:t>
            </a:r>
            <a:endParaRPr lang="hr-HR" b="1"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Temeljno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obrazloženje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obiteljsko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nasilje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nad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majkom</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predstavlja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rizik</a:t>
            </a:r>
            <a:r>
              <a:rPr lang="en-GB" dirty="0">
                <a:latin typeface="Calibri" panose="020F0502020204030204" pitchFamily="34" charset="0"/>
                <a:ea typeface="Calibri" panose="020F0502020204030204" pitchFamily="34" charset="0"/>
                <a:cs typeface="Times New Roman" panose="02020603050405020304" pitchFamily="18" charset="0"/>
              </a:rPr>
              <a:t> od </a:t>
            </a:r>
            <a:r>
              <a:rPr lang="en-GB" dirty="0" err="1">
                <a:latin typeface="Calibri" panose="020F0502020204030204" pitchFamily="34" charset="0"/>
                <a:ea typeface="Calibri" panose="020F0502020204030204" pitchFamily="34" charset="0"/>
                <a:cs typeface="Times New Roman" panose="02020603050405020304" pitchFamily="18" charset="0"/>
              </a:rPr>
              <a:t>psihičke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traume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ili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druge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nepovoljne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situacije</a:t>
            </a:r>
            <a:r>
              <a:rPr lang="en-GB" dirty="0">
                <a:latin typeface="Calibri" panose="020F0502020204030204" pitchFamily="34" charset="0"/>
                <a:ea typeface="Calibri" panose="020F0502020204030204" pitchFamily="34" charset="0"/>
                <a:cs typeface="Times New Roman" panose="02020603050405020304" pitchFamily="18" charset="0"/>
              </a:rPr>
              <a:t> za </a:t>
            </a:r>
            <a:r>
              <a:rPr lang="en-GB" dirty="0" err="1">
                <a:latin typeface="Calibri" panose="020F0502020204030204" pitchFamily="34" charset="0"/>
                <a:ea typeface="Calibri" panose="020F0502020204030204" pitchFamily="34" charset="0"/>
                <a:cs typeface="Times New Roman" panose="02020603050405020304" pitchFamily="18" charset="0"/>
              </a:rPr>
              <a:t>dijete</a:t>
            </a:r>
            <a:r>
              <a:rPr lang="en-GB" dirty="0">
                <a:latin typeface="Calibri" panose="020F0502020204030204" pitchFamily="34" charset="0"/>
                <a:ea typeface="Calibri" panose="020F0502020204030204" pitchFamily="34" charset="0"/>
                <a:cs typeface="Times New Roman" panose="02020603050405020304" pitchFamily="18" charset="0"/>
              </a:rPr>
              <a:t> – </a:t>
            </a:r>
            <a:r>
              <a:rPr lang="en-GB" dirty="0" err="1">
                <a:latin typeface="Calibri" panose="020F0502020204030204" pitchFamily="34" charset="0"/>
                <a:ea typeface="Calibri" panose="020F0502020204030204" pitchFamily="34" charset="0"/>
                <a:cs typeface="Times New Roman" panose="02020603050405020304" pitchFamily="18" charset="0"/>
              </a:rPr>
              <a:t>zaštitne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mjere</a:t>
            </a:r>
            <a:r>
              <a:rPr lang="en-GB" dirty="0">
                <a:latin typeface="Calibri" panose="020F0502020204030204" pitchFamily="34" charset="0"/>
                <a:ea typeface="Calibri" panose="020F0502020204030204" pitchFamily="34" charset="0"/>
                <a:cs typeface="Times New Roman" panose="02020603050405020304" pitchFamily="18" charset="0"/>
              </a:rPr>
              <a:t> za </a:t>
            </a:r>
            <a:r>
              <a:rPr lang="en-GB" dirty="0" err="1">
                <a:latin typeface="Calibri" panose="020F0502020204030204" pitchFamily="34" charset="0"/>
                <a:ea typeface="Calibri" panose="020F0502020204030204" pitchFamily="34" charset="0"/>
                <a:cs typeface="Times New Roman" panose="02020603050405020304" pitchFamily="18" charset="0"/>
              </a:rPr>
              <a:t>majku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ujedno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zaštita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za </a:t>
            </a:r>
            <a:r>
              <a:rPr lang="en-GB" dirty="0" err="1">
                <a:latin typeface="Calibri" panose="020F0502020204030204" pitchFamily="34" charset="0"/>
                <a:ea typeface="Calibri" panose="020F0502020204030204" pitchFamily="34" charset="0"/>
                <a:cs typeface="Times New Roman" panose="02020603050405020304" pitchFamily="18" charset="0"/>
              </a:rPr>
              <a:t>dijete</a:t>
            </a:r>
            <a:r>
              <a:rPr lang="hr-HR" dirty="0">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nSpc>
                <a:spcPct val="107000"/>
              </a:lnSpc>
              <a:spcAft>
                <a:spcPts val="0"/>
              </a:spcAft>
            </a:pPr>
            <a:r>
              <a:rPr lang="en-GB" dirty="0" err="1">
                <a:latin typeface="Calibri" panose="020F0502020204030204" pitchFamily="34" charset="0"/>
                <a:ea typeface="Calibri" panose="020F0502020204030204" pitchFamily="34" charset="0"/>
                <a:cs typeface="Times New Roman" panose="02020603050405020304" pitchFamily="18" charset="0"/>
              </a:rPr>
              <a:t>Članak</a:t>
            </a:r>
            <a:r>
              <a:rPr lang="en-GB" dirty="0">
                <a:latin typeface="Calibri" panose="020F0502020204030204" pitchFamily="34" charset="0"/>
                <a:ea typeface="Calibri" panose="020F0502020204030204" pitchFamily="34" charset="0"/>
                <a:cs typeface="Times New Roman" panose="02020603050405020304" pitchFamily="18" charset="0"/>
              </a:rPr>
              <a:t> 20. – </a:t>
            </a:r>
            <a:r>
              <a:rPr lang="en-GB" dirty="0" err="1">
                <a:latin typeface="Calibri" panose="020F0502020204030204" pitchFamily="34" charset="0"/>
                <a:ea typeface="Calibri" panose="020F0502020204030204" pitchFamily="34" charset="0"/>
                <a:cs typeface="Times New Roman" panose="02020603050405020304" pitchFamily="18" charset="0"/>
              </a:rPr>
              <a:t>nadležnost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temelju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nazočnosti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djeteta</a:t>
            </a:r>
            <a:r>
              <a:rPr lang="en-GB" dirty="0">
                <a:latin typeface="Calibri" panose="020F0502020204030204" pitchFamily="34" charset="0"/>
                <a:ea typeface="Calibri" panose="020F0502020204030204" pitchFamily="34" charset="0"/>
                <a:cs typeface="Times New Roman" panose="02020603050405020304" pitchFamily="18" charset="0"/>
              </a:rPr>
              <a:t> – </a:t>
            </a:r>
            <a:r>
              <a:rPr lang="en-GB" dirty="0" err="1">
                <a:latin typeface="Calibri" panose="020F0502020204030204" pitchFamily="34" charset="0"/>
                <a:ea typeface="Calibri" panose="020F0502020204030204" pitchFamily="34" charset="0"/>
                <a:cs typeface="Times New Roman" panose="02020603050405020304" pitchFamily="18" charset="0"/>
              </a:rPr>
              <a:t>nadležni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sudovi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države</a:t>
            </a:r>
            <a:r>
              <a:rPr lang="hr-HR"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članice</a:t>
            </a:r>
            <a:r>
              <a:rPr lang="en-GB" dirty="0">
                <a:latin typeface="Calibri" panose="020F0502020204030204" pitchFamily="34" charset="0"/>
                <a:ea typeface="Calibri" panose="020F0502020204030204" pitchFamily="34" charset="0"/>
                <a:cs typeface="Times New Roman" panose="02020603050405020304" pitchFamily="18" charset="0"/>
              </a:rPr>
              <a:t> u </a:t>
            </a:r>
            <a:r>
              <a:rPr lang="en-GB" dirty="0" err="1">
                <a:latin typeface="Calibri" panose="020F0502020204030204" pitchFamily="34" charset="0"/>
                <a:ea typeface="Calibri" panose="020F0502020204030204" pitchFamily="34" charset="0"/>
                <a:cs typeface="Times New Roman" panose="02020603050405020304" pitchFamily="18" charset="0"/>
              </a:rPr>
              <a:t>kojoj</a:t>
            </a:r>
            <a:r>
              <a:rPr lang="en-GB" dirty="0">
                <a:latin typeface="Calibri" panose="020F0502020204030204" pitchFamily="34" charset="0"/>
                <a:ea typeface="Calibri" panose="020F0502020204030204" pitchFamily="34" charset="0"/>
                <a:cs typeface="Times New Roman" panose="02020603050405020304" pitchFamily="18" charset="0"/>
              </a:rPr>
              <a:t> se </a:t>
            </a:r>
            <a:r>
              <a:rPr lang="en-GB" dirty="0" err="1">
                <a:latin typeface="Calibri" panose="020F0502020204030204" pitchFamily="34" charset="0"/>
                <a:ea typeface="Calibri" panose="020F0502020204030204" pitchFamily="34" charset="0"/>
                <a:cs typeface="Times New Roman" panose="02020603050405020304" pitchFamily="18" charset="0"/>
              </a:rPr>
              <a:t>dijete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nalazi</a:t>
            </a:r>
            <a:r>
              <a:rPr lang="en-GB" dirty="0">
                <a:latin typeface="Calibri" panose="020F0502020204030204" pitchFamily="34" charset="0"/>
                <a:ea typeface="Calibri" panose="020F0502020204030204" pitchFamily="34" charset="0"/>
                <a:cs typeface="Times New Roman" panose="02020603050405020304" pitchFamily="18" charset="0"/>
              </a:rPr>
              <a:t> – </a:t>
            </a:r>
            <a:r>
              <a:rPr lang="en-GB" dirty="0" err="1">
                <a:latin typeface="Calibri" panose="020F0502020204030204" pitchFamily="34" charset="0"/>
                <a:ea typeface="Calibri" panose="020F0502020204030204" pitchFamily="34" charset="0"/>
                <a:cs typeface="Times New Roman" panose="02020603050405020304" pitchFamily="18" charset="0"/>
              </a:rPr>
              <a:t>neodlučno</a:t>
            </a:r>
            <a:r>
              <a:rPr lang="en-GB" dirty="0">
                <a:latin typeface="Calibri" panose="020F0502020204030204" pitchFamily="34" charset="0"/>
                <a:ea typeface="Calibri" panose="020F0502020204030204" pitchFamily="34" charset="0"/>
                <a:cs typeface="Times New Roman" panose="02020603050405020304" pitchFamily="18" charset="0"/>
              </a:rPr>
              <a:t> je </a:t>
            </a:r>
            <a:r>
              <a:rPr lang="en-GB" dirty="0" err="1">
                <a:latin typeface="Calibri" panose="020F0502020204030204" pitchFamily="34" charset="0"/>
                <a:ea typeface="Calibri" panose="020F0502020204030204" pitchFamily="34" charset="0"/>
                <a:cs typeface="Times New Roman" panose="02020603050405020304" pitchFamily="18" charset="0"/>
              </a:rPr>
              <a:t>nalazi</a:t>
            </a:r>
            <a:r>
              <a:rPr lang="en-GB" dirty="0">
                <a:latin typeface="Calibri" panose="020F0502020204030204" pitchFamily="34" charset="0"/>
                <a:ea typeface="Calibri" panose="020F0502020204030204" pitchFamily="34" charset="0"/>
                <a:cs typeface="Times New Roman" panose="02020603050405020304" pitchFamily="18" charset="0"/>
              </a:rPr>
              <a:t> li se </a:t>
            </a:r>
            <a:r>
              <a:rPr lang="en-GB" dirty="0" err="1">
                <a:latin typeface="Calibri" panose="020F0502020204030204" pitchFamily="34" charset="0"/>
                <a:ea typeface="Calibri" panose="020F0502020204030204" pitchFamily="34" charset="0"/>
                <a:cs typeface="Times New Roman" panose="02020603050405020304" pitchFamily="18" charset="0"/>
              </a:rPr>
              <a:t>ostavljeni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otac</a:t>
            </a:r>
            <a:r>
              <a:rPr lang="en-GB" dirty="0">
                <a:latin typeface="Calibri" panose="020F0502020204030204" pitchFamily="34" charset="0"/>
                <a:ea typeface="Calibri" panose="020F0502020204030204" pitchFamily="34" charset="0"/>
                <a:cs typeface="Times New Roman" panose="02020603050405020304" pitchFamily="18" charset="0"/>
              </a:rPr>
              <a:t> u </a:t>
            </a:r>
            <a:r>
              <a:rPr lang="en-GB" dirty="0" err="1">
                <a:latin typeface="Calibri" panose="020F0502020204030204" pitchFamily="34" charset="0"/>
                <a:ea typeface="Calibri" panose="020F0502020204030204" pitchFamily="34" charset="0"/>
                <a:cs typeface="Times New Roman" panose="02020603050405020304" pitchFamily="18" charset="0"/>
              </a:rPr>
              <a:t>državi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članici</a:t>
            </a:r>
            <a:r>
              <a:rPr lang="en-GB" dirty="0">
                <a:latin typeface="Calibri" panose="020F0502020204030204" pitchFamily="34" charset="0"/>
                <a:ea typeface="Calibri" panose="020F0502020204030204" pitchFamily="34" charset="0"/>
                <a:cs typeface="Times New Roman" panose="02020603050405020304" pitchFamily="18" charset="0"/>
              </a:rPr>
              <a:t> u </a:t>
            </a:r>
            <a:r>
              <a:rPr lang="en-GB" dirty="0" err="1">
                <a:latin typeface="Calibri" panose="020F0502020204030204" pitchFamily="34" charset="0"/>
                <a:ea typeface="Calibri" panose="020F0502020204030204" pitchFamily="34" charset="0"/>
                <a:cs typeface="Times New Roman" panose="02020603050405020304" pitchFamily="18" charset="0"/>
              </a:rPr>
              <a:t>kojoj</a:t>
            </a:r>
            <a:r>
              <a:rPr lang="en-GB" dirty="0">
                <a:latin typeface="Calibri" panose="020F0502020204030204" pitchFamily="34" charset="0"/>
                <a:ea typeface="Calibri" panose="020F0502020204030204" pitchFamily="34" charset="0"/>
                <a:cs typeface="Times New Roman" panose="02020603050405020304" pitchFamily="18" charset="0"/>
              </a:rPr>
              <a:t> se </a:t>
            </a:r>
            <a:r>
              <a:rPr lang="en-GB" dirty="0" err="1">
                <a:latin typeface="Calibri" panose="020F0502020204030204" pitchFamily="34" charset="0"/>
                <a:ea typeface="Calibri" panose="020F0502020204030204" pitchFamily="34" charset="0"/>
                <a:cs typeface="Times New Roman" panose="02020603050405020304" pitchFamily="18" charset="0"/>
              </a:rPr>
              <a:t>nalazi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dijete</a:t>
            </a:r>
            <a:r>
              <a:rPr lang="hr-HR" dirty="0">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Mjesna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nadležnost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sud</a:t>
            </a:r>
            <a:r>
              <a:rPr lang="en-GB" dirty="0">
                <a:latin typeface="Calibri" panose="020F0502020204030204" pitchFamily="34" charset="0"/>
                <a:ea typeface="Calibri" panose="020F0502020204030204" pitchFamily="34" charset="0"/>
                <a:cs typeface="Times New Roman" panose="02020603050405020304" pitchFamily="18" charset="0"/>
              </a:rPr>
              <a:t> koji </a:t>
            </a:r>
            <a:r>
              <a:rPr lang="en-GB" dirty="0" err="1">
                <a:latin typeface="Calibri" panose="020F0502020204030204" pitchFamily="34" charset="0"/>
                <a:ea typeface="Calibri" panose="020F0502020204030204" pitchFamily="34" charset="0"/>
                <a:cs typeface="Times New Roman" panose="02020603050405020304" pitchFamily="18" charset="0"/>
              </a:rPr>
              <a:t>odlučuje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povodom</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zahtjeva</a:t>
            </a:r>
            <a:r>
              <a:rPr lang="en-GB" dirty="0">
                <a:latin typeface="Calibri" panose="020F0502020204030204" pitchFamily="34" charset="0"/>
                <a:ea typeface="Calibri" panose="020F0502020204030204" pitchFamily="34" charset="0"/>
                <a:cs typeface="Times New Roman" panose="02020603050405020304" pitchFamily="18" charset="0"/>
              </a:rPr>
              <a:t> za </a:t>
            </a:r>
            <a:r>
              <a:rPr lang="en-GB" dirty="0" err="1">
                <a:latin typeface="Calibri" panose="020F0502020204030204" pitchFamily="34" charset="0"/>
                <a:ea typeface="Calibri" panose="020F0502020204030204" pitchFamily="34" charset="0"/>
                <a:cs typeface="Times New Roman" panose="02020603050405020304" pitchFamily="18" charset="0"/>
              </a:rPr>
              <a:t>povrata</a:t>
            </a:r>
            <a:r>
              <a:rPr lang="hr-HR" dirty="0">
                <a:latin typeface="Calibri" panose="020F0502020204030204" pitchFamily="34" charset="0"/>
                <a:ea typeface="Calibri" panose="020F0502020204030204" pitchFamily="34" charset="0"/>
                <a:cs typeface="Times New Roman" panose="02020603050405020304" pitchFamily="18" charset="0"/>
              </a:rPr>
              <a:t>k</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djeteta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EDF1641B-2E97-E04A-8918-91590F9F1AF3}"/>
              </a:ext>
            </a:extLst>
          </p:cNvPr>
          <p:cNvGraphicFramePr/>
          <p:nvPr>
            <p:extLst>
              <p:ext uri="{D42A27DB-BD31-4B8C-83A1-F6EECF244321}">
                <p14:modId xmlns:p14="http://schemas.microsoft.com/office/powerpoint/2010/main" val="3617581316"/>
              </p:ext>
            </p:extLst>
          </p:nvPr>
        </p:nvGraphicFramePr>
        <p:xfrm>
          <a:off x="3108745" y="2855168"/>
          <a:ext cx="5662030" cy="3062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05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6F7F63E2-E6CA-1D49-A692-886390FE7D8F}"/>
              </a:ext>
            </a:extLst>
          </p:cNvPr>
          <p:cNvSpPr txBox="1">
            <a:spLocks noChangeArrowheads="1"/>
          </p:cNvSpPr>
          <p:nvPr/>
        </p:nvSpPr>
        <p:spPr bwMode="auto">
          <a:xfrm>
            <a:off x="2108718" y="387220"/>
            <a:ext cx="8434873" cy="6083559"/>
          </a:xfrm>
          <a:prstGeom prst="rect">
            <a:avLst/>
          </a:prstGeom>
          <a:solidFill>
            <a:srgbClr val="FFFFFF"/>
          </a:solidFill>
          <a:ln w="9525">
            <a:solidFill>
              <a:schemeClr val="accent6"/>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i="1" dirty="0" err="1">
                <a:latin typeface="Calibri" panose="020F0502020204030204" pitchFamily="34" charset="0"/>
                <a:ea typeface="Calibri" panose="020F0502020204030204" pitchFamily="34" charset="0"/>
                <a:cs typeface="Times New Roman" panose="02020603050405020304" pitchFamily="18" charset="0"/>
              </a:rPr>
              <a:t>Mogući</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ishod</a:t>
            </a:r>
            <a:r>
              <a:rPr lang="en-GB" sz="1400" b="1" i="1" dirty="0">
                <a:latin typeface="Calibri" panose="020F0502020204030204" pitchFamily="34" charset="0"/>
                <a:ea typeface="Calibri" panose="020F0502020204030204" pitchFamily="34" charset="0"/>
                <a:cs typeface="Times New Roman" panose="02020603050405020304" pitchFamily="18" charset="0"/>
              </a:rPr>
              <a:t> 2: </a:t>
            </a:r>
            <a:r>
              <a:rPr lang="en-GB" sz="1400" b="1" i="1" dirty="0" err="1">
                <a:latin typeface="Calibri" panose="020F0502020204030204" pitchFamily="34" charset="0"/>
                <a:ea typeface="Calibri" panose="020F0502020204030204" pitchFamily="34" charset="0"/>
                <a:cs typeface="Times New Roman" panose="02020603050405020304" pitchFamily="18" charset="0"/>
              </a:rPr>
              <a:t>Nadležnost</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temeljena</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na</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članku</a:t>
            </a:r>
            <a:r>
              <a:rPr lang="en-GB" sz="1400" b="1" i="1" dirty="0">
                <a:latin typeface="Calibri" panose="020F0502020204030204" pitchFamily="34" charset="0"/>
                <a:ea typeface="Calibri" panose="020F0502020204030204" pitchFamily="34" charset="0"/>
                <a:cs typeface="Times New Roman" panose="02020603050405020304" pitchFamily="18" charset="0"/>
              </a:rPr>
              <a:t> 11. </a:t>
            </a:r>
            <a:r>
              <a:rPr lang="en-GB" sz="1400" b="1" i="1" dirty="0" err="1">
                <a:latin typeface="Calibri" panose="020F0502020204030204" pitchFamily="34" charset="0"/>
                <a:ea typeface="Calibri" panose="020F0502020204030204" pitchFamily="34" charset="0"/>
                <a:cs typeface="Times New Roman" panose="02020603050405020304" pitchFamily="18" charset="0"/>
              </a:rPr>
              <a:t>st.</a:t>
            </a:r>
            <a:r>
              <a:rPr lang="en-GB" sz="1400" b="1" i="1" dirty="0">
                <a:latin typeface="Calibri" panose="020F0502020204030204" pitchFamily="34" charset="0"/>
                <a:ea typeface="Calibri" panose="020F0502020204030204" pitchFamily="34" charset="0"/>
                <a:cs typeface="Times New Roman" panose="02020603050405020304" pitchFamily="18" charset="0"/>
              </a:rPr>
              <a:t> 4. </a:t>
            </a:r>
            <a:r>
              <a:rPr lang="en-GB" sz="1400" b="1" i="1" dirty="0" err="1">
                <a:latin typeface="Calibri" panose="020F0502020204030204" pitchFamily="34" charset="0"/>
                <a:ea typeface="Calibri" panose="020F0502020204030204" pitchFamily="34" charset="0"/>
                <a:cs typeface="Times New Roman" panose="02020603050405020304" pitchFamily="18" charset="0"/>
              </a:rPr>
              <a:t>Uredbe</a:t>
            </a:r>
            <a:r>
              <a:rPr lang="en-GB" sz="1400" b="1" i="1" dirty="0">
                <a:latin typeface="Calibri" panose="020F0502020204030204" pitchFamily="34" charset="0"/>
                <a:ea typeface="Calibri" panose="020F0502020204030204" pitchFamily="34" charset="0"/>
                <a:cs typeface="Times New Roman" panose="02020603050405020304" pitchFamily="18" charset="0"/>
              </a:rPr>
              <a:t> Brussels </a:t>
            </a:r>
            <a:r>
              <a:rPr lang="en-GB" sz="1400" b="1" i="1" dirty="0" err="1">
                <a:latin typeface="Calibri" panose="020F0502020204030204" pitchFamily="34" charset="0"/>
                <a:ea typeface="Calibri" panose="020F0502020204030204" pitchFamily="34" charset="0"/>
                <a:cs typeface="Times New Roman" panose="02020603050405020304" pitchFamily="18" charset="0"/>
              </a:rPr>
              <a:t>IIbis</a:t>
            </a:r>
            <a:r>
              <a:rPr lang="en-GB" sz="1400" b="1" i="1" dirty="0">
                <a:latin typeface="Calibri" panose="020F0502020204030204" pitchFamily="34" charset="0"/>
                <a:ea typeface="Calibri" panose="020F0502020204030204" pitchFamily="34" charset="0"/>
                <a:cs typeface="Times New Roman" panose="02020603050405020304" pitchFamily="18" charset="0"/>
              </a:rPr>
              <a:t> – </a:t>
            </a:r>
            <a:r>
              <a:rPr lang="en-GB" sz="1400" b="1" i="1" dirty="0" err="1">
                <a:latin typeface="Calibri" panose="020F0502020204030204" pitchFamily="34" charset="0"/>
                <a:ea typeface="Calibri" panose="020F0502020204030204" pitchFamily="34" charset="0"/>
                <a:cs typeface="Times New Roman" panose="02020603050405020304" pitchFamily="18" charset="0"/>
              </a:rPr>
              <a:t>potrebne</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mjere</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za</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zaštitu</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djeteta</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po</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njegovu</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povratku</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0"/>
              </a:spcAft>
            </a:pPr>
            <a:r>
              <a:rPr lang="en-GB" sz="1400" dirty="0" err="1">
                <a:latin typeface="Calibri" panose="020F0502020204030204" pitchFamily="34" charset="0"/>
                <a:ea typeface="Calibri" panose="020F0502020204030204" pitchFamily="34" charset="0"/>
                <a:cs typeface="Times New Roman" panose="02020603050405020304" pitchFamily="18" charset="0"/>
              </a:rPr>
              <a:t>Članak</a:t>
            </a:r>
            <a:r>
              <a:rPr lang="en-GB" sz="1400" dirty="0">
                <a:latin typeface="Calibri" panose="020F0502020204030204" pitchFamily="34" charset="0"/>
                <a:ea typeface="Calibri" panose="020F0502020204030204" pitchFamily="34" charset="0"/>
                <a:cs typeface="Times New Roman" panose="02020603050405020304" pitchFamily="18" charset="0"/>
              </a:rPr>
              <a:t> 11. </a:t>
            </a:r>
            <a:r>
              <a:rPr lang="en-GB" sz="1400" dirty="0" err="1">
                <a:latin typeface="Calibri" panose="020F0502020204030204" pitchFamily="34" charset="0"/>
                <a:ea typeface="Calibri" panose="020F0502020204030204" pitchFamily="34" charset="0"/>
                <a:cs typeface="Times New Roman" panose="02020603050405020304" pitchFamily="18" charset="0"/>
              </a:rPr>
              <a:t>st.</a:t>
            </a:r>
            <a:r>
              <a:rPr lang="en-GB" sz="1400" dirty="0">
                <a:latin typeface="Calibri" panose="020F0502020204030204" pitchFamily="34" charset="0"/>
                <a:ea typeface="Calibri" panose="020F0502020204030204" pitchFamily="34" charset="0"/>
                <a:cs typeface="Times New Roman" panose="02020603050405020304" pitchFamily="18" charset="0"/>
              </a:rPr>
              <a:t> 4. </a:t>
            </a:r>
            <a:r>
              <a:rPr lang="en-GB" sz="1400" dirty="0" err="1">
                <a:latin typeface="Calibri" panose="020F0502020204030204" pitchFamily="34" charset="0"/>
                <a:ea typeface="Calibri" panose="020F0502020204030204" pitchFamily="34" charset="0"/>
                <a:cs typeface="Times New Roman" panose="02020603050405020304" pitchFamily="18" charset="0"/>
              </a:rPr>
              <a:t>Uredbe</a:t>
            </a:r>
            <a:r>
              <a:rPr lang="en-GB" sz="1400" dirty="0">
                <a:latin typeface="Calibri" panose="020F0502020204030204" pitchFamily="34" charset="0"/>
                <a:ea typeface="Calibri" panose="020F0502020204030204" pitchFamily="34" charset="0"/>
                <a:cs typeface="Times New Roman" panose="02020603050405020304" pitchFamily="18" charset="0"/>
              </a:rPr>
              <a:t> Brussels </a:t>
            </a:r>
            <a:r>
              <a:rPr lang="en-GB" sz="1400" dirty="0" err="1">
                <a:latin typeface="Calibri" panose="020F0502020204030204" pitchFamily="34" charset="0"/>
                <a:ea typeface="Calibri" panose="020F0502020204030204" pitchFamily="34" charset="0"/>
                <a:cs typeface="Times New Roman" panose="02020603050405020304" pitchFamily="18" charset="0"/>
              </a:rPr>
              <a:t>IIbis</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kao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hr-HR" sz="1400" dirty="0"/>
              <a:t>pravilo </a:t>
            </a:r>
            <a:r>
              <a:rPr lang="hr-HR" sz="1400" dirty="0"/>
              <a:t>nadležnosti</a:t>
            </a:r>
            <a:r>
              <a:rPr lang="en-GB" sz="1400" dirty="0"/>
              <a:t> </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iako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nije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hr-HR" sz="1400" dirty="0">
                <a:latin typeface="Calibri" panose="020F0502020204030204" pitchFamily="34" charset="0"/>
                <a:ea typeface="Calibri" panose="020F0502020204030204" pitchFamily="34" charset="0"/>
                <a:cs typeface="Times New Roman" panose="02020603050405020304" pitchFamily="18" charset="0"/>
              </a:rPr>
              <a:t>opća osnova za određivanje nadležnosti u pogledu svih</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zaštitn</a:t>
            </a:r>
            <a:r>
              <a:rPr lang="hr-HR" sz="1400" dirty="0">
                <a:latin typeface="Calibri" panose="020F0502020204030204" pitchFamily="34" charset="0"/>
                <a:ea typeface="Calibri" panose="020F0502020204030204" pitchFamily="34" charset="0"/>
                <a:cs typeface="Times New Roman" panose="02020603050405020304" pitchFamily="18" charset="0"/>
              </a:rPr>
              <a:t>ih</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mjer</a:t>
            </a:r>
            <a:r>
              <a:rPr lang="hr-HR" sz="1400" dirty="0">
                <a:latin typeface="Calibri" panose="020F0502020204030204" pitchFamily="34" charset="0"/>
                <a:ea typeface="Calibri" panose="020F0502020204030204" pitchFamily="34" charset="0"/>
                <a:cs typeface="Times New Roman" panose="02020603050405020304" pitchFamily="18" charset="0"/>
              </a:rPr>
              <a:t>a</a:t>
            </a:r>
            <a:r>
              <a:rPr lang="en-GB" sz="1400" dirty="0">
                <a:latin typeface="Calibri" panose="020F0502020204030204" pitchFamily="34" charset="0"/>
                <a:ea typeface="Calibri" panose="020F0502020204030204" pitchFamily="34" charset="0"/>
                <a:cs typeface="Times New Roman" panose="02020603050405020304" pitchFamily="18" charset="0"/>
              </a:rPr>
              <a:t> u </a:t>
            </a:r>
            <a:r>
              <a:rPr lang="en-GB" sz="1400" dirty="0" err="1">
                <a:latin typeface="Calibri" panose="020F0502020204030204" pitchFamily="34" charset="0"/>
                <a:ea typeface="Calibri" panose="020F0502020204030204" pitchFamily="34" charset="0"/>
                <a:cs typeface="Times New Roman" panose="02020603050405020304" pitchFamily="18" charset="0"/>
              </a:rPr>
              <a:t>postupku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povratka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može</a:t>
            </a:r>
            <a:r>
              <a:rPr lang="en-GB" sz="1400" dirty="0">
                <a:latin typeface="Calibri" panose="020F0502020204030204" pitchFamily="34" charset="0"/>
                <a:ea typeface="Calibri" panose="020F0502020204030204" pitchFamily="34" charset="0"/>
                <a:cs typeface="Times New Roman" panose="02020603050405020304" pitchFamily="18" charset="0"/>
              </a:rPr>
              <a:t> se </a:t>
            </a:r>
            <a:r>
              <a:rPr lang="hr-HR" sz="1400" dirty="0">
                <a:latin typeface="Calibri" panose="020F0502020204030204" pitchFamily="34" charset="0"/>
                <a:ea typeface="Calibri" panose="020F0502020204030204" pitchFamily="34" charset="0"/>
                <a:cs typeface="Times New Roman" panose="02020603050405020304" pitchFamily="18" charset="0"/>
              </a:rPr>
              <a:t>smatrati osnovom nadležnosti </a:t>
            </a:r>
            <a:r>
              <a:rPr lang="en-GB" sz="1400" dirty="0">
                <a:latin typeface="Calibri" panose="020F0502020204030204" pitchFamily="34" charset="0"/>
                <a:ea typeface="Calibri" panose="020F0502020204030204" pitchFamily="34" charset="0"/>
                <a:cs typeface="Times New Roman" panose="02020603050405020304" pitchFamily="18" charset="0"/>
              </a:rPr>
              <a:t>za „</a:t>
            </a:r>
            <a:r>
              <a:rPr lang="en-GB" sz="1400" dirty="0" err="1">
                <a:latin typeface="Calibri" panose="020F0502020204030204" pitchFamily="34" charset="0"/>
                <a:ea typeface="Calibri" panose="020F0502020204030204" pitchFamily="34" charset="0"/>
                <a:cs typeface="Times New Roman" panose="02020603050405020304" pitchFamily="18" charset="0"/>
              </a:rPr>
              <a:t>potrebne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mjere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koje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jamče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siguran</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povratak</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djeteta</a:t>
            </a:r>
            <a:r>
              <a:rPr lang="en-GB" sz="1400" dirty="0">
                <a:latin typeface="Calibri" panose="020F0502020204030204" pitchFamily="34" charset="0"/>
                <a:ea typeface="Calibri" panose="020F0502020204030204" pitchFamily="34" charset="0"/>
                <a:cs typeface="Times New Roman" panose="02020603050405020304" pitchFamily="18" charset="0"/>
              </a:rPr>
              <a:t> u </a:t>
            </a:r>
            <a:r>
              <a:rPr lang="en-GB" sz="1400" dirty="0" err="1">
                <a:latin typeface="Calibri" panose="020F0502020204030204" pitchFamily="34" charset="0"/>
                <a:ea typeface="Calibri" panose="020F0502020204030204" pitchFamily="34" charset="0"/>
                <a:cs typeface="Times New Roman" panose="02020603050405020304" pitchFamily="18" charset="0"/>
              </a:rPr>
              <a:t>slučajevima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ozbiljne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opasnosti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Unatoč</a:t>
            </a:r>
            <a:r>
              <a:rPr lang="en-GB" sz="1400" dirty="0">
                <a:latin typeface="Calibri" panose="020F0502020204030204" pitchFamily="34" charset="0"/>
                <a:ea typeface="Calibri" panose="020F0502020204030204" pitchFamily="34" charset="0"/>
                <a:cs typeface="Times New Roman" panose="02020603050405020304" pitchFamily="18" charset="0"/>
              </a:rPr>
              <a:t> tome, </a:t>
            </a:r>
            <a:r>
              <a:rPr lang="en-GB" sz="1400" dirty="0" err="1">
                <a:latin typeface="Calibri" panose="020F0502020204030204" pitchFamily="34" charset="0"/>
                <a:ea typeface="Calibri" panose="020F0502020204030204" pitchFamily="34" charset="0"/>
                <a:cs typeface="Times New Roman" panose="02020603050405020304" pitchFamily="18" charset="0"/>
              </a:rPr>
              <a:t>može</a:t>
            </a:r>
            <a:r>
              <a:rPr lang="en-GB" sz="1400" dirty="0">
                <a:latin typeface="Calibri" panose="020F0502020204030204" pitchFamily="34" charset="0"/>
                <a:ea typeface="Calibri" panose="020F0502020204030204" pitchFamily="34" charset="0"/>
                <a:cs typeface="Times New Roman" panose="02020603050405020304" pitchFamily="18" charset="0"/>
              </a:rPr>
              <a:t> li se </a:t>
            </a:r>
            <a:r>
              <a:rPr lang="en-GB" sz="1400" dirty="0" err="1">
                <a:latin typeface="Calibri" panose="020F0502020204030204" pitchFamily="34" charset="0"/>
                <a:ea typeface="Calibri" panose="020F0502020204030204" pitchFamily="34" charset="0"/>
                <a:cs typeface="Times New Roman" panose="02020603050405020304" pitchFamily="18" charset="0"/>
              </a:rPr>
              <a:t>članak</a:t>
            </a:r>
            <a:r>
              <a:rPr lang="en-GB" sz="1400" dirty="0">
                <a:latin typeface="Calibri" panose="020F0502020204030204" pitchFamily="34" charset="0"/>
                <a:ea typeface="Calibri" panose="020F0502020204030204" pitchFamily="34" charset="0"/>
                <a:cs typeface="Times New Roman" panose="02020603050405020304" pitchFamily="18" charset="0"/>
              </a:rPr>
              <a:t> 11. </a:t>
            </a:r>
            <a:r>
              <a:rPr lang="en-GB" sz="1400" dirty="0" err="1">
                <a:latin typeface="Calibri" panose="020F0502020204030204" pitchFamily="34" charset="0"/>
                <a:ea typeface="Calibri" panose="020F0502020204030204" pitchFamily="34" charset="0"/>
                <a:cs typeface="Times New Roman" panose="02020603050405020304" pitchFamily="18" charset="0"/>
              </a:rPr>
              <a:t>st.</a:t>
            </a:r>
            <a:r>
              <a:rPr lang="en-GB" sz="1400" dirty="0">
                <a:latin typeface="Calibri" panose="020F0502020204030204" pitchFamily="34" charset="0"/>
                <a:ea typeface="Calibri" panose="020F0502020204030204" pitchFamily="34" charset="0"/>
                <a:cs typeface="Times New Roman" panose="02020603050405020304" pitchFamily="18" charset="0"/>
              </a:rPr>
              <a:t> 4. </a:t>
            </a:r>
            <a:r>
              <a:rPr lang="en-GB" sz="1400" dirty="0" err="1">
                <a:latin typeface="Calibri" panose="020F0502020204030204" pitchFamily="34" charset="0"/>
                <a:ea typeface="Calibri" panose="020F0502020204030204" pitchFamily="34" charset="0"/>
                <a:cs typeface="Times New Roman" panose="02020603050405020304" pitchFamily="18" charset="0"/>
              </a:rPr>
              <a:t>smatrati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hr-HR" sz="1400" dirty="0">
                <a:latin typeface="Calibri" panose="020F0502020204030204" pitchFamily="34" charset="0"/>
                <a:ea typeface="Calibri" panose="020F0502020204030204" pitchFamily="34" charset="0"/>
                <a:cs typeface="Times New Roman" panose="02020603050405020304" pitchFamily="18" charset="0"/>
              </a:rPr>
              <a:t>osnova za određivanje nadležnosti </a:t>
            </a:r>
            <a:r>
              <a:rPr lang="en-GB" sz="1400" dirty="0">
                <a:latin typeface="Calibri" panose="020F0502020204030204" pitchFamily="34" charset="0"/>
                <a:ea typeface="Calibri" panose="020F0502020204030204" pitchFamily="34" charset="0"/>
                <a:cs typeface="Times New Roman" panose="02020603050405020304" pitchFamily="18" charset="0"/>
              </a:rPr>
              <a:t>za </a:t>
            </a:r>
            <a:r>
              <a:rPr lang="en-GB" sz="1400" dirty="0" err="1">
                <a:latin typeface="Calibri" panose="020F0502020204030204" pitchFamily="34" charset="0"/>
                <a:ea typeface="Calibri" panose="020F0502020204030204" pitchFamily="34" charset="0"/>
                <a:cs typeface="Times New Roman" panose="02020603050405020304" pitchFamily="18" charset="0"/>
              </a:rPr>
              <a:t>zaštitne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mjere</a:t>
            </a:r>
            <a:r>
              <a:rPr lang="en-GB" sz="1400" dirty="0">
                <a:latin typeface="Calibri" panose="020F0502020204030204" pitchFamily="34" charset="0"/>
                <a:ea typeface="Calibri" panose="020F0502020204030204" pitchFamily="34" charset="0"/>
                <a:cs typeface="Times New Roman" panose="02020603050405020304" pitchFamily="18" charset="0"/>
              </a:rPr>
              <a:t> za </a:t>
            </a:r>
            <a:r>
              <a:rPr lang="en-GB" sz="1400" dirty="0" err="1">
                <a:latin typeface="Calibri" panose="020F0502020204030204" pitchFamily="34" charset="0"/>
                <a:ea typeface="Calibri" panose="020F0502020204030204" pitchFamily="34" charset="0"/>
                <a:cs typeface="Times New Roman" panose="02020603050405020304" pitchFamily="18" charset="0"/>
              </a:rPr>
              <a:t>majku</a:t>
            </a:r>
            <a:r>
              <a:rPr lang="en-GB" sz="1400" dirty="0">
                <a:latin typeface="Calibri" panose="020F0502020204030204" pitchFamily="34" charset="0"/>
                <a:ea typeface="Calibri" panose="020F0502020204030204" pitchFamily="34" charset="0"/>
                <a:cs typeface="Times New Roman" panose="02020603050405020304" pitchFamily="18" charset="0"/>
              </a:rPr>
              <a:t> u </a:t>
            </a:r>
            <a:r>
              <a:rPr lang="en-GB" sz="1400" dirty="0" err="1">
                <a:latin typeface="Calibri" panose="020F0502020204030204" pitchFamily="34" charset="0"/>
                <a:ea typeface="Calibri" panose="020F0502020204030204" pitchFamily="34" charset="0"/>
                <a:cs typeface="Times New Roman" panose="02020603050405020304" pitchFamily="18" charset="0"/>
              </a:rPr>
              <a:t>postupku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povratka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kada</a:t>
            </a:r>
            <a:r>
              <a:rPr lang="en-GB" sz="1400" dirty="0">
                <a:latin typeface="Calibri" panose="020F0502020204030204" pitchFamily="34" charset="0"/>
                <a:ea typeface="Calibri" panose="020F0502020204030204" pitchFamily="34" charset="0"/>
                <a:cs typeface="Times New Roman" panose="02020603050405020304" pitchFamily="18" charset="0"/>
              </a:rPr>
              <a:t> je </a:t>
            </a:r>
            <a:r>
              <a:rPr lang="en-GB" sz="1400" dirty="0" err="1">
                <a:latin typeface="Calibri" panose="020F0502020204030204" pitchFamily="34" charset="0"/>
                <a:ea typeface="Calibri" panose="020F0502020204030204" pitchFamily="34" charset="0"/>
                <a:cs typeface="Times New Roman" panose="02020603050405020304" pitchFamily="18" charset="0"/>
              </a:rPr>
              <a:t>navodno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obiteljsko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nasilje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povod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otmici</a:t>
            </a:r>
            <a:r>
              <a:rPr lang="en-GB" sz="1400" dirty="0">
                <a:latin typeface="Calibri" panose="020F0502020204030204" pitchFamily="34" charset="0"/>
                <a:ea typeface="Calibri" panose="020F0502020204030204" pitchFamily="34" charset="0"/>
                <a:cs typeface="Times New Roman" panose="02020603050405020304" pitchFamily="18" charset="0"/>
              </a:rPr>
              <a:t>? – da – </a:t>
            </a:r>
            <a:r>
              <a:rPr lang="en-GB" sz="1400" dirty="0" err="1">
                <a:latin typeface="Calibri" panose="020F0502020204030204" pitchFamily="34" charset="0"/>
                <a:ea typeface="Calibri" panose="020F0502020204030204" pitchFamily="34" charset="0"/>
                <a:cs typeface="Times New Roman" panose="02020603050405020304" pitchFamily="18" charset="0"/>
              </a:rPr>
              <a:t>na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kojoj</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pravnoj</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osnovi</a:t>
            </a:r>
            <a:r>
              <a:rPr lang="en-GB"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0"/>
              </a:spcAft>
            </a:pPr>
            <a:r>
              <a:rPr lang="hr-HR"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0"/>
              </a:spcAft>
            </a:pPr>
            <a:r>
              <a:rPr lang="en-GB" sz="1400" dirty="0" err="1">
                <a:latin typeface="Calibri" panose="020F0502020204030204" pitchFamily="34" charset="0"/>
                <a:ea typeface="Calibri" panose="020F0502020204030204" pitchFamily="34" charset="0"/>
                <a:cs typeface="Times New Roman" panose="02020603050405020304" pitchFamily="18" charset="0"/>
              </a:rPr>
              <a:t>Obiteljsko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nasilje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majkom</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kojemu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dijete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svjedoči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uvijek</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predstavlja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rizik</a:t>
            </a:r>
            <a:r>
              <a:rPr lang="en-GB" sz="1400" dirty="0">
                <a:latin typeface="Calibri" panose="020F0502020204030204" pitchFamily="34" charset="0"/>
                <a:ea typeface="Calibri" panose="020F0502020204030204" pitchFamily="34" charset="0"/>
                <a:cs typeface="Times New Roman" panose="02020603050405020304" pitchFamily="18" charset="0"/>
              </a:rPr>
              <a:t> od </a:t>
            </a:r>
            <a:r>
              <a:rPr lang="en-GB" sz="1400" dirty="0" err="1">
                <a:latin typeface="Calibri" panose="020F0502020204030204" pitchFamily="34" charset="0"/>
                <a:ea typeface="Calibri" panose="020F0502020204030204" pitchFamily="34" charset="0"/>
                <a:cs typeface="Times New Roman" panose="02020603050405020304" pitchFamily="18" charset="0"/>
              </a:rPr>
              <a:t>psihičke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traume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djeteta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stoga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zaštitne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mjere</a:t>
            </a:r>
            <a:r>
              <a:rPr lang="en-GB" sz="1400" dirty="0">
                <a:latin typeface="Calibri" panose="020F0502020204030204" pitchFamily="34" charset="0"/>
                <a:ea typeface="Calibri" panose="020F0502020204030204" pitchFamily="34" charset="0"/>
                <a:cs typeface="Times New Roman" panose="02020603050405020304" pitchFamily="18" charset="0"/>
              </a:rPr>
              <a:t> za </a:t>
            </a:r>
            <a:r>
              <a:rPr lang="en-GB" sz="1400" dirty="0" err="1">
                <a:latin typeface="Calibri" panose="020F0502020204030204" pitchFamily="34" charset="0"/>
                <a:ea typeface="Calibri" panose="020F0502020204030204" pitchFamily="34" charset="0"/>
                <a:cs typeface="Times New Roman" panose="02020603050405020304" pitchFamily="18" charset="0"/>
              </a:rPr>
              <a:t>majku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također</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štite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dijete</a:t>
            </a:r>
            <a:r>
              <a:rPr lang="hr-HR" sz="1400" dirty="0">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0"/>
              </a:spcAft>
            </a:pPr>
            <a:r>
              <a:rPr lang="en-GB" sz="1400" dirty="0" err="1">
                <a:latin typeface="Calibri" panose="020F0502020204030204" pitchFamily="34" charset="0"/>
                <a:ea typeface="Calibri" panose="020F0502020204030204" pitchFamily="34" charset="0"/>
                <a:cs typeface="Times New Roman" panose="02020603050405020304" pitchFamily="18" charset="0"/>
              </a:rPr>
              <a:t>Obiteljsko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nasilje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majkom</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kojemu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dijete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nije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svjedočilo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također</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predstavlja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rizik</a:t>
            </a:r>
            <a:r>
              <a:rPr lang="en-GB" sz="1400" dirty="0">
                <a:latin typeface="Calibri" panose="020F0502020204030204" pitchFamily="34" charset="0"/>
                <a:ea typeface="Calibri" panose="020F0502020204030204" pitchFamily="34" charset="0"/>
                <a:cs typeface="Times New Roman" panose="02020603050405020304" pitchFamily="18" charset="0"/>
              </a:rPr>
              <a:t> od </a:t>
            </a:r>
            <a:r>
              <a:rPr lang="en-GB" sz="1400" dirty="0" err="1">
                <a:latin typeface="Calibri" panose="020F0502020204030204" pitchFamily="34" charset="0"/>
                <a:ea typeface="Calibri" panose="020F0502020204030204" pitchFamily="34" charset="0"/>
                <a:cs typeface="Times New Roman" panose="02020603050405020304" pitchFamily="18" charset="0"/>
              </a:rPr>
              <a:t>psihičke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traume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djeteta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samim</a:t>
            </a:r>
            <a:r>
              <a:rPr lang="en-GB" sz="1400" dirty="0">
                <a:latin typeface="Calibri" panose="020F0502020204030204" pitchFamily="34" charset="0"/>
                <a:ea typeface="Calibri" panose="020F0502020204030204" pitchFamily="34" charset="0"/>
                <a:cs typeface="Times New Roman" panose="02020603050405020304" pitchFamily="18" charset="0"/>
              </a:rPr>
              <a:t> time </a:t>
            </a:r>
            <a:r>
              <a:rPr lang="en-GB" sz="1400" dirty="0" err="1">
                <a:latin typeface="Calibri" panose="020F0502020204030204" pitchFamily="34" charset="0"/>
                <a:ea typeface="Calibri" panose="020F0502020204030204" pitchFamily="34" charset="0"/>
                <a:cs typeface="Times New Roman" panose="02020603050405020304" pitchFamily="18" charset="0"/>
              </a:rPr>
              <a:t>što</a:t>
            </a:r>
            <a:r>
              <a:rPr lang="en-GB" sz="1400" dirty="0">
                <a:latin typeface="Calibri" panose="020F0502020204030204" pitchFamily="34" charset="0"/>
                <a:ea typeface="Calibri" panose="020F0502020204030204" pitchFamily="34" charset="0"/>
                <a:cs typeface="Times New Roman" panose="02020603050405020304" pitchFamily="18" charset="0"/>
              </a:rPr>
              <a:t> se ono </a:t>
            </a:r>
            <a:r>
              <a:rPr lang="en-GB" sz="1400" dirty="0" err="1">
                <a:latin typeface="Calibri" panose="020F0502020204030204" pitchFamily="34" charset="0"/>
                <a:ea typeface="Calibri" panose="020F0502020204030204" pitchFamily="34" charset="0"/>
                <a:cs typeface="Times New Roman" panose="02020603050405020304" pitchFamily="18" charset="0"/>
              </a:rPr>
              <a:t>nalazi</a:t>
            </a:r>
            <a:r>
              <a:rPr lang="en-GB" sz="1400" dirty="0">
                <a:latin typeface="Calibri" panose="020F0502020204030204" pitchFamily="34" charset="0"/>
                <a:ea typeface="Calibri" panose="020F0502020204030204" pitchFamily="34" charset="0"/>
                <a:cs typeface="Times New Roman" panose="02020603050405020304" pitchFamily="18" charset="0"/>
              </a:rPr>
              <a:t> u </a:t>
            </a:r>
            <a:r>
              <a:rPr lang="en-GB" sz="1400" dirty="0" err="1">
                <a:latin typeface="Calibri" panose="020F0502020204030204" pitchFamily="34" charset="0"/>
                <a:ea typeface="Calibri" panose="020F0502020204030204" pitchFamily="34" charset="0"/>
                <a:cs typeface="Times New Roman" panose="02020603050405020304" pitchFamily="18" charset="0"/>
              </a:rPr>
              <a:t>istom</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okruženju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kao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majka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svjedoči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majčinoj</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patnji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Čak</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hr-HR" sz="1400" dirty="0">
                <a:latin typeface="Calibri" panose="020F0502020204030204" pitchFamily="34" charset="0"/>
                <a:ea typeface="Calibri" panose="020F0502020204030204" pitchFamily="34" charset="0"/>
                <a:cs typeface="Times New Roman" panose="02020603050405020304" pitchFamily="18" charset="0"/>
              </a:rPr>
              <a:t>ako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dijete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nije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svjedočilo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obiteljskom</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nasilju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zaštitne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mjere</a:t>
            </a:r>
            <a:r>
              <a:rPr lang="en-GB" sz="1400" dirty="0">
                <a:latin typeface="Calibri" panose="020F0502020204030204" pitchFamily="34" charset="0"/>
                <a:ea typeface="Calibri" panose="020F0502020204030204" pitchFamily="34" charset="0"/>
                <a:cs typeface="Times New Roman" panose="02020603050405020304" pitchFamily="18" charset="0"/>
              </a:rPr>
              <a:t> za </a:t>
            </a:r>
            <a:r>
              <a:rPr lang="en-GB" sz="1400" dirty="0" err="1">
                <a:latin typeface="Calibri" panose="020F0502020204030204" pitchFamily="34" charset="0"/>
                <a:ea typeface="Calibri" panose="020F0502020204030204" pitchFamily="34" charset="0"/>
                <a:cs typeface="Times New Roman" panose="02020603050405020304" pitchFamily="18" charset="0"/>
              </a:rPr>
              <a:t>majku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neizravno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će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zaštititi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dijete</a:t>
            </a:r>
            <a:r>
              <a:rPr lang="hr-HR" sz="1400" dirty="0">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0"/>
              </a:spcAft>
            </a:pPr>
            <a:r>
              <a:rPr lang="en-GB" sz="1400" dirty="0" err="1">
                <a:latin typeface="Calibri" panose="020F0502020204030204" pitchFamily="34" charset="0"/>
                <a:ea typeface="Calibri" panose="020F0502020204030204" pitchFamily="34" charset="0"/>
                <a:cs typeface="Times New Roman" panose="02020603050405020304" pitchFamily="18" charset="0"/>
              </a:rPr>
              <a:t>Neodlučno</a:t>
            </a:r>
            <a:r>
              <a:rPr lang="en-GB" sz="1400" dirty="0">
                <a:latin typeface="Calibri" panose="020F0502020204030204" pitchFamily="34" charset="0"/>
                <a:ea typeface="Calibri" panose="020F0502020204030204" pitchFamily="34" charset="0"/>
                <a:cs typeface="Times New Roman" panose="02020603050405020304" pitchFamily="18" charset="0"/>
              </a:rPr>
              <a:t> je </a:t>
            </a:r>
            <a:r>
              <a:rPr lang="en-GB" sz="1400" dirty="0" err="1">
                <a:latin typeface="Calibri" panose="020F0502020204030204" pitchFamily="34" charset="0"/>
                <a:ea typeface="Calibri" panose="020F0502020204030204" pitchFamily="34" charset="0"/>
                <a:cs typeface="Times New Roman" panose="02020603050405020304" pitchFamily="18" charset="0"/>
              </a:rPr>
              <a:t>nalazi</a:t>
            </a:r>
            <a:r>
              <a:rPr lang="en-GB" sz="1400" dirty="0">
                <a:latin typeface="Calibri" panose="020F0502020204030204" pitchFamily="34" charset="0"/>
                <a:ea typeface="Calibri" panose="020F0502020204030204" pitchFamily="34" charset="0"/>
                <a:cs typeface="Times New Roman" panose="02020603050405020304" pitchFamily="18" charset="0"/>
              </a:rPr>
              <a:t> li se </a:t>
            </a:r>
            <a:r>
              <a:rPr lang="en-GB" sz="1400" dirty="0" err="1">
                <a:latin typeface="Calibri" panose="020F0502020204030204" pitchFamily="34" charset="0"/>
                <a:ea typeface="Calibri" panose="020F0502020204030204" pitchFamily="34" charset="0"/>
                <a:cs typeface="Times New Roman" panose="02020603050405020304" pitchFamily="18" charset="0"/>
              </a:rPr>
              <a:t>ostavljeni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otac</a:t>
            </a:r>
            <a:r>
              <a:rPr lang="en-GB" sz="1400" dirty="0">
                <a:latin typeface="Calibri" panose="020F0502020204030204" pitchFamily="34" charset="0"/>
                <a:ea typeface="Calibri" panose="020F0502020204030204" pitchFamily="34" charset="0"/>
                <a:cs typeface="Times New Roman" panose="02020603050405020304" pitchFamily="18" charset="0"/>
              </a:rPr>
              <a:t> u </a:t>
            </a:r>
            <a:r>
              <a:rPr lang="en-GB" sz="1400" dirty="0" err="1">
                <a:latin typeface="Calibri" panose="020F0502020204030204" pitchFamily="34" charset="0"/>
                <a:ea typeface="Calibri" panose="020F0502020204030204" pitchFamily="34" charset="0"/>
                <a:cs typeface="Times New Roman" panose="02020603050405020304" pitchFamily="18" charset="0"/>
              </a:rPr>
              <a:t>državi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članici</a:t>
            </a:r>
            <a:r>
              <a:rPr lang="en-GB" sz="1400" dirty="0">
                <a:latin typeface="Calibri" panose="020F0502020204030204" pitchFamily="34" charset="0"/>
                <a:ea typeface="Calibri" panose="020F0502020204030204" pitchFamily="34" charset="0"/>
                <a:cs typeface="Times New Roman" panose="02020603050405020304" pitchFamily="18" charset="0"/>
              </a:rPr>
              <a:t> u </a:t>
            </a:r>
            <a:r>
              <a:rPr lang="en-GB" sz="1400" dirty="0" err="1">
                <a:latin typeface="Calibri" panose="020F0502020204030204" pitchFamily="34" charset="0"/>
                <a:ea typeface="Calibri" panose="020F0502020204030204" pitchFamily="34" charset="0"/>
                <a:cs typeface="Times New Roman" panose="02020603050405020304" pitchFamily="18" charset="0"/>
              </a:rPr>
              <a:t>kojoj</a:t>
            </a:r>
            <a:r>
              <a:rPr lang="en-GB" sz="1400" dirty="0">
                <a:latin typeface="Calibri" panose="020F0502020204030204" pitchFamily="34" charset="0"/>
                <a:ea typeface="Calibri" panose="020F0502020204030204" pitchFamily="34" charset="0"/>
                <a:cs typeface="Times New Roman" panose="02020603050405020304" pitchFamily="18" charset="0"/>
              </a:rPr>
              <a:t> se </a:t>
            </a:r>
            <a:r>
              <a:rPr lang="en-GB" sz="1400" dirty="0" err="1">
                <a:latin typeface="Calibri" panose="020F0502020204030204" pitchFamily="34" charset="0"/>
                <a:ea typeface="Calibri" panose="020F0502020204030204" pitchFamily="34" charset="0"/>
                <a:cs typeface="Times New Roman" panose="02020603050405020304" pitchFamily="18" charset="0"/>
              </a:rPr>
              <a:t>nalazi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dijete</a:t>
            </a:r>
            <a:r>
              <a:rPr lang="hr-HR" sz="1400" dirty="0">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800"/>
              </a:spcAft>
            </a:pPr>
            <a:r>
              <a:rPr lang="en-GB" sz="1400" dirty="0" err="1">
                <a:latin typeface="Calibri" panose="020F0502020204030204" pitchFamily="34" charset="0"/>
                <a:ea typeface="Calibri" panose="020F0502020204030204" pitchFamily="34" charset="0"/>
                <a:cs typeface="Times New Roman" panose="02020603050405020304" pitchFamily="18" charset="0"/>
              </a:rPr>
              <a:t>Međunarodna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nadležnost</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sud</a:t>
            </a:r>
            <a:r>
              <a:rPr lang="en-GB" sz="1400" dirty="0">
                <a:latin typeface="Calibri" panose="020F0502020204030204" pitchFamily="34" charset="0"/>
                <a:ea typeface="Calibri" panose="020F0502020204030204" pitchFamily="34" charset="0"/>
                <a:cs typeface="Times New Roman" panose="02020603050405020304" pitchFamily="18" charset="0"/>
              </a:rPr>
              <a:t> koji </a:t>
            </a:r>
            <a:r>
              <a:rPr lang="en-GB" sz="1400" dirty="0" err="1">
                <a:latin typeface="Calibri" panose="020F0502020204030204" pitchFamily="34" charset="0"/>
                <a:ea typeface="Calibri" panose="020F0502020204030204" pitchFamily="34" charset="0"/>
                <a:cs typeface="Times New Roman" panose="02020603050405020304" pitchFamily="18" charset="0"/>
              </a:rPr>
              <a:t>odlučuje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povodom</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zahtjeva</a:t>
            </a:r>
            <a:r>
              <a:rPr lang="en-GB" sz="1400" dirty="0">
                <a:latin typeface="Calibri" panose="020F0502020204030204" pitchFamily="34" charset="0"/>
                <a:ea typeface="Calibri" panose="020F0502020204030204" pitchFamily="34" charset="0"/>
                <a:cs typeface="Times New Roman" panose="02020603050405020304" pitchFamily="18" charset="0"/>
              </a:rPr>
              <a:t> za </a:t>
            </a:r>
            <a:r>
              <a:rPr lang="en-GB" sz="1400" dirty="0" err="1">
                <a:latin typeface="Calibri" panose="020F0502020204030204" pitchFamily="34" charset="0"/>
                <a:ea typeface="Calibri" panose="020F0502020204030204" pitchFamily="34" charset="0"/>
                <a:cs typeface="Times New Roman" panose="02020603050405020304" pitchFamily="18" charset="0"/>
              </a:rPr>
              <a:t>povrata</a:t>
            </a:r>
            <a:r>
              <a:rPr lang="hr-HR" sz="1400" dirty="0">
                <a:latin typeface="Calibri" panose="020F0502020204030204" pitchFamily="34" charset="0"/>
                <a:ea typeface="Calibri" panose="020F0502020204030204" pitchFamily="34" charset="0"/>
                <a:cs typeface="Times New Roman" panose="02020603050405020304" pitchFamily="18" charset="0"/>
              </a:rPr>
              <a:t>k</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djeteta</a:t>
            </a:r>
            <a:r>
              <a:rPr lang="hr-HR" sz="1200" dirty="0">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Diagram 6">
            <a:extLst>
              <a:ext uri="{FF2B5EF4-FFF2-40B4-BE49-F238E27FC236}">
                <a16:creationId xmlns:a16="http://schemas.microsoft.com/office/drawing/2014/main" id="{79ED5AAC-F330-D444-92CB-AFB46C9CD34A}"/>
              </a:ext>
            </a:extLst>
          </p:cNvPr>
          <p:cNvGraphicFramePr/>
          <p:nvPr>
            <p:extLst>
              <p:ext uri="{D42A27DB-BD31-4B8C-83A1-F6EECF244321}">
                <p14:modId xmlns:p14="http://schemas.microsoft.com/office/powerpoint/2010/main" val="1413930277"/>
              </p:ext>
            </p:extLst>
          </p:nvPr>
        </p:nvGraphicFramePr>
        <p:xfrm>
          <a:off x="3593938" y="3937517"/>
          <a:ext cx="6259189" cy="2533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13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11AB24CC-B7FA-AE45-8504-7A43FF4DB2A4}"/>
              </a:ext>
            </a:extLst>
          </p:cNvPr>
          <p:cNvSpPr txBox="1">
            <a:spLocks noChangeArrowheads="1"/>
          </p:cNvSpPr>
          <p:nvPr/>
        </p:nvSpPr>
        <p:spPr bwMode="auto">
          <a:xfrm>
            <a:off x="1735494" y="410546"/>
            <a:ext cx="8528178" cy="6066453"/>
          </a:xfrm>
          <a:prstGeom prst="rect">
            <a:avLst/>
          </a:prstGeom>
          <a:solidFill>
            <a:srgbClr val="FFFFFF"/>
          </a:solidFill>
          <a:ln w="9525">
            <a:solidFill>
              <a:schemeClr val="bg1">
                <a:lumMod val="65000"/>
              </a:schemeClr>
            </a:solidFill>
            <a:miter lim="800000"/>
            <a:headEnd/>
            <a:tailEnd/>
          </a:ln>
        </p:spPr>
        <p:txBody>
          <a:bodyPr rot="0" vert="horz" wrap="square" lIns="91440" tIns="45720" rIns="91440" bIns="45720" anchor="t" anchorCtr="0">
            <a:noAutofit/>
          </a:bodyPr>
          <a:lstStyle/>
          <a:p>
            <a:pPr lvl="0" algn="just">
              <a:lnSpc>
                <a:spcPct val="107000"/>
              </a:lnSpc>
              <a:spcAft>
                <a:spcPts val="0"/>
              </a:spcAft>
            </a:pPr>
            <a:r>
              <a:rPr lang="en-GB" sz="1600" b="1" i="1" dirty="0" err="1">
                <a:latin typeface="Calibri" panose="020F0502020204030204" pitchFamily="34" charset="0"/>
                <a:ea typeface="Calibri" panose="020F0502020204030204" pitchFamily="34" charset="0"/>
                <a:cs typeface="Times New Roman" panose="02020603050405020304" pitchFamily="18" charset="0"/>
              </a:rPr>
              <a:t>Mogući</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ishod</a:t>
            </a:r>
            <a:r>
              <a:rPr lang="en-GB" sz="1600" b="1" i="1" dirty="0">
                <a:latin typeface="Calibri" panose="020F0502020204030204" pitchFamily="34" charset="0"/>
                <a:ea typeface="Calibri" panose="020F0502020204030204" pitchFamily="34" charset="0"/>
                <a:cs typeface="Times New Roman" panose="02020603050405020304" pitchFamily="18" charset="0"/>
              </a:rPr>
              <a:t> 3: </a:t>
            </a:r>
            <a:r>
              <a:rPr lang="en-GB" sz="1600" b="1" i="1" dirty="0" err="1">
                <a:latin typeface="Calibri" panose="020F0502020204030204" pitchFamily="34" charset="0"/>
                <a:ea typeface="Calibri" panose="020F0502020204030204" pitchFamily="34" charset="0"/>
                <a:cs typeface="Times New Roman" panose="02020603050405020304" pitchFamily="18" charset="0"/>
              </a:rPr>
              <a:t>Nadležnost</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temeljena</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na</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članku</a:t>
            </a:r>
            <a:r>
              <a:rPr lang="en-GB" sz="1600" b="1" i="1" dirty="0">
                <a:latin typeface="Calibri" panose="020F0502020204030204" pitchFamily="34" charset="0"/>
                <a:ea typeface="Calibri" panose="020F0502020204030204" pitchFamily="34" charset="0"/>
                <a:cs typeface="Times New Roman" panose="02020603050405020304" pitchFamily="18" charset="0"/>
              </a:rPr>
              <a:t> 11. </a:t>
            </a:r>
            <a:r>
              <a:rPr lang="en-GB" sz="1600" b="1" i="1" dirty="0" err="1">
                <a:latin typeface="Calibri" panose="020F0502020204030204" pitchFamily="34" charset="0"/>
                <a:ea typeface="Calibri" panose="020F0502020204030204" pitchFamily="34" charset="0"/>
                <a:cs typeface="Times New Roman" panose="02020603050405020304" pitchFamily="18" charset="0"/>
              </a:rPr>
              <a:t>Haške</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konvencije</a:t>
            </a:r>
            <a:r>
              <a:rPr lang="en-GB" sz="1600" b="1" i="1" dirty="0">
                <a:latin typeface="Calibri" panose="020F0502020204030204" pitchFamily="34" charset="0"/>
                <a:ea typeface="Calibri" panose="020F0502020204030204" pitchFamily="34" charset="0"/>
                <a:cs typeface="Times New Roman" panose="02020603050405020304" pitchFamily="18" charset="0"/>
              </a:rPr>
              <a:t> o </a:t>
            </a:r>
            <a:r>
              <a:rPr lang="en-GB" sz="1600" b="1" i="1" dirty="0" err="1">
                <a:latin typeface="Calibri" panose="020F0502020204030204" pitchFamily="34" charset="0"/>
                <a:ea typeface="Calibri" panose="020F0502020204030204" pitchFamily="34" charset="0"/>
                <a:cs typeface="Times New Roman" panose="02020603050405020304" pitchFamily="18" charset="0"/>
              </a:rPr>
              <a:t>mjerama</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dječje</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zaštite</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iz</a:t>
            </a:r>
            <a:r>
              <a:rPr lang="en-GB" sz="1600" b="1" i="1" dirty="0">
                <a:latin typeface="Calibri" panose="020F0502020204030204" pitchFamily="34" charset="0"/>
                <a:ea typeface="Calibri" panose="020F0502020204030204" pitchFamily="34" charset="0"/>
                <a:cs typeface="Times New Roman" panose="02020603050405020304" pitchFamily="18" charset="0"/>
              </a:rPr>
              <a:t> 1996.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0"/>
              </a:spcAft>
            </a:pPr>
            <a:r>
              <a:rPr lang="en-GB" sz="1600" dirty="0" err="1">
                <a:latin typeface="Calibri" panose="020F0502020204030204" pitchFamily="34" charset="0"/>
                <a:ea typeface="Calibri" panose="020F0502020204030204" pitchFamily="34" charset="0"/>
                <a:cs typeface="Times New Roman" panose="02020603050405020304" pitchFamily="18" charset="0"/>
              </a:rPr>
              <a:t>Članak</a:t>
            </a:r>
            <a:r>
              <a:rPr lang="en-GB" sz="1600" dirty="0">
                <a:latin typeface="Calibri" panose="020F0502020204030204" pitchFamily="34" charset="0"/>
                <a:ea typeface="Calibri" panose="020F0502020204030204" pitchFamily="34" charset="0"/>
                <a:cs typeface="Times New Roman" panose="02020603050405020304" pitchFamily="18" charset="0"/>
              </a:rPr>
              <a:t> 11. </a:t>
            </a:r>
            <a:r>
              <a:rPr lang="en-GB" sz="1600" dirty="0" err="1">
                <a:latin typeface="Calibri" panose="020F0502020204030204" pitchFamily="34" charset="0"/>
                <a:ea typeface="Calibri" panose="020F0502020204030204" pitchFamily="34" charset="0"/>
                <a:cs typeface="Times New Roman" panose="02020603050405020304" pitchFamily="18" charset="0"/>
              </a:rPr>
              <a:t>Haške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konvencije</a:t>
            </a:r>
            <a:r>
              <a:rPr lang="en-GB" sz="1600" dirty="0">
                <a:latin typeface="Calibri" panose="020F0502020204030204" pitchFamily="34" charset="0"/>
                <a:ea typeface="Calibri" panose="020F0502020204030204" pitchFamily="34" charset="0"/>
                <a:cs typeface="Times New Roman" panose="02020603050405020304" pitchFamily="18" charset="0"/>
              </a:rPr>
              <a:t> o </a:t>
            </a:r>
            <a:r>
              <a:rPr lang="en-GB" sz="1600" dirty="0" err="1">
                <a:latin typeface="Calibri" panose="020F0502020204030204" pitchFamily="34" charset="0"/>
                <a:ea typeface="Calibri" panose="020F0502020204030204" pitchFamily="34" charset="0"/>
                <a:cs typeface="Times New Roman" panose="02020603050405020304" pitchFamily="18" charset="0"/>
              </a:rPr>
              <a:t>mjerama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dječje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zaštite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iz</a:t>
            </a:r>
            <a:r>
              <a:rPr lang="en-GB" sz="1600" dirty="0">
                <a:latin typeface="Calibri" panose="020F0502020204030204" pitchFamily="34" charset="0"/>
                <a:ea typeface="Calibri" panose="020F0502020204030204" pitchFamily="34" charset="0"/>
                <a:cs typeface="Times New Roman" panose="02020603050405020304" pitchFamily="18" charset="0"/>
              </a:rPr>
              <a:t> 1996. – </a:t>
            </a:r>
            <a:r>
              <a:rPr lang="en-GB" sz="1600" dirty="0" err="1">
                <a:latin typeface="Calibri" panose="020F0502020204030204" pitchFamily="34" charset="0"/>
                <a:ea typeface="Calibri" panose="020F0502020204030204" pitchFamily="34" charset="0"/>
                <a:cs typeface="Times New Roman" panose="02020603050405020304" pitchFamily="18" charset="0"/>
              </a:rPr>
              <a:t>nadležna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su</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tijela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države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čijem</a:t>
            </a:r>
            <a:r>
              <a:rPr lang="en-GB" sz="1600" dirty="0">
                <a:latin typeface="Calibri" panose="020F0502020204030204" pitchFamily="34" charset="0"/>
                <a:ea typeface="Calibri" panose="020F0502020204030204" pitchFamily="34" charset="0"/>
                <a:cs typeface="Times New Roman" panose="02020603050405020304" pitchFamily="18" charset="0"/>
              </a:rPr>
              <a:t> se </a:t>
            </a:r>
            <a:r>
              <a:rPr lang="en-GB" sz="1600" dirty="0" err="1">
                <a:latin typeface="Calibri" panose="020F0502020204030204" pitchFamily="34" charset="0"/>
                <a:ea typeface="Calibri" panose="020F0502020204030204" pitchFamily="34" charset="0"/>
                <a:cs typeface="Times New Roman" panose="02020603050405020304" pitchFamily="18" charset="0"/>
              </a:rPr>
              <a:t>području</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nalazi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dijete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0"/>
              </a:spcAft>
            </a:pPr>
            <a:r>
              <a:rPr lang="en-GB" sz="1600" dirty="0" err="1">
                <a:latin typeface="Calibri" panose="020F0502020204030204" pitchFamily="34" charset="0"/>
                <a:ea typeface="Calibri" panose="020F0502020204030204" pitchFamily="34" charset="0"/>
                <a:cs typeface="Times New Roman" panose="02020603050405020304" pitchFamily="18" charset="0"/>
              </a:rPr>
              <a:t>Prednost</a:t>
            </a:r>
            <a:r>
              <a:rPr lang="hr-HR" sz="1600" dirty="0">
                <a:latin typeface="Calibri" panose="020F0502020204030204" pitchFamily="34" charset="0"/>
                <a:ea typeface="Calibri" panose="020F0502020204030204" pitchFamily="34" charset="0"/>
                <a:cs typeface="Times New Roman" panose="02020603050405020304" pitchFamily="18" charset="0"/>
              </a:rPr>
              <a:t>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postupka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priznavanja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prema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Uredbi</a:t>
            </a:r>
            <a:r>
              <a:rPr lang="en-GB" sz="1600" dirty="0">
                <a:latin typeface="Calibri" panose="020F0502020204030204" pitchFamily="34" charset="0"/>
                <a:ea typeface="Calibri" panose="020F0502020204030204" pitchFamily="34" charset="0"/>
                <a:cs typeface="Times New Roman" panose="02020603050405020304" pitchFamily="18" charset="0"/>
              </a:rPr>
              <a:t> (EU) br. 606/2013 u </a:t>
            </a:r>
            <a:r>
              <a:rPr lang="en-GB" sz="1600" dirty="0" err="1">
                <a:latin typeface="Calibri" panose="020F0502020204030204" pitchFamily="34" charset="0"/>
                <a:ea typeface="Calibri" panose="020F0502020204030204" pitchFamily="34" charset="0"/>
                <a:cs typeface="Times New Roman" panose="02020603050405020304" pitchFamily="18" charset="0"/>
              </a:rPr>
              <a:t>odnosu</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postupak</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priznavanja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prema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Haškoj</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konvenciji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iz</a:t>
            </a:r>
            <a:r>
              <a:rPr lang="en-GB" sz="1600" dirty="0">
                <a:latin typeface="Calibri" panose="020F0502020204030204" pitchFamily="34" charset="0"/>
                <a:ea typeface="Calibri" panose="020F0502020204030204" pitchFamily="34" charset="0"/>
                <a:cs typeface="Times New Roman" panose="02020603050405020304" pitchFamily="18" charset="0"/>
              </a:rPr>
              <a:t> 1996.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nSpc>
                <a:spcPct val="107000"/>
              </a:lnSpc>
              <a:spcAft>
                <a:spcPts val="0"/>
              </a:spcAft>
            </a:pPr>
            <a:r>
              <a:rPr lang="en-GB" sz="1600" dirty="0" err="1">
                <a:latin typeface="Calibri" panose="020F0502020204030204" pitchFamily="34" charset="0"/>
                <a:ea typeface="Calibri" panose="020F0502020204030204" pitchFamily="34" charset="0"/>
                <a:cs typeface="Times New Roman" panose="02020603050405020304" pitchFamily="18" charset="0"/>
              </a:rPr>
              <a:t>Neodlučno</a:t>
            </a:r>
            <a:r>
              <a:rPr lang="en-GB" sz="1600" dirty="0">
                <a:latin typeface="Calibri" panose="020F0502020204030204" pitchFamily="34" charset="0"/>
                <a:ea typeface="Calibri" panose="020F0502020204030204" pitchFamily="34" charset="0"/>
                <a:cs typeface="Times New Roman" panose="02020603050405020304" pitchFamily="18" charset="0"/>
              </a:rPr>
              <a:t> je</a:t>
            </a:r>
            <a:r>
              <a:rPr lang="hr-HR"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nalazi</a:t>
            </a:r>
            <a:r>
              <a:rPr lang="en-GB" sz="1600" dirty="0">
                <a:latin typeface="Calibri" panose="020F0502020204030204" pitchFamily="34" charset="0"/>
                <a:ea typeface="Calibri" panose="020F0502020204030204" pitchFamily="34" charset="0"/>
                <a:cs typeface="Times New Roman" panose="02020603050405020304" pitchFamily="18" charset="0"/>
              </a:rPr>
              <a:t> li se </a:t>
            </a:r>
            <a:r>
              <a:rPr lang="en-GB" sz="1600" dirty="0" err="1">
                <a:latin typeface="Calibri" panose="020F0502020204030204" pitchFamily="34" charset="0"/>
                <a:ea typeface="Calibri" panose="020F0502020204030204" pitchFamily="34" charset="0"/>
                <a:cs typeface="Times New Roman" panose="02020603050405020304" pitchFamily="18" charset="0"/>
              </a:rPr>
              <a:t>ostavljeni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otac</a:t>
            </a:r>
            <a:r>
              <a:rPr lang="en-GB" sz="1600" dirty="0">
                <a:latin typeface="Calibri" panose="020F0502020204030204" pitchFamily="34" charset="0"/>
                <a:ea typeface="Calibri" panose="020F0502020204030204" pitchFamily="34" charset="0"/>
                <a:cs typeface="Times New Roman" panose="02020603050405020304" pitchFamily="18" charset="0"/>
              </a:rPr>
              <a:t> u </a:t>
            </a:r>
            <a:r>
              <a:rPr lang="en-GB" sz="1600" dirty="0" err="1">
                <a:latin typeface="Calibri" panose="020F0502020204030204" pitchFamily="34" charset="0"/>
                <a:ea typeface="Calibri" panose="020F0502020204030204" pitchFamily="34" charset="0"/>
                <a:cs typeface="Times New Roman" panose="02020603050405020304" pitchFamily="18" charset="0"/>
              </a:rPr>
              <a:t>državi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članici</a:t>
            </a:r>
            <a:r>
              <a:rPr lang="en-GB" sz="1600" dirty="0">
                <a:latin typeface="Calibri" panose="020F0502020204030204" pitchFamily="34" charset="0"/>
                <a:ea typeface="Calibri" panose="020F0502020204030204" pitchFamily="34" charset="0"/>
                <a:cs typeface="Times New Roman" panose="02020603050405020304" pitchFamily="18" charset="0"/>
              </a:rPr>
              <a:t> u </a:t>
            </a:r>
            <a:r>
              <a:rPr lang="en-GB" sz="1600" dirty="0" err="1">
                <a:latin typeface="Calibri" panose="020F0502020204030204" pitchFamily="34" charset="0"/>
                <a:ea typeface="Calibri" panose="020F0502020204030204" pitchFamily="34" charset="0"/>
                <a:cs typeface="Times New Roman" panose="02020603050405020304" pitchFamily="18" charset="0"/>
              </a:rPr>
              <a:t>kojoj</a:t>
            </a:r>
            <a:r>
              <a:rPr lang="en-GB" sz="1600" dirty="0">
                <a:latin typeface="Calibri" panose="020F0502020204030204" pitchFamily="34" charset="0"/>
                <a:ea typeface="Calibri" panose="020F0502020204030204" pitchFamily="34" charset="0"/>
                <a:cs typeface="Times New Roman" panose="02020603050405020304" pitchFamily="18" charset="0"/>
              </a:rPr>
              <a:t> se </a:t>
            </a:r>
            <a:r>
              <a:rPr lang="en-GB" sz="1600" dirty="0" err="1">
                <a:latin typeface="Calibri" panose="020F0502020204030204" pitchFamily="34" charset="0"/>
                <a:ea typeface="Calibri" panose="020F0502020204030204" pitchFamily="34" charset="0"/>
                <a:cs typeface="Times New Roman" panose="02020603050405020304" pitchFamily="18" charset="0"/>
              </a:rPr>
              <a:t>nalazi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dijete</a:t>
            </a:r>
            <a:r>
              <a:rPr lang="hr-HR" sz="1600" dirty="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0"/>
              </a:spcAft>
            </a:pPr>
            <a:r>
              <a:rPr lang="en-GB" sz="1600" dirty="0" err="1">
                <a:latin typeface="Calibri" panose="020F0502020204030204" pitchFamily="34" charset="0"/>
                <a:ea typeface="Calibri" panose="020F0502020204030204" pitchFamily="34" charset="0"/>
                <a:cs typeface="Times New Roman" panose="02020603050405020304" pitchFamily="18" charset="0"/>
              </a:rPr>
              <a:t>Temeljno</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obrazloženje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zaštitne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mjere</a:t>
            </a:r>
            <a:r>
              <a:rPr lang="en-GB" sz="1600" dirty="0">
                <a:latin typeface="Calibri" panose="020F0502020204030204" pitchFamily="34" charset="0"/>
                <a:ea typeface="Calibri" panose="020F0502020204030204" pitchFamily="34" charset="0"/>
                <a:cs typeface="Times New Roman" panose="02020603050405020304" pitchFamily="18" charset="0"/>
              </a:rPr>
              <a:t> za </a:t>
            </a:r>
            <a:r>
              <a:rPr lang="en-GB" sz="1600" dirty="0" err="1">
                <a:latin typeface="Calibri" panose="020F0502020204030204" pitchFamily="34" charset="0"/>
                <a:ea typeface="Calibri" panose="020F0502020204030204" pitchFamily="34" charset="0"/>
                <a:cs typeface="Times New Roman" panose="02020603050405020304" pitchFamily="18" charset="0"/>
              </a:rPr>
              <a:t>majku</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ujedno</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su</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zaštita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a:t>
            </a:r>
            <a:r>
              <a:rPr lang="en-GB" sz="1600" dirty="0">
                <a:latin typeface="Calibri" panose="020F0502020204030204" pitchFamily="34" charset="0"/>
                <a:ea typeface="Calibri" panose="020F0502020204030204" pitchFamily="34" charset="0"/>
                <a:cs typeface="Times New Roman" panose="02020603050405020304" pitchFamily="18" charset="0"/>
              </a:rPr>
              <a:t> za </a:t>
            </a:r>
            <a:r>
              <a:rPr lang="en-GB" sz="1600" dirty="0" err="1">
                <a:latin typeface="Calibri" panose="020F0502020204030204" pitchFamily="34" charset="0"/>
                <a:ea typeface="Calibri" panose="020F0502020204030204" pitchFamily="34" charset="0"/>
                <a:cs typeface="Times New Roman" panose="02020603050405020304" pitchFamily="18" charset="0"/>
              </a:rPr>
              <a:t>dijete</a:t>
            </a:r>
            <a:r>
              <a:rPr lang="en-GB" sz="1600" dirty="0">
                <a:latin typeface="Calibri" panose="020F0502020204030204" pitchFamily="34" charset="0"/>
                <a:ea typeface="Calibri" panose="020F0502020204030204" pitchFamily="34" charset="0"/>
                <a:cs typeface="Times New Roman" panose="02020603050405020304" pitchFamily="18" charset="0"/>
              </a:rPr>
              <a:t> – </a:t>
            </a:r>
            <a:r>
              <a:rPr lang="en-GB" sz="1600" dirty="0" err="1">
                <a:latin typeface="Calibri" panose="020F0502020204030204" pitchFamily="34" charset="0"/>
                <a:ea typeface="Calibri" panose="020F0502020204030204" pitchFamily="34" charset="0"/>
                <a:cs typeface="Times New Roman" panose="02020603050405020304" pitchFamily="18" charset="0"/>
              </a:rPr>
              <a:t>rizik</a:t>
            </a:r>
            <a:r>
              <a:rPr lang="en-GB" sz="1600" dirty="0">
                <a:latin typeface="Calibri" panose="020F0502020204030204" pitchFamily="34" charset="0"/>
                <a:ea typeface="Calibri" panose="020F0502020204030204" pitchFamily="34" charset="0"/>
                <a:cs typeface="Times New Roman" panose="02020603050405020304" pitchFamily="18" charset="0"/>
              </a:rPr>
              <a:t> za </a:t>
            </a:r>
            <a:r>
              <a:rPr lang="en-GB" sz="1600" dirty="0" err="1">
                <a:latin typeface="Calibri" panose="020F0502020204030204" pitchFamily="34" charset="0"/>
                <a:ea typeface="Calibri" panose="020F0502020204030204" pitchFamily="34" charset="0"/>
                <a:cs typeface="Times New Roman" panose="02020603050405020304" pitchFamily="18" charset="0"/>
              </a:rPr>
              <a:t>majku</a:t>
            </a:r>
            <a:r>
              <a:rPr lang="en-GB" sz="1600" dirty="0">
                <a:latin typeface="Calibri" panose="020F0502020204030204" pitchFamily="34" charset="0"/>
                <a:ea typeface="Calibri" panose="020F0502020204030204" pitchFamily="34" charset="0"/>
                <a:cs typeface="Times New Roman" panose="02020603050405020304" pitchFamily="18" charset="0"/>
              </a:rPr>
              <a:t> = </a:t>
            </a:r>
            <a:r>
              <a:rPr lang="en-GB" sz="1600" dirty="0" err="1">
                <a:latin typeface="Calibri" panose="020F0502020204030204" pitchFamily="34" charset="0"/>
                <a:ea typeface="Calibri" panose="020F0502020204030204" pitchFamily="34" charset="0"/>
                <a:cs typeface="Times New Roman" panose="02020603050405020304" pitchFamily="18" charset="0"/>
              </a:rPr>
              <a:t>rizik</a:t>
            </a:r>
            <a:r>
              <a:rPr lang="en-GB" sz="1600" dirty="0">
                <a:latin typeface="Calibri" panose="020F0502020204030204" pitchFamily="34" charset="0"/>
                <a:ea typeface="Calibri" panose="020F0502020204030204" pitchFamily="34" charset="0"/>
                <a:cs typeface="Times New Roman" panose="02020603050405020304" pitchFamily="18" charset="0"/>
              </a:rPr>
              <a:t> od </a:t>
            </a:r>
            <a:r>
              <a:rPr lang="en-GB" sz="1600" dirty="0" err="1">
                <a:latin typeface="Calibri" panose="020F0502020204030204" pitchFamily="34" charset="0"/>
                <a:ea typeface="Calibri" panose="020F0502020204030204" pitchFamily="34" charset="0"/>
                <a:cs typeface="Times New Roman" panose="02020603050405020304" pitchFamily="18" charset="0"/>
              </a:rPr>
              <a:t>psihičke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traume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ili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druge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nepovoljne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situacije</a:t>
            </a:r>
            <a:r>
              <a:rPr lang="en-GB" sz="1600" dirty="0">
                <a:latin typeface="Calibri" panose="020F0502020204030204" pitchFamily="34" charset="0"/>
                <a:ea typeface="Calibri" panose="020F0502020204030204" pitchFamily="34" charset="0"/>
                <a:cs typeface="Times New Roman" panose="02020603050405020304" pitchFamily="18" charset="0"/>
              </a:rPr>
              <a:t> za </a:t>
            </a:r>
            <a:r>
              <a:rPr lang="en-GB" sz="1600" dirty="0" err="1">
                <a:latin typeface="Calibri" panose="020F0502020204030204" pitchFamily="34" charset="0"/>
                <a:ea typeface="Calibri" panose="020F0502020204030204" pitchFamily="34" charset="0"/>
                <a:cs typeface="Times New Roman" panose="02020603050405020304" pitchFamily="18" charset="0"/>
              </a:rPr>
              <a:t>dijete</a:t>
            </a:r>
            <a:r>
              <a:rPr lang="hr-HR" sz="1600" dirty="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07000"/>
              </a:lnSpc>
              <a:spcAft>
                <a:spcPts val="800"/>
              </a:spcAft>
            </a:pPr>
            <a:r>
              <a:rPr lang="en-GB" sz="1600" dirty="0" err="1">
                <a:latin typeface="Calibri" panose="020F0502020204030204" pitchFamily="34" charset="0"/>
                <a:ea typeface="Calibri" panose="020F0502020204030204" pitchFamily="34" charset="0"/>
                <a:cs typeface="Times New Roman" panose="02020603050405020304" pitchFamily="18" charset="0"/>
              </a:rPr>
              <a:t>Međunarodna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nadležnost</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sud</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koji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odlučuje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povodom</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zahtjeva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za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povratak</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djeteta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5" name="Diagram 4">
            <a:extLst>
              <a:ext uri="{FF2B5EF4-FFF2-40B4-BE49-F238E27FC236}">
                <a16:creationId xmlns:a16="http://schemas.microsoft.com/office/drawing/2014/main" id="{3DA69D0E-3722-424B-9F4D-C065B71357BA}"/>
              </a:ext>
            </a:extLst>
          </p:cNvPr>
          <p:cNvGraphicFramePr/>
          <p:nvPr>
            <p:extLst>
              <p:ext uri="{D42A27DB-BD31-4B8C-83A1-F6EECF244321}">
                <p14:modId xmlns:p14="http://schemas.microsoft.com/office/powerpoint/2010/main" val="2582002874"/>
              </p:ext>
            </p:extLst>
          </p:nvPr>
        </p:nvGraphicFramePr>
        <p:xfrm>
          <a:off x="2668555" y="3041780"/>
          <a:ext cx="6270171" cy="3137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089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BEFE3FFA-3843-2044-AF75-CD2CE21E94AD}"/>
              </a:ext>
            </a:extLst>
          </p:cNvPr>
          <p:cNvSpPr txBox="1">
            <a:spLocks noChangeArrowheads="1"/>
          </p:cNvSpPr>
          <p:nvPr/>
        </p:nvSpPr>
        <p:spPr bwMode="auto">
          <a:xfrm>
            <a:off x="1847461" y="366713"/>
            <a:ext cx="7968343" cy="6124575"/>
          </a:xfrm>
          <a:prstGeom prst="rect">
            <a:avLst/>
          </a:prstGeom>
          <a:solidFill>
            <a:srgbClr val="FFFFFF"/>
          </a:solidFill>
          <a:ln w="9525">
            <a:solidFill>
              <a:srgbClr val="FFC000"/>
            </a:solidFill>
            <a:miter lim="800000"/>
            <a:headEnd/>
            <a:tailEnd/>
          </a:ln>
        </p:spPr>
        <p:txBody>
          <a:bodyPr rot="0" vert="horz" wrap="square" lIns="91440" tIns="45720" rIns="91440" bIns="45720" anchor="t" anchorCtr="0">
            <a:noAutofit/>
          </a:bodyPr>
          <a:lstStyle/>
          <a:p>
            <a:pPr marL="457200" indent="-228600" algn="just">
              <a:lnSpc>
                <a:spcPct val="150000"/>
              </a:lnSpc>
              <a:spcAft>
                <a:spcPts val="0"/>
              </a:spcAft>
            </a:pPr>
            <a:r>
              <a:rPr lang="en-GB" sz="1400" b="1" i="1" dirty="0" err="1">
                <a:latin typeface="Calibri" panose="020F0502020204030204" pitchFamily="34" charset="0"/>
                <a:ea typeface="Calibri" panose="020F0502020204030204" pitchFamily="34" charset="0"/>
                <a:cs typeface="Times New Roman" panose="02020603050405020304" pitchFamily="18" charset="0"/>
              </a:rPr>
              <a:t>Mogući</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ishod</a:t>
            </a:r>
            <a:r>
              <a:rPr lang="en-GB" sz="1400" b="1" i="1" dirty="0">
                <a:latin typeface="Calibri" panose="020F0502020204030204" pitchFamily="34" charset="0"/>
                <a:ea typeface="Calibri" panose="020F0502020204030204" pitchFamily="34" charset="0"/>
                <a:cs typeface="Times New Roman" panose="02020603050405020304" pitchFamily="18" charset="0"/>
              </a:rPr>
              <a:t> 4: </a:t>
            </a:r>
            <a:r>
              <a:rPr lang="en-GB" sz="1400" b="1" i="1" dirty="0" err="1">
                <a:latin typeface="Calibri" panose="020F0502020204030204" pitchFamily="34" charset="0"/>
                <a:ea typeface="Calibri" panose="020F0502020204030204" pitchFamily="34" charset="0"/>
                <a:cs typeface="Times New Roman" panose="02020603050405020304" pitchFamily="18" charset="0"/>
              </a:rPr>
              <a:t>Nadležnost</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temeljena</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na</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članku</a:t>
            </a:r>
            <a:r>
              <a:rPr lang="en-GB" sz="1400" b="1" i="1" dirty="0">
                <a:latin typeface="Calibri" panose="020F0502020204030204" pitchFamily="34" charset="0"/>
                <a:ea typeface="Calibri" panose="020F0502020204030204" pitchFamily="34" charset="0"/>
                <a:cs typeface="Times New Roman" panose="02020603050405020304" pitchFamily="18" charset="0"/>
              </a:rPr>
              <a:t> 20. </a:t>
            </a:r>
            <a:r>
              <a:rPr lang="en-GB" sz="1400" b="1" i="1" dirty="0" err="1">
                <a:latin typeface="Calibri" panose="020F0502020204030204" pitchFamily="34" charset="0"/>
                <a:ea typeface="Calibri" panose="020F0502020204030204" pitchFamily="34" charset="0"/>
                <a:cs typeface="Times New Roman" panose="02020603050405020304" pitchFamily="18" charset="0"/>
              </a:rPr>
              <a:t>Uredbe</a:t>
            </a:r>
            <a:r>
              <a:rPr lang="en-GB" sz="1400" b="1" i="1" dirty="0">
                <a:latin typeface="Calibri" panose="020F0502020204030204" pitchFamily="34" charset="0"/>
                <a:ea typeface="Calibri" panose="020F0502020204030204" pitchFamily="34" charset="0"/>
                <a:cs typeface="Times New Roman" panose="02020603050405020304" pitchFamily="18" charset="0"/>
              </a:rPr>
              <a:t> Brussels </a:t>
            </a:r>
            <a:r>
              <a:rPr lang="en-GB" sz="1400" b="1" i="1" dirty="0" err="1">
                <a:latin typeface="Calibri" panose="020F0502020204030204" pitchFamily="34" charset="0"/>
                <a:ea typeface="Calibri" panose="020F0502020204030204" pitchFamily="34" charset="0"/>
                <a:cs typeface="Times New Roman" panose="02020603050405020304" pitchFamily="18" charset="0"/>
              </a:rPr>
              <a:t>IIbis</a:t>
            </a:r>
            <a:r>
              <a:rPr lang="en-GB" sz="1400" b="1" i="1" dirty="0">
                <a:latin typeface="Calibri" panose="020F0502020204030204" pitchFamily="34" charset="0"/>
                <a:ea typeface="Calibri" panose="020F0502020204030204" pitchFamily="34" charset="0"/>
                <a:cs typeface="Times New Roman" panose="02020603050405020304" pitchFamily="18" charset="0"/>
              </a:rPr>
              <a:t> – </a:t>
            </a:r>
            <a:r>
              <a:rPr lang="en-GB" sz="1400" b="1" i="1" dirty="0" err="1">
                <a:latin typeface="Calibri" panose="020F0502020204030204" pitchFamily="34" charset="0"/>
                <a:ea typeface="Calibri" panose="020F0502020204030204" pitchFamily="34" charset="0"/>
                <a:cs typeface="Times New Roman" panose="02020603050405020304" pitchFamily="18" charset="0"/>
              </a:rPr>
              <a:t>pokrenut</a:t>
            </a:r>
            <a:r>
              <a:rPr lang="en-GB" sz="1400" b="1" i="1" dirty="0">
                <a:latin typeface="Calibri" panose="020F0502020204030204" pitchFamily="34" charset="0"/>
                <a:ea typeface="Calibri" panose="020F0502020204030204" pitchFamily="34" charset="0"/>
                <a:cs typeface="Times New Roman" panose="02020603050405020304" pitchFamily="18" charset="0"/>
              </a:rPr>
              <a:t> je </a:t>
            </a:r>
            <a:r>
              <a:rPr lang="en-GB" sz="1400" b="1" i="1" dirty="0" err="1">
                <a:latin typeface="Calibri" panose="020F0502020204030204" pitchFamily="34" charset="0"/>
                <a:ea typeface="Calibri" panose="020F0502020204030204" pitchFamily="34" charset="0"/>
                <a:cs typeface="Times New Roman" panose="02020603050405020304" pitchFamily="18" charset="0"/>
              </a:rPr>
              <a:t>bračni</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b="1" i="1" dirty="0" err="1">
                <a:latin typeface="Calibri" panose="020F0502020204030204" pitchFamily="34" charset="0"/>
                <a:ea typeface="Calibri" panose="020F0502020204030204" pitchFamily="34" charset="0"/>
                <a:cs typeface="Times New Roman" panose="02020603050405020304" pitchFamily="18" charset="0"/>
              </a:rPr>
              <a:t>spor</a:t>
            </a:r>
            <a:r>
              <a:rPr lang="en-GB" sz="1400" b="1" i="1"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Članak</a:t>
            </a:r>
            <a:r>
              <a:rPr lang="en-GB" sz="1400" dirty="0">
                <a:latin typeface="Calibri" panose="020F0502020204030204" pitchFamily="34" charset="0"/>
                <a:ea typeface="Calibri" panose="020F0502020204030204" pitchFamily="34" charset="0"/>
                <a:cs typeface="Times New Roman" panose="02020603050405020304" pitchFamily="18" charset="0"/>
              </a:rPr>
              <a:t> 20. </a:t>
            </a:r>
            <a:r>
              <a:rPr lang="en-GB" sz="1400" dirty="0" err="1">
                <a:latin typeface="Calibri" panose="020F0502020204030204" pitchFamily="34" charset="0"/>
                <a:ea typeface="Calibri" panose="020F0502020204030204" pitchFamily="34" charset="0"/>
                <a:cs typeface="Times New Roman" panose="02020603050405020304" pitchFamily="18" charset="0"/>
              </a:rPr>
              <a:t>Uredbe</a:t>
            </a:r>
            <a:r>
              <a:rPr lang="en-GB" sz="1400" dirty="0">
                <a:latin typeface="Calibri" panose="020F0502020204030204" pitchFamily="34" charset="0"/>
                <a:ea typeface="Calibri" panose="020F0502020204030204" pitchFamily="34" charset="0"/>
                <a:cs typeface="Times New Roman" panose="02020603050405020304" pitchFamily="18" charset="0"/>
              </a:rPr>
              <a:t> Brussels </a:t>
            </a:r>
            <a:r>
              <a:rPr lang="en-GB" sz="1400" dirty="0" err="1">
                <a:latin typeface="Calibri" panose="020F0502020204030204" pitchFamily="34" charset="0"/>
                <a:ea typeface="Calibri" panose="020F0502020204030204" pitchFamily="34" charset="0"/>
                <a:cs typeface="Times New Roman" panose="02020603050405020304" pitchFamily="18" charset="0"/>
              </a:rPr>
              <a:t>IIbis</a:t>
            </a:r>
            <a:r>
              <a:rPr lang="en-GB" sz="1400" dirty="0">
                <a:latin typeface="Calibri" panose="020F0502020204030204" pitchFamily="34" charset="0"/>
                <a:ea typeface="Calibri" panose="020F0502020204030204" pitchFamily="34" charset="0"/>
                <a:cs typeface="Times New Roman" panose="02020603050405020304" pitchFamily="18" charset="0"/>
              </a:rPr>
              <a:t> - </a:t>
            </a:r>
            <a:r>
              <a:rPr lang="en-GB" sz="1400" dirty="0" err="1">
                <a:latin typeface="Calibri" panose="020F0502020204030204" pitchFamily="34" charset="0"/>
                <a:ea typeface="Calibri" panose="020F0502020204030204" pitchFamily="34" charset="0"/>
                <a:cs typeface="Times New Roman" panose="02020603050405020304" pitchFamily="18" charset="0"/>
              </a:rPr>
              <a:t>nadležna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tijela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države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čijem</a:t>
            </a:r>
            <a:r>
              <a:rPr lang="en-GB" sz="1400" dirty="0">
                <a:latin typeface="Calibri" panose="020F0502020204030204" pitchFamily="34" charset="0"/>
                <a:ea typeface="Calibri" panose="020F0502020204030204" pitchFamily="34" charset="0"/>
                <a:cs typeface="Times New Roman" panose="02020603050405020304" pitchFamily="18" charset="0"/>
              </a:rPr>
              <a:t> se </a:t>
            </a:r>
            <a:r>
              <a:rPr lang="en-GB" sz="1400" dirty="0" err="1">
                <a:latin typeface="Calibri" panose="020F0502020204030204" pitchFamily="34" charset="0"/>
                <a:ea typeface="Calibri" panose="020F0502020204030204" pitchFamily="34" charset="0"/>
                <a:cs typeface="Times New Roman" panose="02020603050405020304" pitchFamily="18" charset="0"/>
              </a:rPr>
              <a:t>području</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nalazi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majka</a:t>
            </a:r>
            <a:r>
              <a:rPr lang="en-GB" sz="1400" dirty="0">
                <a:latin typeface="Calibri" panose="020F0502020204030204" pitchFamily="34" charset="0"/>
                <a:ea typeface="Calibri" panose="020F0502020204030204" pitchFamily="34" charset="0"/>
                <a:cs typeface="Times New Roman" panose="02020603050405020304" pitchFamily="18" charset="0"/>
              </a:rPr>
              <a:t> – </a:t>
            </a:r>
            <a:r>
              <a:rPr lang="hr-HR" sz="1400" dirty="0" err="1">
                <a:latin typeface="Calibri" panose="020F0502020204030204" pitchFamily="34" charset="0"/>
                <a:ea typeface="Calibri" panose="020F0502020204030204" pitchFamily="34" charset="0"/>
                <a:cs typeface="Times New Roman" panose="02020603050405020304" pitchFamily="18" charset="0"/>
              </a:rPr>
              <a:t>n</a:t>
            </a:r>
            <a:r>
              <a:rPr lang="en-GB" sz="1400" dirty="0" err="1">
                <a:latin typeface="Calibri" panose="020F0502020204030204" pitchFamily="34" charset="0"/>
                <a:ea typeface="Calibri" panose="020F0502020204030204" pitchFamily="34" charset="0"/>
                <a:cs typeface="Times New Roman" panose="02020603050405020304" pitchFamily="18" charset="0"/>
              </a:rPr>
              <a:t>eodlučno</a:t>
            </a:r>
            <a:r>
              <a:rPr lang="en-GB" sz="1400" dirty="0">
                <a:latin typeface="Calibri" panose="020F0502020204030204" pitchFamily="34" charset="0"/>
                <a:ea typeface="Calibri" panose="020F0502020204030204" pitchFamily="34" charset="0"/>
                <a:cs typeface="Times New Roman" panose="02020603050405020304" pitchFamily="18" charset="0"/>
              </a:rPr>
              <a:t> je</a:t>
            </a:r>
            <a:r>
              <a:rPr lang="hr-HR"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nalazi</a:t>
            </a:r>
            <a:r>
              <a:rPr lang="en-GB" sz="1400" dirty="0">
                <a:latin typeface="Calibri" panose="020F0502020204030204" pitchFamily="34" charset="0"/>
                <a:ea typeface="Calibri" panose="020F0502020204030204" pitchFamily="34" charset="0"/>
                <a:cs typeface="Times New Roman" panose="02020603050405020304" pitchFamily="18" charset="0"/>
              </a:rPr>
              <a:t> li se </a:t>
            </a:r>
            <a:r>
              <a:rPr lang="en-GB" sz="1400" dirty="0" err="1">
                <a:latin typeface="Calibri" panose="020F0502020204030204" pitchFamily="34" charset="0"/>
                <a:ea typeface="Calibri" panose="020F0502020204030204" pitchFamily="34" charset="0"/>
                <a:cs typeface="Times New Roman" panose="02020603050405020304" pitchFamily="18" charset="0"/>
              </a:rPr>
              <a:t>ostavljeni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otac</a:t>
            </a:r>
            <a:r>
              <a:rPr lang="hr-HR"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u </a:t>
            </a:r>
            <a:r>
              <a:rPr lang="en-GB" sz="1400" dirty="0" err="1">
                <a:latin typeface="Calibri" panose="020F0502020204030204" pitchFamily="34" charset="0"/>
                <a:ea typeface="Calibri" panose="020F0502020204030204" pitchFamily="34" charset="0"/>
                <a:cs typeface="Times New Roman" panose="02020603050405020304" pitchFamily="18" charset="0"/>
              </a:rPr>
              <a:t>državi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članici</a:t>
            </a:r>
            <a:r>
              <a:rPr lang="en-GB" sz="1400" dirty="0">
                <a:latin typeface="Calibri" panose="020F0502020204030204" pitchFamily="34" charset="0"/>
                <a:ea typeface="Calibri" panose="020F0502020204030204" pitchFamily="34" charset="0"/>
                <a:cs typeface="Times New Roman" panose="02020603050405020304" pitchFamily="18" charset="0"/>
              </a:rPr>
              <a:t> u </a:t>
            </a:r>
            <a:r>
              <a:rPr lang="en-GB" sz="1400" dirty="0" err="1">
                <a:latin typeface="Calibri" panose="020F0502020204030204" pitchFamily="34" charset="0"/>
                <a:ea typeface="Calibri" panose="020F0502020204030204" pitchFamily="34" charset="0"/>
                <a:cs typeface="Times New Roman" panose="02020603050405020304" pitchFamily="18" charset="0"/>
              </a:rPr>
              <a:t>kojoj</a:t>
            </a:r>
            <a:r>
              <a:rPr lang="en-GB" sz="1400" dirty="0">
                <a:latin typeface="Calibri" panose="020F0502020204030204" pitchFamily="34" charset="0"/>
                <a:ea typeface="Calibri" panose="020F0502020204030204" pitchFamily="34" charset="0"/>
                <a:cs typeface="Times New Roman" panose="02020603050405020304" pitchFamily="18" charset="0"/>
              </a:rPr>
              <a:t> se </a:t>
            </a:r>
            <a:r>
              <a:rPr lang="en-GB" sz="1400" dirty="0" err="1">
                <a:latin typeface="Calibri" panose="020F0502020204030204" pitchFamily="34" charset="0"/>
                <a:ea typeface="Calibri" panose="020F0502020204030204" pitchFamily="34" charset="0"/>
                <a:cs typeface="Times New Roman" panose="02020603050405020304" pitchFamily="18" charset="0"/>
              </a:rPr>
              <a:t>nalazi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majka</a:t>
            </a:r>
            <a:r>
              <a:rPr lang="hr-HR" sz="1400" dirty="0">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50000"/>
              </a:lnSpc>
              <a:spcAft>
                <a:spcPts val="0"/>
              </a:spcAft>
            </a:pPr>
            <a:r>
              <a:rPr lang="en-GB" sz="1400" dirty="0" err="1">
                <a:latin typeface="Calibri" panose="020F0502020204030204" pitchFamily="34" charset="0"/>
                <a:ea typeface="Calibri" panose="020F0502020204030204" pitchFamily="34" charset="0"/>
                <a:cs typeface="Times New Roman" panose="02020603050405020304" pitchFamily="18" charset="0"/>
              </a:rPr>
              <a:t>Pokrenut</a:t>
            </a:r>
            <a:r>
              <a:rPr lang="en-GB" sz="1400" dirty="0">
                <a:latin typeface="Calibri" panose="020F0502020204030204" pitchFamily="34" charset="0"/>
                <a:ea typeface="Calibri" panose="020F0502020204030204" pitchFamily="34" charset="0"/>
                <a:cs typeface="Times New Roman" panose="02020603050405020304" pitchFamily="18" charset="0"/>
              </a:rPr>
              <a:t> je </a:t>
            </a:r>
            <a:r>
              <a:rPr lang="en-GB" sz="1400" dirty="0" err="1">
                <a:latin typeface="Calibri" panose="020F0502020204030204" pitchFamily="34" charset="0"/>
                <a:ea typeface="Calibri" panose="020F0502020204030204" pitchFamily="34" charset="0"/>
                <a:cs typeface="Times New Roman" panose="02020603050405020304" pitchFamily="18" charset="0"/>
              </a:rPr>
              <a:t>bračni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spor</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Borras</a:t>
            </a:r>
            <a:r>
              <a:rPr lang="en-GB" sz="1400" dirty="0">
                <a:latin typeface="Calibri" panose="020F0502020204030204" pitchFamily="34" charset="0"/>
                <a:ea typeface="Calibri" panose="020F0502020204030204" pitchFamily="34" charset="0"/>
                <a:cs typeface="Times New Roman" panose="02020603050405020304" pitchFamily="18" charset="0"/>
              </a:rPr>
              <a:t> report, para 59; </a:t>
            </a:r>
            <a:r>
              <a:rPr lang="en-GB" sz="1400" dirty="0" err="1">
                <a:latin typeface="Calibri" panose="020F0502020204030204" pitchFamily="34" charset="0"/>
                <a:ea typeface="Calibri" panose="020F0502020204030204" pitchFamily="34" charset="0"/>
                <a:cs typeface="Times New Roman" panose="02020603050405020304" pitchFamily="18" charset="0"/>
              </a:rPr>
              <a:t>Purrucker</a:t>
            </a:r>
            <a:r>
              <a:rPr lang="en-GB" sz="1400" dirty="0">
                <a:latin typeface="Calibri" panose="020F0502020204030204" pitchFamily="34" charset="0"/>
                <a:ea typeface="Calibri" panose="020F0502020204030204" pitchFamily="34" charset="0"/>
                <a:cs typeface="Times New Roman" panose="02020603050405020304" pitchFamily="18" charset="0"/>
              </a:rPr>
              <a:t> I, C-256/09 [2010] ECR I-7349, para. 86.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50000"/>
              </a:lnSpc>
              <a:spcAft>
                <a:spcPts val="0"/>
              </a:spcAft>
            </a:pPr>
            <a:r>
              <a:rPr lang="en-GB" sz="1400" dirty="0" err="1">
                <a:latin typeface="Calibri" panose="020F0502020204030204" pitchFamily="34" charset="0"/>
                <a:ea typeface="Calibri" panose="020F0502020204030204" pitchFamily="34" charset="0"/>
                <a:cs typeface="Times New Roman" panose="02020603050405020304" pitchFamily="18" charset="0"/>
              </a:rPr>
              <a:t>Sud</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nadležan</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odlučivanje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povodom</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zahtjeva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povratak</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djeteta</a:t>
            </a:r>
            <a:r>
              <a:rPr lang="en-GB" sz="1400" dirty="0">
                <a:latin typeface="Calibri" panose="020F0502020204030204" pitchFamily="34" charset="0"/>
                <a:ea typeface="Calibri" panose="020F0502020204030204" pitchFamily="34" charset="0"/>
                <a:cs typeface="Times New Roman" panose="02020603050405020304" pitchFamily="18" charset="0"/>
              </a:rPr>
              <a:t> ne </a:t>
            </a:r>
            <a:r>
              <a:rPr lang="en-GB" sz="1400" dirty="0" err="1">
                <a:latin typeface="Calibri" panose="020F0502020204030204" pitchFamily="34" charset="0"/>
                <a:ea typeface="Calibri" panose="020F0502020204030204" pitchFamily="34" charset="0"/>
                <a:cs typeface="Times New Roman" panose="02020603050405020304" pitchFamily="18" charset="0"/>
              </a:rPr>
              <a:t>mora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biti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nadležan</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mjesno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stvarno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izricanje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mjere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zaštite</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sukladno</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nacionalnom</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postupovnom</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err="1">
                <a:latin typeface="Calibri" panose="020F0502020204030204" pitchFamily="34" charset="0"/>
                <a:ea typeface="Calibri" panose="020F0502020204030204" pitchFamily="34" charset="0"/>
                <a:cs typeface="Times New Roman" panose="02020603050405020304" pitchFamily="18" charset="0"/>
              </a:rPr>
              <a:t>pravu</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Diagram 6">
            <a:extLst>
              <a:ext uri="{FF2B5EF4-FFF2-40B4-BE49-F238E27FC236}">
                <a16:creationId xmlns:a16="http://schemas.microsoft.com/office/drawing/2014/main" id="{9A189AD1-5C71-D645-9FA9-E00238F9BA83}"/>
              </a:ext>
            </a:extLst>
          </p:cNvPr>
          <p:cNvGraphicFramePr/>
          <p:nvPr>
            <p:extLst>
              <p:ext uri="{D42A27DB-BD31-4B8C-83A1-F6EECF244321}">
                <p14:modId xmlns:p14="http://schemas.microsoft.com/office/powerpoint/2010/main" val="953134109"/>
              </p:ext>
            </p:extLst>
          </p:nvPr>
        </p:nvGraphicFramePr>
        <p:xfrm>
          <a:off x="3425986" y="2911151"/>
          <a:ext cx="5326128" cy="2876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344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0FC1356-AD5A-4641-B6F3-C8CD8095C553}"/>
              </a:ext>
            </a:extLst>
          </p:cNvPr>
          <p:cNvSpPr txBox="1">
            <a:spLocks noChangeArrowheads="1"/>
          </p:cNvSpPr>
          <p:nvPr/>
        </p:nvSpPr>
        <p:spPr bwMode="auto">
          <a:xfrm>
            <a:off x="2425959" y="419100"/>
            <a:ext cx="7277878" cy="6019800"/>
          </a:xfrm>
          <a:prstGeom prst="rect">
            <a:avLst/>
          </a:prstGeom>
          <a:solidFill>
            <a:srgbClr val="FFFFFF"/>
          </a:solidFill>
          <a:ln w="9525">
            <a:solidFill>
              <a:schemeClr val="accent1">
                <a:lumMod val="60000"/>
                <a:lumOff val="40000"/>
              </a:schemeClr>
            </a:solidFill>
            <a:miter lim="800000"/>
            <a:headEnd/>
            <a:tailEnd/>
          </a:ln>
        </p:spPr>
        <p:txBody>
          <a:bodyPr rot="0" vert="horz" wrap="square" lIns="91440" tIns="45720" rIns="91440" bIns="45720" anchor="t" anchorCtr="0">
            <a:noAutofit/>
          </a:bodyPr>
          <a:lstStyle/>
          <a:p>
            <a:pPr lvl="0" algn="just">
              <a:lnSpc>
                <a:spcPct val="150000"/>
              </a:lnSpc>
              <a:spcAft>
                <a:spcPts val="0"/>
              </a:spcAft>
            </a:pPr>
            <a:r>
              <a:rPr lang="en-GB" sz="1600" b="1" i="1" dirty="0" err="1">
                <a:latin typeface="Calibri" panose="020F0502020204030204" pitchFamily="34" charset="0"/>
                <a:ea typeface="Calibri" panose="020F0502020204030204" pitchFamily="34" charset="0"/>
                <a:cs typeface="Times New Roman" panose="02020603050405020304" pitchFamily="18" charset="0"/>
              </a:rPr>
              <a:t>Mogući</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ishod</a:t>
            </a:r>
            <a:r>
              <a:rPr lang="en-GB" sz="1600" b="1" i="1" dirty="0">
                <a:latin typeface="Calibri" panose="020F0502020204030204" pitchFamily="34" charset="0"/>
                <a:ea typeface="Calibri" panose="020F0502020204030204" pitchFamily="34" charset="0"/>
                <a:cs typeface="Times New Roman" panose="02020603050405020304" pitchFamily="18" charset="0"/>
              </a:rPr>
              <a:t> 5: </a:t>
            </a:r>
            <a:r>
              <a:rPr lang="en-GB" sz="1600" b="1" i="1" dirty="0" err="1">
                <a:latin typeface="Calibri" panose="020F0502020204030204" pitchFamily="34" charset="0"/>
                <a:ea typeface="Calibri" panose="020F0502020204030204" pitchFamily="34" charset="0"/>
                <a:cs typeface="Times New Roman" panose="02020603050405020304" pitchFamily="18" charset="0"/>
              </a:rPr>
              <a:t>nadležnost</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temeljena</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na</a:t>
            </a:r>
            <a:r>
              <a:rPr lang="en-GB" sz="1600" b="1" i="1" dirty="0">
                <a:latin typeface="Calibri" panose="020F0502020204030204" pitchFamily="34" charset="0"/>
                <a:ea typeface="Calibri" panose="020F0502020204030204" pitchFamily="34" charset="0"/>
                <a:cs typeface="Times New Roman" panose="02020603050405020304" pitchFamily="18" charset="0"/>
              </a:rPr>
              <a:t> </a:t>
            </a:r>
            <a:r>
              <a:rPr lang="en-GB" sz="1600" b="1" i="1" dirty="0" err="1">
                <a:latin typeface="Calibri" panose="020F0502020204030204" pitchFamily="34" charset="0"/>
                <a:ea typeface="Calibri" panose="020F0502020204030204" pitchFamily="34" charset="0"/>
                <a:cs typeface="Times New Roman" panose="02020603050405020304" pitchFamily="18" charset="0"/>
              </a:rPr>
              <a:t>članku</a:t>
            </a:r>
            <a:r>
              <a:rPr lang="en-GB" sz="1600" b="1" i="1" dirty="0">
                <a:latin typeface="Calibri" panose="020F0502020204030204" pitchFamily="34" charset="0"/>
                <a:ea typeface="Calibri" panose="020F0502020204030204" pitchFamily="34" charset="0"/>
                <a:cs typeface="Times New Roman" panose="02020603050405020304" pitchFamily="18" charset="0"/>
              </a:rPr>
              <a:t> 7. </a:t>
            </a:r>
            <a:r>
              <a:rPr lang="en-GB" sz="1600" b="1" i="1" dirty="0" err="1">
                <a:latin typeface="Calibri" panose="020F0502020204030204" pitchFamily="34" charset="0"/>
                <a:ea typeface="Calibri" panose="020F0502020204030204" pitchFamily="34" charset="0"/>
                <a:cs typeface="Times New Roman" panose="02020603050405020304" pitchFamily="18" charset="0"/>
              </a:rPr>
              <a:t>st.</a:t>
            </a:r>
            <a:r>
              <a:rPr lang="en-GB" sz="1600" b="1" i="1" dirty="0">
                <a:latin typeface="Calibri" panose="020F0502020204030204" pitchFamily="34" charset="0"/>
                <a:ea typeface="Calibri" panose="020F0502020204030204" pitchFamily="34" charset="0"/>
                <a:cs typeface="Times New Roman" panose="02020603050405020304" pitchFamily="18" charset="0"/>
              </a:rPr>
              <a:t> 2. </a:t>
            </a:r>
            <a:r>
              <a:rPr lang="en-GB" sz="1600" b="1" i="1" dirty="0" err="1">
                <a:latin typeface="Calibri" panose="020F0502020204030204" pitchFamily="34" charset="0"/>
                <a:ea typeface="Calibri" panose="020F0502020204030204" pitchFamily="34" charset="0"/>
                <a:cs typeface="Times New Roman" panose="02020603050405020304" pitchFamily="18" charset="0"/>
              </a:rPr>
              <a:t>Uredbe</a:t>
            </a:r>
            <a:r>
              <a:rPr lang="en-GB" sz="1600" b="1" i="1" dirty="0">
                <a:latin typeface="Calibri" panose="020F0502020204030204" pitchFamily="34" charset="0"/>
                <a:ea typeface="Calibri" panose="020F0502020204030204" pitchFamily="34" charset="0"/>
                <a:cs typeface="Times New Roman" panose="02020603050405020304" pitchFamily="18" charset="0"/>
              </a:rPr>
              <a:t> Brussels </a:t>
            </a:r>
            <a:r>
              <a:rPr lang="en-GB" sz="1600" b="1" i="1" dirty="0" err="1">
                <a:latin typeface="Calibri" panose="020F0502020204030204" pitchFamily="34" charset="0"/>
                <a:ea typeface="Calibri" panose="020F0502020204030204" pitchFamily="34" charset="0"/>
                <a:cs typeface="Times New Roman" panose="02020603050405020304" pitchFamily="18" charset="0"/>
              </a:rPr>
              <a:t>Iibis</a:t>
            </a:r>
            <a:endParaRPr lang="hr-HR" sz="1600" b="1" i="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pPr>
            <a:r>
              <a:rPr lang="en-GB" sz="1600" dirty="0" err="1">
                <a:latin typeface="Calibri" panose="020F0502020204030204" pitchFamily="34" charset="0"/>
                <a:ea typeface="Calibri" panose="020F0502020204030204" pitchFamily="34" charset="0"/>
                <a:cs typeface="Times New Roman" panose="02020603050405020304" pitchFamily="18" charset="0"/>
              </a:rPr>
              <a:t>Članak</a:t>
            </a:r>
            <a:r>
              <a:rPr lang="en-GB" sz="1600" dirty="0">
                <a:latin typeface="Calibri" panose="020F0502020204030204" pitchFamily="34" charset="0"/>
                <a:ea typeface="Calibri" panose="020F0502020204030204" pitchFamily="34" charset="0"/>
                <a:cs typeface="Times New Roman" panose="02020603050405020304" pitchFamily="18" charset="0"/>
              </a:rPr>
              <a:t> 7. </a:t>
            </a:r>
            <a:r>
              <a:rPr lang="en-GB" sz="1600" dirty="0" err="1">
                <a:latin typeface="Calibri" panose="020F0502020204030204" pitchFamily="34" charset="0"/>
                <a:ea typeface="Calibri" panose="020F0502020204030204" pitchFamily="34" charset="0"/>
                <a:cs typeface="Times New Roman" panose="02020603050405020304" pitchFamily="18" charset="0"/>
              </a:rPr>
              <a:t>st.</a:t>
            </a:r>
            <a:r>
              <a:rPr lang="en-GB" sz="1600" dirty="0">
                <a:latin typeface="Calibri" panose="020F0502020204030204" pitchFamily="34" charset="0"/>
                <a:ea typeface="Calibri" panose="020F0502020204030204" pitchFamily="34" charset="0"/>
                <a:cs typeface="Times New Roman" panose="02020603050405020304" pitchFamily="18" charset="0"/>
              </a:rPr>
              <a:t> 2. </a:t>
            </a:r>
            <a:r>
              <a:rPr lang="en-GB" sz="1600" dirty="0" err="1">
                <a:latin typeface="Calibri" panose="020F0502020204030204" pitchFamily="34" charset="0"/>
                <a:ea typeface="Calibri" panose="020F0502020204030204" pitchFamily="34" charset="0"/>
                <a:cs typeface="Times New Roman" panose="02020603050405020304" pitchFamily="18" charset="0"/>
              </a:rPr>
              <a:t>Uredbe</a:t>
            </a:r>
            <a:r>
              <a:rPr lang="en-GB" sz="1600" dirty="0">
                <a:latin typeface="Calibri" panose="020F0502020204030204" pitchFamily="34" charset="0"/>
                <a:ea typeface="Calibri" panose="020F0502020204030204" pitchFamily="34" charset="0"/>
                <a:cs typeface="Times New Roman" panose="02020603050405020304" pitchFamily="18" charset="0"/>
              </a:rPr>
              <a:t> Brussels </a:t>
            </a:r>
            <a:r>
              <a:rPr lang="en-GB" sz="1600" dirty="0" err="1">
                <a:latin typeface="Calibri" panose="020F0502020204030204" pitchFamily="34" charset="0"/>
                <a:ea typeface="Calibri" panose="020F0502020204030204" pitchFamily="34" charset="0"/>
                <a:cs typeface="Times New Roman" panose="02020603050405020304" pitchFamily="18" charset="0"/>
              </a:rPr>
              <a:t>IIbis</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delikt</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Gdje</a:t>
            </a:r>
            <a:r>
              <a:rPr lang="en-GB" sz="1600" dirty="0">
                <a:latin typeface="Calibri" panose="020F0502020204030204" pitchFamily="34" charset="0"/>
                <a:ea typeface="Calibri" panose="020F0502020204030204" pitchFamily="34" charset="0"/>
                <a:cs typeface="Times New Roman" panose="02020603050405020304" pitchFamily="18" charset="0"/>
              </a:rPr>
              <a:t> se </a:t>
            </a:r>
            <a:r>
              <a:rPr lang="en-GB" sz="1600" dirty="0" err="1">
                <a:latin typeface="Calibri" panose="020F0502020204030204" pitchFamily="34" charset="0"/>
                <a:ea typeface="Calibri" panose="020F0502020204030204" pitchFamily="34" charset="0"/>
                <a:cs typeface="Times New Roman" panose="02020603050405020304" pitchFamily="18" charset="0"/>
              </a:rPr>
              <a:t>štetni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događaj</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može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dogoditi</a:t>
            </a:r>
            <a:r>
              <a:rPr lang="en-GB" sz="1600" dirty="0">
                <a:latin typeface="Calibri" panose="020F0502020204030204" pitchFamily="34" charset="0"/>
                <a:ea typeface="Calibri" panose="020F0502020204030204" pitchFamily="34" charset="0"/>
                <a:cs typeface="Times New Roman" panose="02020603050405020304" pitchFamily="18" charset="0"/>
              </a:rPr>
              <a:t>?“ – </a:t>
            </a:r>
            <a:r>
              <a:rPr lang="en-GB" sz="1600" dirty="0" err="1">
                <a:latin typeface="Calibri" panose="020F0502020204030204" pitchFamily="34" charset="0"/>
                <a:ea typeface="Calibri" panose="020F0502020204030204" pitchFamily="34" charset="0"/>
                <a:cs typeface="Times New Roman" panose="02020603050405020304" pitchFamily="18" charset="0"/>
              </a:rPr>
              <a:t>ostavljeni</a:t>
            </a:r>
            <a:r>
              <a:rPr lang="hr-HR"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roditelj</a:t>
            </a:r>
            <a:r>
              <a:rPr lang="en-GB" sz="1600" dirty="0">
                <a:latin typeface="Calibri" panose="020F0502020204030204" pitchFamily="34" charset="0"/>
                <a:ea typeface="Calibri" panose="020F0502020204030204" pitchFamily="34" charset="0"/>
                <a:cs typeface="Times New Roman" panose="02020603050405020304" pitchFamily="18" charset="0"/>
              </a:rPr>
              <a:t> se </a:t>
            </a:r>
            <a:r>
              <a:rPr lang="en-GB" sz="1600" dirty="0" err="1">
                <a:latin typeface="Calibri" panose="020F0502020204030204" pitchFamily="34" charset="0"/>
                <a:ea typeface="Calibri" panose="020F0502020204030204" pitchFamily="34" charset="0"/>
                <a:cs typeface="Times New Roman" panose="02020603050405020304" pitchFamily="18" charset="0"/>
              </a:rPr>
              <a:t>nalazi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području</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države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članice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hr-HR" sz="1600" dirty="0">
                <a:latin typeface="Calibri" panose="020F0502020204030204" pitchFamily="34" charset="0"/>
                <a:ea typeface="Calibri" panose="020F0502020204030204" pitchFamily="34" charset="0"/>
                <a:cs typeface="Times New Roman" panose="02020603050405020304" pitchFamily="18" charset="0"/>
              </a:rPr>
              <a:t>u kojoj </a:t>
            </a:r>
            <a:r>
              <a:rPr lang="en-GB" sz="1600" dirty="0">
                <a:latin typeface="Calibri" panose="020F0502020204030204" pitchFamily="34" charset="0"/>
                <a:ea typeface="Calibri" panose="020F0502020204030204" pitchFamily="34" charset="0"/>
                <a:cs typeface="Times New Roman" panose="02020603050405020304" pitchFamily="18" charset="0"/>
              </a:rPr>
              <a:t>se </a:t>
            </a:r>
            <a:r>
              <a:rPr lang="en-GB" sz="1600" dirty="0" err="1">
                <a:latin typeface="Calibri" panose="020F0502020204030204" pitchFamily="34" charset="0"/>
                <a:ea typeface="Calibri" panose="020F0502020204030204" pitchFamily="34" charset="0"/>
                <a:cs typeface="Times New Roman" panose="02020603050405020304" pitchFamily="18" charset="0"/>
              </a:rPr>
              <a:t>nalazi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majka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ili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prijeti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majci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putem</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telefona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ili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Emaila</a:t>
            </a:r>
            <a:r>
              <a:rPr lang="en-GB" sz="1600" dirty="0">
                <a:latin typeface="Calibri" panose="020F0502020204030204" pitchFamily="34" charset="0"/>
                <a:ea typeface="Calibri" panose="020F0502020204030204" pitchFamily="34" charset="0"/>
                <a:cs typeface="Times New Roman" panose="02020603050405020304" pitchFamily="18" charset="0"/>
              </a:rPr>
              <a:t> da </a:t>
            </a:r>
            <a:r>
              <a:rPr lang="en-GB" sz="1600" dirty="0" err="1">
                <a:latin typeface="Calibri" panose="020F0502020204030204" pitchFamily="34" charset="0"/>
                <a:ea typeface="Calibri" panose="020F0502020204030204" pitchFamily="34" charset="0"/>
                <a:cs typeface="Times New Roman" panose="02020603050405020304" pitchFamily="18" charset="0"/>
              </a:rPr>
              <a:t>će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doputovati</a:t>
            </a:r>
            <a:r>
              <a:rPr lang="en-GB" sz="1600" dirty="0">
                <a:latin typeface="Calibri" panose="020F0502020204030204" pitchFamily="34" charset="0"/>
                <a:ea typeface="Calibri" panose="020F0502020204030204" pitchFamily="34" charset="0"/>
                <a:cs typeface="Times New Roman" panose="02020603050405020304" pitchFamily="18" charset="0"/>
              </a:rPr>
              <a:t> u </a:t>
            </a:r>
            <a:r>
              <a:rPr lang="en-GB" sz="1600" dirty="0" err="1">
                <a:latin typeface="Calibri" panose="020F0502020204030204" pitchFamily="34" charset="0"/>
                <a:ea typeface="Calibri" panose="020F0502020204030204" pitchFamily="34" charset="0"/>
                <a:cs typeface="Times New Roman" panose="02020603050405020304" pitchFamily="18" charset="0"/>
              </a:rPr>
              <a:t>državu</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članicu</a:t>
            </a:r>
            <a:r>
              <a:rPr lang="en-GB" sz="1600" dirty="0">
                <a:latin typeface="Calibri" panose="020F0502020204030204" pitchFamily="34" charset="0"/>
                <a:ea typeface="Calibri" panose="020F0502020204030204" pitchFamily="34" charset="0"/>
                <a:cs typeface="Times New Roman" panose="02020603050405020304" pitchFamily="18" charset="0"/>
              </a:rPr>
              <a:t> u </a:t>
            </a:r>
            <a:r>
              <a:rPr lang="en-GB" sz="1600" dirty="0" err="1">
                <a:latin typeface="Calibri" panose="020F0502020204030204" pitchFamily="34" charset="0"/>
                <a:ea typeface="Calibri" panose="020F0502020204030204" pitchFamily="34" charset="0"/>
                <a:cs typeface="Times New Roman" panose="02020603050405020304" pitchFamily="18" charset="0"/>
              </a:rPr>
              <a:t>kojoj</a:t>
            </a:r>
            <a:r>
              <a:rPr lang="en-GB" sz="1600" dirty="0">
                <a:latin typeface="Calibri" panose="020F0502020204030204" pitchFamily="34" charset="0"/>
                <a:ea typeface="Calibri" panose="020F0502020204030204" pitchFamily="34" charset="0"/>
                <a:cs typeface="Times New Roman" panose="02020603050405020304" pitchFamily="18" charset="0"/>
              </a:rPr>
              <a:t> se </a:t>
            </a:r>
            <a:r>
              <a:rPr lang="en-GB" sz="1600" dirty="0" err="1">
                <a:latin typeface="Calibri" panose="020F0502020204030204" pitchFamily="34" charset="0"/>
                <a:ea typeface="Calibri" panose="020F0502020204030204" pitchFamily="34" charset="0"/>
                <a:cs typeface="Times New Roman" panose="02020603050405020304" pitchFamily="18" charset="0"/>
              </a:rPr>
              <a:t>ona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nalazi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te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ju</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napasti</a:t>
            </a:r>
            <a:r>
              <a:rPr lang="hr-HR" sz="1600" dirty="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50000"/>
              </a:lnSpc>
              <a:spcAft>
                <a:spcPts val="0"/>
              </a:spcAft>
            </a:pPr>
            <a:r>
              <a:rPr lang="en-GB" sz="1600" dirty="0">
                <a:latin typeface="Calibri" panose="020F0502020204030204" pitchFamily="34" charset="0"/>
                <a:ea typeface="Calibri" panose="020F0502020204030204" pitchFamily="34" charset="0"/>
                <a:cs typeface="Times New Roman" panose="02020603050405020304" pitchFamily="18" charset="0"/>
              </a:rPr>
              <a:t>Sud </a:t>
            </a:r>
            <a:r>
              <a:rPr lang="en-GB" sz="1600" dirty="0" err="1">
                <a:latin typeface="Calibri" panose="020F0502020204030204" pitchFamily="34" charset="0"/>
                <a:ea typeface="Calibri" panose="020F0502020204030204" pitchFamily="34" charset="0"/>
                <a:cs typeface="Times New Roman" panose="02020603050405020304" pitchFamily="18" charset="0"/>
              </a:rPr>
              <a:t>nadležan</a:t>
            </a:r>
            <a:r>
              <a:rPr lang="en-GB" sz="1600" dirty="0">
                <a:latin typeface="Calibri" panose="020F0502020204030204" pitchFamily="34" charset="0"/>
                <a:ea typeface="Calibri" panose="020F0502020204030204" pitchFamily="34" charset="0"/>
                <a:cs typeface="Times New Roman" panose="02020603050405020304" pitchFamily="18" charset="0"/>
              </a:rPr>
              <a:t> za </a:t>
            </a:r>
            <a:r>
              <a:rPr lang="en-GB" sz="1600" dirty="0" err="1">
                <a:latin typeface="Calibri" panose="020F0502020204030204" pitchFamily="34" charset="0"/>
                <a:ea typeface="Calibri" panose="020F0502020204030204" pitchFamily="34" charset="0"/>
                <a:cs typeface="Times New Roman" panose="02020603050405020304" pitchFamily="18" charset="0"/>
              </a:rPr>
              <a:t>odlučivanje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povodom</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zahtjeva</a:t>
            </a:r>
            <a:r>
              <a:rPr lang="en-GB" sz="1600" dirty="0">
                <a:latin typeface="Calibri" panose="020F0502020204030204" pitchFamily="34" charset="0"/>
                <a:ea typeface="Calibri" panose="020F0502020204030204" pitchFamily="34" charset="0"/>
                <a:cs typeface="Times New Roman" panose="02020603050405020304" pitchFamily="18" charset="0"/>
              </a:rPr>
              <a:t> za </a:t>
            </a:r>
            <a:r>
              <a:rPr lang="en-GB" sz="1600" dirty="0" err="1">
                <a:latin typeface="Calibri" panose="020F0502020204030204" pitchFamily="34" charset="0"/>
                <a:ea typeface="Calibri" panose="020F0502020204030204" pitchFamily="34" charset="0"/>
                <a:cs typeface="Times New Roman" panose="02020603050405020304" pitchFamily="18" charset="0"/>
              </a:rPr>
              <a:t>povratak</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djeteta</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hr-HR" sz="1600" dirty="0" smtClean="0">
                <a:latin typeface="Calibri" panose="020F0502020204030204" pitchFamily="34" charset="0"/>
                <a:ea typeface="Calibri" panose="020F0502020204030204" pitchFamily="34" charset="0"/>
                <a:cs typeface="Times New Roman" panose="02020603050405020304" pitchFamily="18" charset="0"/>
              </a:rPr>
              <a:t>moguće da </a:t>
            </a:r>
            <a:r>
              <a:rPr lang="en-GB" sz="1600" dirty="0" err="1" smtClean="0">
                <a:latin typeface="Calibri" panose="020F0502020204030204" pitchFamily="34" charset="0"/>
                <a:ea typeface="Calibri" panose="020F0502020204030204" pitchFamily="34" charset="0"/>
                <a:cs typeface="Times New Roman" panose="02020603050405020304" pitchFamily="18" charset="0"/>
              </a:rPr>
              <a:t>nije</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nadležan</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mjesno</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i</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stvarno</a:t>
            </a:r>
            <a:r>
              <a:rPr lang="en-GB" sz="1600" dirty="0">
                <a:latin typeface="Calibri" panose="020F0502020204030204" pitchFamily="34" charset="0"/>
                <a:ea typeface="Calibri" panose="020F0502020204030204" pitchFamily="34" charset="0"/>
                <a:cs typeface="Times New Roman" panose="02020603050405020304" pitchFamily="18" charset="0"/>
              </a:rPr>
              <a:t>) za </a:t>
            </a:r>
            <a:r>
              <a:rPr lang="en-GB" sz="1600" dirty="0" err="1">
                <a:latin typeface="Calibri" panose="020F0502020204030204" pitchFamily="34" charset="0"/>
                <a:ea typeface="Calibri" panose="020F0502020204030204" pitchFamily="34" charset="0"/>
                <a:cs typeface="Times New Roman" panose="02020603050405020304" pitchFamily="18" charset="0"/>
              </a:rPr>
              <a:t>izricanje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mjere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zaštite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sukladno</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nacionalnom</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postupovnom</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pravu</a:t>
            </a:r>
            <a:r>
              <a:rPr lang="hr-HR" sz="1600" dirty="0">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3" name="Diagram 2">
            <a:extLst>
              <a:ext uri="{FF2B5EF4-FFF2-40B4-BE49-F238E27FC236}">
                <a16:creationId xmlns:a16="http://schemas.microsoft.com/office/drawing/2014/main" id="{DBD9AF5D-87C3-B74D-8A87-4D008000C104}"/>
              </a:ext>
            </a:extLst>
          </p:cNvPr>
          <p:cNvGraphicFramePr/>
          <p:nvPr>
            <p:extLst>
              <p:ext uri="{D42A27DB-BD31-4B8C-83A1-F6EECF244321}">
                <p14:modId xmlns:p14="http://schemas.microsoft.com/office/powerpoint/2010/main" val="514871767"/>
              </p:ext>
            </p:extLst>
          </p:nvPr>
        </p:nvGraphicFramePr>
        <p:xfrm>
          <a:off x="3368059" y="3116424"/>
          <a:ext cx="5775941" cy="2970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774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8C972-5270-AF4A-8DE5-BFC6BDDB4EE2}"/>
              </a:ext>
            </a:extLst>
          </p:cNvPr>
          <p:cNvSpPr>
            <a:spLocks noGrp="1"/>
          </p:cNvSpPr>
          <p:nvPr>
            <p:ph idx="1"/>
          </p:nvPr>
        </p:nvSpPr>
        <p:spPr>
          <a:xfrm>
            <a:off x="4591048" y="3132456"/>
            <a:ext cx="3433279" cy="685800"/>
          </a:xfrm>
          <a:solidFill>
            <a:srgbClr val="FFC000"/>
          </a:solidFill>
        </p:spPr>
        <p:txBody>
          <a:bodyPr>
            <a:normAutofit/>
          </a:bodyPr>
          <a:lstStyle/>
          <a:p>
            <a:pPr marL="0" indent="0" algn="ctr">
              <a:buNone/>
            </a:pPr>
            <a:r>
              <a:rPr lang="hr-HR" dirty="0"/>
              <a:t>Pitanja</a:t>
            </a:r>
            <a:r>
              <a:rPr lang="en-US" dirty="0"/>
              <a:t>?</a:t>
            </a:r>
          </a:p>
        </p:txBody>
      </p:sp>
      <p:pic>
        <p:nvPicPr>
          <p:cNvPr id="6" name="Picture 5" descr="Chat Symbol Bubble · Free vector graphic on Pixabay">
            <a:extLst>
              <a:ext uri="{FF2B5EF4-FFF2-40B4-BE49-F238E27FC236}">
                <a16:creationId xmlns:a16="http://schemas.microsoft.com/office/drawing/2014/main" id="{D7D90606-D782-C149-9969-5D05F969EC17}"/>
              </a:ext>
            </a:extLst>
          </p:cNvPr>
          <p:cNvPicPr/>
          <p:nvPr/>
        </p:nvPicPr>
        <p:blipFill>
          <a:blip r:embed="rId2" cstate="print">
            <a:biLevel thresh="5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285808" y="2594928"/>
            <a:ext cx="1064895" cy="685800"/>
          </a:xfrm>
          <a:prstGeom prst="rect">
            <a:avLst/>
          </a:prstGeom>
        </p:spPr>
      </p:pic>
    </p:spTree>
    <p:extLst>
      <p:ext uri="{BB962C8B-B14F-4D97-AF65-F5344CB8AC3E}">
        <p14:creationId xmlns:p14="http://schemas.microsoft.com/office/powerpoint/2010/main" val="104613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B1E1-41F2-47D6-B0E2-A29B6F454CFB}"/>
              </a:ext>
            </a:extLst>
          </p:cNvPr>
          <p:cNvSpPr>
            <a:spLocks noGrp="1"/>
          </p:cNvSpPr>
          <p:nvPr>
            <p:ph type="title"/>
          </p:nvPr>
        </p:nvSpPr>
        <p:spPr>
          <a:xfrm>
            <a:off x="364969" y="3944464"/>
            <a:ext cx="6879560" cy="2447005"/>
          </a:xfrm>
        </p:spPr>
        <p:txBody>
          <a:bodyPr vert="horz" lIns="91440" tIns="45720" rIns="91440" bIns="45720" rtlCol="0" anchor="b">
            <a:normAutofit fontScale="90000"/>
          </a:bodyPr>
          <a:lstStyle/>
          <a:p>
            <a:pPr algn="ctr"/>
            <a:r>
              <a:rPr lang="en-US" sz="4000" b="1" dirty="0" err="1">
                <a:solidFill>
                  <a:srgbClr val="22428C"/>
                </a:solidFill>
              </a:rPr>
              <a:t>Hvala</a:t>
            </a:r>
            <a:r>
              <a:rPr lang="en-US" sz="4000" b="1" dirty="0">
                <a:solidFill>
                  <a:srgbClr val="22428C"/>
                </a:solidFill>
              </a:rPr>
              <a:t> </a:t>
            </a:r>
            <a:r>
              <a:rPr lang="en-US" sz="4000" b="1" dirty="0" err="1">
                <a:solidFill>
                  <a:srgbClr val="22428C"/>
                </a:solidFill>
              </a:rPr>
              <a:t>na</a:t>
            </a:r>
            <a:r>
              <a:rPr lang="en-US" sz="4000" b="1" dirty="0">
                <a:solidFill>
                  <a:srgbClr val="22428C"/>
                </a:solidFill>
              </a:rPr>
              <a:t> </a:t>
            </a:r>
            <a:r>
              <a:rPr lang="en-US" sz="4000" b="1" dirty="0" err="1">
                <a:solidFill>
                  <a:srgbClr val="22428C"/>
                </a:solidFill>
              </a:rPr>
              <a:t>pozornosti</a:t>
            </a:r>
            <a:r>
              <a:rPr lang="en-US" sz="4000" b="1" dirty="0">
                <a:solidFill>
                  <a:srgbClr val="22428C"/>
                </a:solidFill>
              </a:rPr>
              <a:t>! </a:t>
            </a:r>
            <a:br>
              <a:rPr lang="en-US" sz="4000" b="1" dirty="0">
                <a:solidFill>
                  <a:srgbClr val="22428C"/>
                </a:solidFill>
              </a:rPr>
            </a:br>
            <a:r>
              <a:rPr lang="en-US" sz="4000" b="1" dirty="0">
                <a:solidFill>
                  <a:srgbClr val="22428C"/>
                </a:solidFill>
              </a:rPr>
              <a:t/>
            </a:r>
            <a:br>
              <a:rPr lang="en-US" sz="4000" b="1" dirty="0">
                <a:solidFill>
                  <a:srgbClr val="22428C"/>
                </a:solidFill>
              </a:rPr>
            </a:br>
            <a:r>
              <a:rPr lang="en-US" sz="2400" dirty="0">
                <a:solidFill>
                  <a:srgbClr val="22428C"/>
                </a:solidFill>
              </a:rPr>
              <a:t>https://www.pravos.unios.hr/poam-projekt </a:t>
            </a:r>
            <a:r>
              <a:rPr lang="hr-HR" sz="2400" dirty="0">
                <a:solidFill>
                  <a:srgbClr val="22428C"/>
                </a:solidFill>
              </a:rPr>
              <a:t/>
            </a:r>
            <a:br>
              <a:rPr lang="hr-HR" sz="2400" dirty="0">
                <a:solidFill>
                  <a:srgbClr val="22428C"/>
                </a:solidFill>
              </a:rPr>
            </a:br>
            <a:r>
              <a:rPr lang="en-US" sz="2400" dirty="0">
                <a:solidFill>
                  <a:srgbClr val="22428C"/>
                </a:solidFill>
              </a:rPr>
              <a:t/>
            </a:r>
            <a:br>
              <a:rPr lang="en-US" sz="2400" dirty="0">
                <a:solidFill>
                  <a:srgbClr val="22428C"/>
                </a:solidFill>
              </a:rPr>
            </a:br>
            <a:r>
              <a:rPr lang="en-US" sz="2400" dirty="0" err="1">
                <a:solidFill>
                  <a:srgbClr val="22428C"/>
                </a:solidFill>
              </a:rPr>
              <a:t>Evaluacijski</a:t>
            </a:r>
            <a:r>
              <a:rPr lang="en-US" sz="2400" dirty="0">
                <a:solidFill>
                  <a:srgbClr val="22428C"/>
                </a:solidFill>
              </a:rPr>
              <a:t> </a:t>
            </a:r>
            <a:r>
              <a:rPr lang="en-US" sz="2400" dirty="0" err="1">
                <a:solidFill>
                  <a:srgbClr val="22428C"/>
                </a:solidFill>
              </a:rPr>
              <a:t>obrasci</a:t>
            </a:r>
            <a:r>
              <a:rPr lang="en-US" sz="2400" dirty="0">
                <a:solidFill>
                  <a:srgbClr val="22428C"/>
                </a:solidFill>
              </a:rPr>
              <a:t>!</a:t>
            </a:r>
            <a:br>
              <a:rPr lang="en-US" sz="2400" dirty="0">
                <a:solidFill>
                  <a:srgbClr val="22428C"/>
                </a:solidFill>
              </a:rPr>
            </a:br>
            <a:r>
              <a:rPr lang="en-US" sz="2400" dirty="0">
                <a:solidFill>
                  <a:srgbClr val="22428C"/>
                </a:solidFill>
              </a:rPr>
              <a:t/>
            </a:r>
            <a:br>
              <a:rPr lang="en-US" sz="2400" dirty="0">
                <a:solidFill>
                  <a:srgbClr val="22428C"/>
                </a:solidFill>
              </a:rPr>
            </a:br>
            <a:r>
              <a:rPr lang="en-US" sz="2400" dirty="0" err="1">
                <a:solidFill>
                  <a:srgbClr val="22428C"/>
                </a:solidFill>
              </a:rPr>
              <a:t>Materijali</a:t>
            </a:r>
            <a:r>
              <a:rPr lang="en-US" sz="2400" dirty="0">
                <a:solidFill>
                  <a:srgbClr val="22428C"/>
                </a:solidFill>
              </a:rPr>
              <a:t>: </a:t>
            </a:r>
            <a:r>
              <a:rPr lang="en-US" sz="2400" dirty="0" err="1">
                <a:solidFill>
                  <a:srgbClr val="22428C"/>
                </a:solidFill>
              </a:rPr>
              <a:t>Vodič</a:t>
            </a:r>
            <a:r>
              <a:rPr lang="en-US" sz="2400" dirty="0">
                <a:solidFill>
                  <a:srgbClr val="22428C"/>
                </a:solidFill>
              </a:rPr>
              <a:t> </a:t>
            </a:r>
            <a:r>
              <a:rPr lang="en-US" sz="2400" dirty="0" err="1">
                <a:solidFill>
                  <a:srgbClr val="22428C"/>
                </a:solidFill>
              </a:rPr>
              <a:t>dobre</a:t>
            </a:r>
            <a:r>
              <a:rPr lang="en-US" sz="2400" dirty="0">
                <a:solidFill>
                  <a:srgbClr val="22428C"/>
                </a:solidFill>
              </a:rPr>
              <a:t> </a:t>
            </a:r>
            <a:r>
              <a:rPr lang="en-US" sz="2400" dirty="0" err="1">
                <a:solidFill>
                  <a:srgbClr val="22428C"/>
                </a:solidFill>
              </a:rPr>
              <a:t>prakse</a:t>
            </a:r>
            <a:r>
              <a:rPr lang="en-US" sz="2400" dirty="0">
                <a:solidFill>
                  <a:srgbClr val="22428C"/>
                </a:solidFill>
              </a:rPr>
              <a:t>, </a:t>
            </a:r>
            <a:r>
              <a:rPr lang="en-US" sz="2400" dirty="0" err="1">
                <a:solidFill>
                  <a:srgbClr val="22428C"/>
                </a:solidFill>
              </a:rPr>
              <a:t>materijali</a:t>
            </a:r>
            <a:r>
              <a:rPr lang="en-US" sz="2400" dirty="0">
                <a:solidFill>
                  <a:srgbClr val="22428C"/>
                </a:solidFill>
              </a:rPr>
              <a:t> </a:t>
            </a:r>
            <a:r>
              <a:rPr lang="en-US" sz="2400" dirty="0" err="1">
                <a:solidFill>
                  <a:srgbClr val="22428C"/>
                </a:solidFill>
              </a:rPr>
              <a:t>za</a:t>
            </a:r>
            <a:r>
              <a:rPr lang="en-US" sz="2400" dirty="0">
                <a:solidFill>
                  <a:srgbClr val="22428C"/>
                </a:solidFill>
              </a:rPr>
              <a:t> </a:t>
            </a:r>
            <a:r>
              <a:rPr lang="en-US" sz="2400" dirty="0" err="1">
                <a:solidFill>
                  <a:srgbClr val="22428C"/>
                </a:solidFill>
              </a:rPr>
              <a:t>trening</a:t>
            </a:r>
            <a:r>
              <a:rPr lang="en-US" sz="2400" dirty="0">
                <a:solidFill>
                  <a:srgbClr val="22428C"/>
                </a:solidFill>
              </a:rPr>
              <a:t>, </a:t>
            </a:r>
            <a:r>
              <a:rPr lang="en-US" sz="2400" dirty="0" err="1">
                <a:solidFill>
                  <a:srgbClr val="22428C"/>
                </a:solidFill>
              </a:rPr>
              <a:t>nacionalna</a:t>
            </a:r>
            <a:r>
              <a:rPr lang="en-US" sz="2400" dirty="0">
                <a:solidFill>
                  <a:srgbClr val="22428C"/>
                </a:solidFill>
              </a:rPr>
              <a:t> </a:t>
            </a:r>
            <a:r>
              <a:rPr lang="en-US" sz="2400" dirty="0" err="1">
                <a:solidFill>
                  <a:srgbClr val="22428C"/>
                </a:solidFill>
              </a:rPr>
              <a:t>projektna</a:t>
            </a:r>
            <a:r>
              <a:rPr lang="en-US" sz="2400" dirty="0">
                <a:solidFill>
                  <a:srgbClr val="22428C"/>
                </a:solidFill>
              </a:rPr>
              <a:t> </a:t>
            </a:r>
            <a:r>
              <a:rPr lang="en-US" sz="2400" dirty="0" err="1">
                <a:solidFill>
                  <a:srgbClr val="22428C"/>
                </a:solidFill>
              </a:rPr>
              <a:t>izvješća</a:t>
            </a:r>
            <a:r>
              <a:rPr lang="en-US" sz="2400" dirty="0">
                <a:solidFill>
                  <a:srgbClr val="22428C"/>
                </a:solidFill>
              </a:rPr>
              <a:t> (</a:t>
            </a:r>
            <a:r>
              <a:rPr lang="en-US" sz="2400" dirty="0" err="1">
                <a:solidFill>
                  <a:srgbClr val="22428C"/>
                </a:solidFill>
              </a:rPr>
              <a:t>Ujedinjeno</a:t>
            </a:r>
            <a:r>
              <a:rPr lang="en-US" sz="2400" dirty="0">
                <a:solidFill>
                  <a:srgbClr val="22428C"/>
                </a:solidFill>
              </a:rPr>
              <a:t> </a:t>
            </a:r>
            <a:r>
              <a:rPr lang="en-US" sz="2400" dirty="0" err="1">
                <a:solidFill>
                  <a:srgbClr val="22428C"/>
                </a:solidFill>
              </a:rPr>
              <a:t>Kraljevstvo</a:t>
            </a:r>
            <a:r>
              <a:rPr lang="en-US" sz="2400" dirty="0">
                <a:solidFill>
                  <a:srgbClr val="22428C"/>
                </a:solidFill>
              </a:rPr>
              <a:t>, </a:t>
            </a:r>
            <a:r>
              <a:rPr lang="en-US" sz="2400" dirty="0" err="1">
                <a:solidFill>
                  <a:srgbClr val="22428C"/>
                </a:solidFill>
              </a:rPr>
              <a:t>Njemačka</a:t>
            </a:r>
            <a:r>
              <a:rPr lang="en-US" sz="2400" dirty="0">
                <a:solidFill>
                  <a:srgbClr val="22428C"/>
                </a:solidFill>
              </a:rPr>
              <a:t>, </a:t>
            </a:r>
            <a:r>
              <a:rPr lang="en-US" sz="2400" dirty="0" err="1">
                <a:solidFill>
                  <a:srgbClr val="22428C"/>
                </a:solidFill>
              </a:rPr>
              <a:t>Italija</a:t>
            </a:r>
            <a:r>
              <a:rPr lang="en-US" sz="2400" dirty="0">
                <a:solidFill>
                  <a:srgbClr val="22428C"/>
                </a:solidFill>
              </a:rPr>
              <a:t>, </a:t>
            </a:r>
            <a:r>
              <a:rPr lang="en-US" sz="2400" dirty="0" err="1">
                <a:solidFill>
                  <a:srgbClr val="22428C"/>
                </a:solidFill>
              </a:rPr>
              <a:t>Hrvatska</a:t>
            </a:r>
            <a:r>
              <a:rPr lang="en-US" sz="2400" dirty="0">
                <a:solidFill>
                  <a:srgbClr val="22428C"/>
                </a:solidFill>
              </a:rPr>
              <a:t>, </a:t>
            </a:r>
            <a:r>
              <a:rPr lang="en-US" sz="2400" dirty="0" err="1">
                <a:solidFill>
                  <a:srgbClr val="22428C"/>
                </a:solidFill>
              </a:rPr>
              <a:t>Srbija</a:t>
            </a:r>
            <a:r>
              <a:rPr lang="en-US" sz="2400" dirty="0">
                <a:solidFill>
                  <a:srgbClr val="22428C"/>
                </a:solidFill>
              </a:rPr>
              <a:t>, </a:t>
            </a:r>
            <a:r>
              <a:rPr lang="en-US" sz="2400" dirty="0" err="1">
                <a:solidFill>
                  <a:srgbClr val="22428C"/>
                </a:solidFill>
              </a:rPr>
              <a:t>Slovenija</a:t>
            </a:r>
            <a:r>
              <a:rPr lang="en-US" sz="2400" dirty="0">
                <a:solidFill>
                  <a:srgbClr val="22428C"/>
                </a:solidFill>
              </a:rPr>
              <a:t>, </a:t>
            </a:r>
            <a:r>
              <a:rPr lang="en-US" sz="2400" dirty="0" err="1">
                <a:solidFill>
                  <a:srgbClr val="22428C"/>
                </a:solidFill>
              </a:rPr>
              <a:t>Španjolska</a:t>
            </a:r>
            <a:r>
              <a:rPr lang="en-US" sz="2400" dirty="0">
                <a:solidFill>
                  <a:srgbClr val="22428C"/>
                </a:solidFill>
              </a:rPr>
              <a:t>), </a:t>
            </a:r>
            <a:r>
              <a:rPr lang="en-US" sz="2400" dirty="0" err="1">
                <a:solidFill>
                  <a:srgbClr val="22428C"/>
                </a:solidFill>
              </a:rPr>
              <a:t>bilješke</a:t>
            </a:r>
            <a:r>
              <a:rPr lang="en-US" sz="2400" dirty="0">
                <a:solidFill>
                  <a:srgbClr val="22428C"/>
                </a:solidFill>
              </a:rPr>
              <a:t> </a:t>
            </a:r>
            <a:r>
              <a:rPr lang="en-US" sz="2400" dirty="0" err="1">
                <a:solidFill>
                  <a:srgbClr val="22428C"/>
                </a:solidFill>
              </a:rPr>
              <a:t>radionice</a:t>
            </a:r>
            <a:r>
              <a:rPr lang="en-US" sz="2400" dirty="0">
                <a:solidFill>
                  <a:srgbClr val="22428C"/>
                </a:solidFill>
              </a:rPr>
              <a:t> </a:t>
            </a:r>
            <a:r>
              <a:rPr lang="en-US" sz="2400" dirty="0" err="1">
                <a:solidFill>
                  <a:srgbClr val="22428C"/>
                </a:solidFill>
              </a:rPr>
              <a:t>sa</a:t>
            </a:r>
            <a:r>
              <a:rPr lang="en-US" sz="2400" dirty="0">
                <a:solidFill>
                  <a:srgbClr val="22428C"/>
                </a:solidFill>
              </a:rPr>
              <a:t> </a:t>
            </a:r>
            <a:r>
              <a:rPr lang="en-US" sz="2400" dirty="0" err="1">
                <a:solidFill>
                  <a:srgbClr val="22428C"/>
                </a:solidFill>
              </a:rPr>
              <a:t>stručnjacima</a:t>
            </a:r>
            <a:r>
              <a:rPr lang="en-US" sz="2400" dirty="0">
                <a:solidFill>
                  <a:srgbClr val="22428C"/>
                </a:solidFill>
              </a:rPr>
              <a:t>, </a:t>
            </a:r>
            <a:r>
              <a:rPr lang="en-US" sz="2400" dirty="0" err="1">
                <a:solidFill>
                  <a:srgbClr val="22428C"/>
                </a:solidFill>
              </a:rPr>
              <a:t>projektni</a:t>
            </a:r>
            <a:r>
              <a:rPr lang="en-US" sz="2400">
                <a:solidFill>
                  <a:srgbClr val="22428C"/>
                </a:solidFill>
              </a:rPr>
              <a:t> video</a:t>
            </a:r>
            <a:endParaRPr lang="en-US" sz="4400" dirty="0">
              <a:solidFill>
                <a:srgbClr val="002060"/>
              </a:solidFill>
              <a:effectLst>
                <a:outerShdw blurRad="38100" dist="38100" dir="2700000" algn="tl">
                  <a:srgbClr val="000000">
                    <a:alpha val="43137"/>
                  </a:srgbClr>
                </a:outerShdw>
              </a:effectLst>
            </a:endParaRPr>
          </a:p>
        </p:txBody>
      </p:sp>
      <p:pic>
        <p:nvPicPr>
          <p:cNvPr id="5" name="Picture Placeholder 5" descr="A person with a sunset in the background&#10;&#10;Description automatically generated">
            <a:extLst>
              <a:ext uri="{FF2B5EF4-FFF2-40B4-BE49-F238E27FC236}">
                <a16:creationId xmlns:a16="http://schemas.microsoft.com/office/drawing/2014/main" id="{7D16CAAA-1FD5-6E4E-98BC-B36CD21334FF}"/>
              </a:ext>
              <a:ext uri="{C183D7F6-B498-43B3-948B-1728B52AA6E4}">
                <adec:decorative xmlns:adec="http://schemas.microsoft.com/office/drawing/2017/decorative" xmlns="" val="0"/>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21102" r="27117"/>
          <a:stretch/>
        </p:blipFill>
        <p:spPr>
          <a:xfrm>
            <a:off x="5521569" y="0"/>
            <a:ext cx="6670431" cy="685800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549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C362-C99A-4E70-BE20-D28DA8DA91A4}"/>
              </a:ext>
            </a:extLst>
          </p:cNvPr>
          <p:cNvSpPr>
            <a:spLocks noGrp="1"/>
          </p:cNvSpPr>
          <p:nvPr>
            <p:ph type="title"/>
          </p:nvPr>
        </p:nvSpPr>
        <p:spPr>
          <a:xfrm>
            <a:off x="8177212" y="634946"/>
            <a:ext cx="3372529" cy="5055904"/>
          </a:xfrm>
        </p:spPr>
        <p:txBody>
          <a:bodyPr anchor="ctr">
            <a:normAutofit/>
          </a:bodyPr>
          <a:lstStyle/>
          <a:p>
            <a:pPr lvl="0" algn="ctr"/>
            <a:r>
              <a:rPr lang="en-GB" sz="3600" dirty="0">
                <a:solidFill>
                  <a:srgbClr val="002060"/>
                </a:solidFill>
                <a:effectLst>
                  <a:outerShdw blurRad="38100" dist="38100" dir="2700000" algn="tl">
                    <a:srgbClr val="000000">
                      <a:alpha val="43137"/>
                    </a:srgbClr>
                  </a:outerShdw>
                </a:effectLst>
              </a:rPr>
              <a:t/>
            </a:r>
            <a:br>
              <a:rPr lang="en-GB" sz="3600" dirty="0">
                <a:solidFill>
                  <a:srgbClr val="002060"/>
                </a:solidFill>
                <a:effectLst>
                  <a:outerShdw blurRad="38100" dist="38100" dir="2700000" algn="tl">
                    <a:srgbClr val="000000">
                      <a:alpha val="43137"/>
                    </a:srgbClr>
                  </a:outerShdw>
                </a:effectLst>
              </a:rPr>
            </a:br>
            <a:r>
              <a:rPr lang="en-GB" sz="3600" dirty="0">
                <a:solidFill>
                  <a:srgbClr val="22428C"/>
                </a:solidFill>
                <a:effectLst>
                  <a:outerShdw blurRad="38100" dist="38100" dir="2700000" algn="tl">
                    <a:srgbClr val="000000">
                      <a:alpha val="43137"/>
                    </a:srgbClr>
                  </a:outerShdw>
                </a:effectLst>
              </a:rPr>
              <a:t> </a:t>
            </a:r>
            <a:br>
              <a:rPr lang="en-GB" sz="3600" dirty="0">
                <a:solidFill>
                  <a:srgbClr val="22428C"/>
                </a:solidFill>
                <a:effectLst>
                  <a:outerShdw blurRad="38100" dist="38100" dir="2700000" algn="tl">
                    <a:srgbClr val="000000">
                      <a:alpha val="43137"/>
                    </a:srgbClr>
                  </a:outerShdw>
                </a:effectLst>
              </a:rPr>
            </a:br>
            <a:r>
              <a:rPr lang="en-GB" sz="3200" dirty="0">
                <a:solidFill>
                  <a:srgbClr val="C00000"/>
                </a:solidFill>
                <a:effectLst>
                  <a:outerShdw blurRad="38100" dist="38100" dir="2700000" algn="tl">
                    <a:srgbClr val="000000">
                      <a:alpha val="43137"/>
                    </a:srgbClr>
                  </a:outerShdw>
                </a:effectLst>
              </a:rPr>
              <a:t>“</a:t>
            </a:r>
            <a:r>
              <a:rPr lang="hr-HR" sz="3200" dirty="0">
                <a:solidFill>
                  <a:srgbClr val="C00000"/>
                </a:solidFill>
                <a:effectLst>
                  <a:outerShdw blurRad="38100" dist="38100" dir="2700000" algn="tl">
                    <a:srgbClr val="000000">
                      <a:alpha val="43137"/>
                    </a:srgbClr>
                  </a:outerShdw>
                </a:effectLst>
              </a:rPr>
              <a:t>ispreplitanje</a:t>
            </a:r>
            <a:r>
              <a:rPr lang="en-GB" sz="3200" dirty="0">
                <a:solidFill>
                  <a:srgbClr val="C00000"/>
                </a:solidFill>
                <a:effectLst>
                  <a:outerShdw blurRad="38100" dist="38100" dir="2700000" algn="tl">
                    <a:srgbClr val="000000">
                      <a:alpha val="43137"/>
                    </a:srgbClr>
                  </a:outerShdw>
                </a:effectLst>
              </a:rPr>
              <a:t>”</a:t>
            </a:r>
            <a:endParaRPr lang="en-GB" sz="3600" dirty="0">
              <a:solidFill>
                <a:srgbClr val="C00000"/>
              </a:solidFill>
              <a:effectLst>
                <a:outerShdw blurRad="38100" dist="38100" dir="2700000" algn="tl">
                  <a:srgbClr val="000000">
                    <a:alpha val="43137"/>
                  </a:srgbClr>
                </a:outerShdw>
              </a:effectLst>
            </a:endParaRPr>
          </a:p>
        </p:txBody>
      </p:sp>
      <p:graphicFrame>
        <p:nvGraphicFramePr>
          <p:cNvPr id="5" name="Content Placeholder 2">
            <a:extLst>
              <a:ext uri="{FF2B5EF4-FFF2-40B4-BE49-F238E27FC236}">
                <a16:creationId xmlns:a16="http://schemas.microsoft.com/office/drawing/2014/main" id="{96DE8E72-3CB5-4FF1-B113-8A73131907A2}"/>
              </a:ext>
            </a:extLst>
          </p:cNvPr>
          <p:cNvGraphicFramePr>
            <a:graphicFrameLocks noGrp="1"/>
          </p:cNvGraphicFramePr>
          <p:nvPr>
            <p:ph idx="1"/>
            <p:extLst>
              <p:ext uri="{D42A27DB-BD31-4B8C-83A1-F6EECF244321}">
                <p14:modId xmlns:p14="http://schemas.microsoft.com/office/powerpoint/2010/main" val="3248345268"/>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4214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C888-6FF1-4C4F-93F1-21224024CA05}"/>
              </a:ext>
            </a:extLst>
          </p:cNvPr>
          <p:cNvSpPr>
            <a:spLocks noGrp="1"/>
          </p:cNvSpPr>
          <p:nvPr>
            <p:ph type="title"/>
          </p:nvPr>
        </p:nvSpPr>
        <p:spPr>
          <a:xfrm>
            <a:off x="1048182" y="516835"/>
            <a:ext cx="3084844" cy="5772840"/>
          </a:xfrm>
        </p:spPr>
        <p:txBody>
          <a:bodyPr anchor="ctr">
            <a:normAutofit/>
          </a:bodyPr>
          <a:lstStyle/>
          <a:p>
            <a:r>
              <a:rPr lang="hr-HR" sz="6000" dirty="0">
                <a:solidFill>
                  <a:srgbClr val="22428C"/>
                </a:solidFill>
                <a:effectLst>
                  <a:outerShdw blurRad="38100" dist="38100" dir="2700000" algn="tl">
                    <a:srgbClr val="000000">
                      <a:alpha val="43137"/>
                    </a:srgbClr>
                  </a:outerShdw>
                </a:effectLst>
              </a:rPr>
              <a:t>Pregled</a:t>
            </a:r>
            <a:endParaRPr lang="en-GB" sz="6000" dirty="0">
              <a:solidFill>
                <a:srgbClr val="22428C"/>
              </a:solidFill>
              <a:effectLst>
                <a:outerShdw blurRad="38100" dist="38100" dir="2700000" algn="tl">
                  <a:srgbClr val="000000">
                    <a:alpha val="43137"/>
                  </a:srgbClr>
                </a:outerShdw>
              </a:effectLst>
            </a:endParaRPr>
          </a:p>
        </p:txBody>
      </p:sp>
      <p:graphicFrame>
        <p:nvGraphicFramePr>
          <p:cNvPr id="18" name="Content Placeholder 2">
            <a:extLst>
              <a:ext uri="{FF2B5EF4-FFF2-40B4-BE49-F238E27FC236}">
                <a16:creationId xmlns:a16="http://schemas.microsoft.com/office/drawing/2014/main" id="{F22856BC-DB17-441B-B3EA-93F9FA4FA595}"/>
              </a:ext>
            </a:extLst>
          </p:cNvPr>
          <p:cNvGraphicFramePr>
            <a:graphicFrameLocks noGrp="1"/>
          </p:cNvGraphicFramePr>
          <p:nvPr>
            <p:ph idx="1"/>
            <p:extLst>
              <p:ext uri="{D42A27DB-BD31-4B8C-83A1-F6EECF244321}">
                <p14:modId xmlns:p14="http://schemas.microsoft.com/office/powerpoint/2010/main" val="3788345351"/>
              </p:ext>
            </p:extLst>
          </p:nvPr>
        </p:nvGraphicFramePr>
        <p:xfrm>
          <a:off x="4327301" y="316522"/>
          <a:ext cx="7489561" cy="6238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737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B1E1-41F2-47D6-B0E2-A29B6F454CFB}"/>
              </a:ext>
            </a:extLst>
          </p:cNvPr>
          <p:cNvSpPr>
            <a:spLocks noGrp="1"/>
          </p:cNvSpPr>
          <p:nvPr>
            <p:ph type="title"/>
          </p:nvPr>
        </p:nvSpPr>
        <p:spPr>
          <a:xfrm>
            <a:off x="439615" y="2205501"/>
            <a:ext cx="6879560" cy="2447005"/>
          </a:xfrm>
        </p:spPr>
        <p:txBody>
          <a:bodyPr vert="horz" lIns="91440" tIns="45720" rIns="91440" bIns="45720" rtlCol="0" anchor="b">
            <a:noAutofit/>
          </a:bodyPr>
          <a:lstStyle/>
          <a:p>
            <a:pPr algn="ctr"/>
            <a:r>
              <a:rPr lang="hr-HR" sz="4000" b="1" dirty="0">
                <a:solidFill>
                  <a:srgbClr val="002060"/>
                </a:solidFill>
              </a:rPr>
              <a:t>Prva sesija</a:t>
            </a:r>
            <a:r>
              <a:rPr lang="en-US" sz="4000" b="1" dirty="0">
                <a:solidFill>
                  <a:srgbClr val="22428C"/>
                </a:solidFill>
              </a:rPr>
              <a:t>: </a:t>
            </a:r>
            <a:br>
              <a:rPr lang="en-US" sz="4000" b="1" dirty="0">
                <a:solidFill>
                  <a:srgbClr val="22428C"/>
                </a:solidFill>
              </a:rPr>
            </a:br>
            <a:r>
              <a:rPr lang="en-US" sz="4000" b="1" dirty="0">
                <a:solidFill>
                  <a:srgbClr val="22428C"/>
                </a:solidFill>
              </a:rPr>
              <a:t/>
            </a:r>
            <a:br>
              <a:rPr lang="en-US" sz="4000" b="1" dirty="0">
                <a:solidFill>
                  <a:srgbClr val="22428C"/>
                </a:solidFill>
              </a:rPr>
            </a:br>
            <a:r>
              <a:rPr lang="hr-HR" sz="4000" b="1" dirty="0">
                <a:solidFill>
                  <a:srgbClr val="002060"/>
                </a:solidFill>
              </a:rPr>
              <a:t>Pravni okvir, važna pitanja, prethodna razmatranja</a:t>
            </a:r>
            <a:r>
              <a:rPr lang="en-US" sz="4000" b="1" dirty="0">
                <a:solidFill>
                  <a:srgbClr val="002060"/>
                </a:solidFill>
              </a:rPr>
              <a:t/>
            </a:r>
            <a:br>
              <a:rPr lang="en-US" sz="4000" b="1" dirty="0">
                <a:solidFill>
                  <a:srgbClr val="002060"/>
                </a:solidFill>
              </a:rPr>
            </a:br>
            <a:endParaRPr lang="en-US" sz="4000" b="1" dirty="0">
              <a:solidFill>
                <a:srgbClr val="002060"/>
              </a:solidFill>
              <a:effectLst>
                <a:outerShdw blurRad="38100" dist="38100" dir="2700000" algn="tl">
                  <a:srgbClr val="000000">
                    <a:alpha val="43137"/>
                  </a:srgbClr>
                </a:outerShdw>
              </a:effectLst>
            </a:endParaRPr>
          </a:p>
        </p:txBody>
      </p:sp>
      <p:pic>
        <p:nvPicPr>
          <p:cNvPr id="5" name="Picture Placeholder 5" descr="A person with a sunset in the background&#10;&#10;Description automatically generated">
            <a:extLst>
              <a:ext uri="{FF2B5EF4-FFF2-40B4-BE49-F238E27FC236}">
                <a16:creationId xmlns:a16="http://schemas.microsoft.com/office/drawing/2014/main" id="{7D16CAAA-1FD5-6E4E-98BC-B36CD21334FF}"/>
              </a:ext>
              <a:ext uri="{C183D7F6-B498-43B3-948B-1728B52AA6E4}">
                <adec:decorative xmlns:adec="http://schemas.microsoft.com/office/drawing/2017/decorative" xmlns="" val="0"/>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21102" r="27117"/>
          <a:stretch/>
        </p:blipFill>
        <p:spPr>
          <a:xfrm>
            <a:off x="5521569" y="0"/>
            <a:ext cx="6670431" cy="685800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41312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879231" y="365126"/>
            <a:ext cx="10193215" cy="963872"/>
          </a:xfrm>
        </p:spPr>
        <p:txBody>
          <a:bodyPr>
            <a:normAutofit/>
          </a:bodyPr>
          <a:lstStyle/>
          <a:p>
            <a:pPr lvl="0"/>
            <a:r>
              <a:rPr lang="en-GB" sz="3600" dirty="0">
                <a:solidFill>
                  <a:srgbClr val="002060"/>
                </a:solidFill>
              </a:rPr>
              <a:t>1a. </a:t>
            </a:r>
            <a:r>
              <a:rPr lang="hr-HR" sz="3200" dirty="0">
                <a:solidFill>
                  <a:srgbClr val="002060"/>
                </a:solidFill>
              </a:rPr>
              <a:t>Pravni okvir relevantan za roditeljsku otmicu djece</a:t>
            </a:r>
            <a:endParaRPr lang="en-US" sz="3200" dirty="0">
              <a:solidFill>
                <a:srgbClr val="002060"/>
              </a:solidFill>
            </a:endParaRPr>
          </a:p>
        </p:txBody>
      </p:sp>
      <p:sp>
        <p:nvSpPr>
          <p:cNvPr id="3" name="Content Placeholder 2">
            <a:extLst>
              <a:ext uri="{FF2B5EF4-FFF2-40B4-BE49-F238E27FC236}">
                <a16:creationId xmlns:a16="http://schemas.microsoft.com/office/drawing/2014/main" id="{331FCB07-534D-8B43-966E-AF425226CFB9}"/>
              </a:ext>
            </a:extLst>
          </p:cNvPr>
          <p:cNvSpPr>
            <a:spLocks noGrp="1"/>
          </p:cNvSpPr>
          <p:nvPr>
            <p:ph idx="1"/>
          </p:nvPr>
        </p:nvSpPr>
        <p:spPr>
          <a:xfrm>
            <a:off x="4044460" y="1218958"/>
            <a:ext cx="3247291" cy="927516"/>
          </a:xfrm>
        </p:spPr>
        <p:txBody>
          <a:bodyPr>
            <a:normAutofit/>
          </a:bodyPr>
          <a:lstStyle/>
          <a:p>
            <a:pPr algn="ctr">
              <a:buFont typeface="Wingdings" pitchFamily="2" charset="2"/>
              <a:buChar char="v"/>
            </a:pPr>
            <a:r>
              <a:rPr lang="hr-HR" sz="1500" dirty="0">
                <a:solidFill>
                  <a:srgbClr val="C00000"/>
                </a:solidFill>
              </a:rPr>
              <a:t>H</a:t>
            </a:r>
            <a:r>
              <a:rPr lang="en-GB" sz="1500" dirty="0" err="1">
                <a:solidFill>
                  <a:srgbClr val="C00000"/>
                </a:solidFill>
              </a:rPr>
              <a:t>aška</a:t>
            </a:r>
            <a:r>
              <a:rPr lang="en-GB" sz="1500" dirty="0">
                <a:solidFill>
                  <a:srgbClr val="C00000"/>
                </a:solidFill>
              </a:rPr>
              <a:t> </a:t>
            </a:r>
            <a:r>
              <a:rPr lang="en-GB" sz="1500" dirty="0" err="1">
                <a:solidFill>
                  <a:srgbClr val="C00000"/>
                </a:solidFill>
              </a:rPr>
              <a:t>konvencija</a:t>
            </a:r>
            <a:r>
              <a:rPr lang="en-GB" sz="1500" dirty="0">
                <a:solidFill>
                  <a:srgbClr val="C00000"/>
                </a:solidFill>
              </a:rPr>
              <a:t> o </a:t>
            </a:r>
            <a:r>
              <a:rPr lang="en-GB" sz="1500" dirty="0" err="1">
                <a:solidFill>
                  <a:srgbClr val="C00000"/>
                </a:solidFill>
              </a:rPr>
              <a:t>građanskopravnim</a:t>
            </a:r>
            <a:r>
              <a:rPr lang="en-GB" sz="1500" dirty="0">
                <a:solidFill>
                  <a:srgbClr val="C00000"/>
                </a:solidFill>
              </a:rPr>
              <a:t> </a:t>
            </a:r>
            <a:r>
              <a:rPr lang="en-GB" sz="1500" dirty="0" err="1">
                <a:solidFill>
                  <a:srgbClr val="C00000"/>
                </a:solidFill>
              </a:rPr>
              <a:t>aspektima</a:t>
            </a:r>
            <a:r>
              <a:rPr lang="en-GB" sz="1500" dirty="0">
                <a:solidFill>
                  <a:srgbClr val="C00000"/>
                </a:solidFill>
              </a:rPr>
              <a:t> </a:t>
            </a:r>
            <a:r>
              <a:rPr lang="en-GB" sz="1500" dirty="0" err="1">
                <a:solidFill>
                  <a:srgbClr val="C00000"/>
                </a:solidFill>
              </a:rPr>
              <a:t>međunarodne</a:t>
            </a:r>
            <a:r>
              <a:rPr lang="en-GB" sz="1500" dirty="0">
                <a:solidFill>
                  <a:srgbClr val="C00000"/>
                </a:solidFill>
              </a:rPr>
              <a:t> </a:t>
            </a:r>
            <a:r>
              <a:rPr lang="en-GB" sz="1500" dirty="0" err="1">
                <a:solidFill>
                  <a:srgbClr val="C00000"/>
                </a:solidFill>
              </a:rPr>
              <a:t>otmice</a:t>
            </a:r>
            <a:r>
              <a:rPr lang="en-GB" sz="1500" dirty="0">
                <a:solidFill>
                  <a:srgbClr val="C00000"/>
                </a:solidFill>
              </a:rPr>
              <a:t> </a:t>
            </a:r>
            <a:r>
              <a:rPr lang="en-GB" sz="1500" dirty="0" err="1">
                <a:solidFill>
                  <a:srgbClr val="C00000"/>
                </a:solidFill>
              </a:rPr>
              <a:t>djece</a:t>
            </a:r>
            <a:r>
              <a:rPr lang="en-GB" sz="1500" dirty="0">
                <a:solidFill>
                  <a:srgbClr val="C00000"/>
                </a:solidFill>
              </a:rPr>
              <a:t> </a:t>
            </a:r>
            <a:r>
              <a:rPr lang="en-GB" sz="1500" dirty="0" err="1">
                <a:solidFill>
                  <a:srgbClr val="C00000"/>
                </a:solidFill>
              </a:rPr>
              <a:t>iz</a:t>
            </a:r>
            <a:r>
              <a:rPr lang="en-GB" sz="1500" dirty="0">
                <a:solidFill>
                  <a:srgbClr val="C00000"/>
                </a:solidFill>
              </a:rPr>
              <a:t> 1980</a:t>
            </a:r>
            <a:r>
              <a:rPr lang="en-GB" sz="1500" dirty="0" smtClean="0">
                <a:solidFill>
                  <a:srgbClr val="C00000"/>
                </a:solidFill>
              </a:rPr>
              <a:t>.</a:t>
            </a:r>
            <a:r>
              <a:rPr lang="hr-HR" sz="1500" dirty="0" smtClean="0">
                <a:solidFill>
                  <a:srgbClr val="C00000"/>
                </a:solidFill>
              </a:rPr>
              <a:t> (Haška konvencija iz 1980.)</a:t>
            </a:r>
            <a:endParaRPr lang="en-GB" sz="1500" dirty="0">
              <a:solidFill>
                <a:srgbClr val="C00000"/>
              </a:solidFill>
            </a:endParaRPr>
          </a:p>
        </p:txBody>
      </p:sp>
      <p:sp>
        <p:nvSpPr>
          <p:cNvPr id="4" name="Rectangle 3">
            <a:extLst>
              <a:ext uri="{FF2B5EF4-FFF2-40B4-BE49-F238E27FC236}">
                <a16:creationId xmlns:a16="http://schemas.microsoft.com/office/drawing/2014/main" id="{6D0BB80F-A77A-7B4F-BA7A-F18FCF58F1F4}"/>
              </a:ext>
            </a:extLst>
          </p:cNvPr>
          <p:cNvSpPr/>
          <p:nvPr/>
        </p:nvSpPr>
        <p:spPr>
          <a:xfrm>
            <a:off x="505556" y="3288336"/>
            <a:ext cx="11188213" cy="2540760"/>
          </a:xfrm>
          <a:prstGeom prst="rect">
            <a:avLst/>
          </a:prstGeom>
        </p:spPr>
        <p:txBody>
          <a:bodyPr wrap="square">
            <a:spAutoFit/>
          </a:bodyPr>
          <a:lstStyle/>
          <a:p>
            <a:pPr marL="342900" lvl="0" indent="-342900" algn="just">
              <a:lnSpc>
                <a:spcPct val="107000"/>
              </a:lnSpc>
              <a:spcAft>
                <a:spcPts val="800"/>
              </a:spcAft>
              <a:buFont typeface="Symbol" pitchFamily="2" charset="2"/>
              <a:buChar char=""/>
            </a:pPr>
            <a:r>
              <a:rPr lang="en-GB" sz="1600" b="1" dirty="0" err="1">
                <a:ea typeface="Calibri" panose="020F0502020204030204" pitchFamily="34" charset="0"/>
                <a:cs typeface="Times New Roman" panose="02020603050405020304" pitchFamily="18" charset="0"/>
              </a:rPr>
              <a:t>Cilj</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doprinijeti</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rješenju</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problema</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prekogranične</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roditeljske</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otmice</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djece</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osiguravajući</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hitan</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povratak</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djeteta</a:t>
            </a:r>
            <a:r>
              <a:rPr lang="en-GB" sz="1600" dirty="0">
                <a:ea typeface="Calibri" panose="020F0502020204030204" pitchFamily="34" charset="0"/>
                <a:cs typeface="Times New Roman" panose="02020603050405020304" pitchFamily="18" charset="0"/>
              </a:rPr>
              <a:t> u </a:t>
            </a:r>
            <a:r>
              <a:rPr lang="en-GB" sz="1600" dirty="0" err="1">
                <a:ea typeface="Calibri" panose="020F0502020204030204" pitchFamily="34" charset="0"/>
                <a:cs typeface="Times New Roman" panose="02020603050405020304" pitchFamily="18" charset="0"/>
              </a:rPr>
              <a:t>državu</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njegovog</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uobičajenog</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boravišta</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gdje</a:t>
            </a:r>
            <a:r>
              <a:rPr lang="en-GB" sz="1600" dirty="0">
                <a:ea typeface="Calibri" panose="020F0502020204030204" pitchFamily="34" charset="0"/>
                <a:cs typeface="Times New Roman" panose="02020603050405020304" pitchFamily="18" charset="0"/>
              </a:rPr>
              <a:t> bi se </a:t>
            </a:r>
            <a:r>
              <a:rPr lang="en-GB" sz="1600" dirty="0" err="1">
                <a:ea typeface="Calibri" panose="020F0502020204030204" pitchFamily="34" charset="0"/>
                <a:cs typeface="Times New Roman" panose="02020603050405020304" pitchFamily="18" charset="0"/>
              </a:rPr>
              <a:t>odlučivalo</a:t>
            </a:r>
            <a:r>
              <a:rPr lang="en-GB" sz="1600" dirty="0">
                <a:ea typeface="Calibri" panose="020F0502020204030204" pitchFamily="34" charset="0"/>
                <a:cs typeface="Times New Roman" panose="02020603050405020304" pitchFamily="18" charset="0"/>
              </a:rPr>
              <a:t> o </a:t>
            </a:r>
            <a:r>
              <a:rPr lang="en-GB" sz="1600" dirty="0" err="1">
                <a:ea typeface="Calibri" panose="020F0502020204030204" pitchFamily="34" charset="0"/>
                <a:cs typeface="Times New Roman" panose="02020603050405020304" pitchFamily="18" charset="0"/>
              </a:rPr>
              <a:t>pitanjima</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vezanim</a:t>
            </a:r>
            <a:r>
              <a:rPr lang="en-GB" sz="1600" dirty="0">
                <a:ea typeface="Calibri" panose="020F0502020204030204" pitchFamily="34" charset="0"/>
                <a:cs typeface="Times New Roman" panose="02020603050405020304" pitchFamily="18" charset="0"/>
              </a:rPr>
              <a:t> </a:t>
            </a:r>
            <a:r>
              <a:rPr lang="en-GB" sz="1600" dirty="0"/>
              <a:t>za </a:t>
            </a:r>
            <a:r>
              <a:rPr lang="en-GB" sz="1600" dirty="0" err="1"/>
              <a:t>roditeljsku</a:t>
            </a:r>
            <a:r>
              <a:rPr lang="hr-HR" sz="1600" dirty="0"/>
              <a:t> </a:t>
            </a:r>
            <a:r>
              <a:rPr lang="hr-HR" sz="1600" dirty="0"/>
              <a:t>odgovornost</a:t>
            </a:r>
            <a:r>
              <a:rPr lang="en-GB" sz="1600" dirty="0"/>
              <a:t> </a:t>
            </a:r>
            <a:r>
              <a:rPr lang="en-GB" sz="1600" dirty="0" err="1">
                <a:ea typeface="Calibri" panose="020F0502020204030204" pitchFamily="34" charset="0"/>
                <a:cs typeface="Times New Roman" panose="02020603050405020304" pitchFamily="18" charset="0"/>
              </a:rPr>
              <a:t>ili</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kontakte</a:t>
            </a:r>
            <a:endParaRPr lang="hr-HR" sz="16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GB" sz="1600" b="1" dirty="0" err="1">
                <a:ea typeface="Calibri" panose="020F0502020204030204" pitchFamily="34" charset="0"/>
                <a:cs typeface="Times New Roman" panose="02020603050405020304" pitchFamily="18" charset="0"/>
              </a:rPr>
              <a:t>Temeljna</a:t>
            </a:r>
            <a:r>
              <a:rPr lang="en-GB" sz="1600" b="1" dirty="0">
                <a:ea typeface="Calibri" panose="020F0502020204030204" pitchFamily="34" charset="0"/>
                <a:cs typeface="Times New Roman" panose="02020603050405020304" pitchFamily="18" charset="0"/>
              </a:rPr>
              <a:t> </a:t>
            </a:r>
            <a:r>
              <a:rPr lang="en-GB" sz="1600" b="1" dirty="0" err="1">
                <a:ea typeface="Calibri" panose="020F0502020204030204" pitchFamily="34" charset="0"/>
                <a:cs typeface="Times New Roman" panose="02020603050405020304" pitchFamily="18" charset="0"/>
              </a:rPr>
              <a:t>pretpostavka</a:t>
            </a:r>
            <a:r>
              <a:rPr lang="en-GB" sz="1600" b="1" dirty="0">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protupravno</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prekogranično</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odvođenje</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ili</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zadržavanje</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djeteta</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općenito</a:t>
            </a:r>
            <a:r>
              <a:rPr lang="en-GB" sz="1600" dirty="0">
                <a:ea typeface="Calibri" panose="020F0502020204030204" pitchFamily="34" charset="0"/>
                <a:cs typeface="Times New Roman" panose="02020603050405020304" pitchFamily="18" charset="0"/>
              </a:rPr>
              <a:t> je </a:t>
            </a:r>
            <a:r>
              <a:rPr lang="en-GB" sz="1600" dirty="0" err="1">
                <a:ea typeface="Calibri" panose="020F0502020204030204" pitchFamily="34" charset="0"/>
                <a:cs typeface="Times New Roman" panose="02020603050405020304" pitchFamily="18" charset="0"/>
              </a:rPr>
              <a:t>suprotno</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njegovom</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najboljem</a:t>
            </a:r>
            <a:r>
              <a:rPr lang="en-GB" sz="1600" dirty="0">
                <a:ea typeface="Calibri" panose="020F0502020204030204" pitchFamily="34" charset="0"/>
                <a:cs typeface="Times New Roman" panose="02020603050405020304" pitchFamily="18" charset="0"/>
              </a:rPr>
              <a:t> </a:t>
            </a:r>
            <a:r>
              <a:rPr lang="en-GB" sz="1600" dirty="0" err="1">
                <a:ea typeface="Calibri" panose="020F0502020204030204" pitchFamily="34" charset="0"/>
                <a:cs typeface="Times New Roman" panose="02020603050405020304" pitchFamily="18" charset="0"/>
              </a:rPr>
              <a:t>interesu</a:t>
            </a:r>
            <a:r>
              <a:rPr lang="en-GB" sz="1600" dirty="0">
                <a:ea typeface="Calibri" panose="020F0502020204030204" pitchFamily="34" charset="0"/>
                <a:cs typeface="Times New Roman" panose="02020603050405020304" pitchFamily="18" charset="0"/>
              </a:rPr>
              <a:t> </a:t>
            </a:r>
            <a:endParaRPr lang="hr-HR" sz="16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US" sz="1600" b="1" dirty="0" err="1"/>
              <a:t>Iznimka</a:t>
            </a:r>
            <a:r>
              <a:rPr lang="en-US" sz="1600" b="1" dirty="0"/>
              <a:t> od </a:t>
            </a:r>
            <a:r>
              <a:rPr lang="en-US" sz="1600" b="1" dirty="0" err="1"/>
              <a:t>hitnog</a:t>
            </a:r>
            <a:r>
              <a:rPr lang="en-US" sz="1600" b="1" dirty="0"/>
              <a:t> </a:t>
            </a:r>
            <a:r>
              <a:rPr lang="en-US" sz="1600" b="1" dirty="0" err="1"/>
              <a:t>povratka</a:t>
            </a:r>
            <a:r>
              <a:rPr lang="en-US" sz="1600" b="1" dirty="0"/>
              <a:t> </a:t>
            </a:r>
            <a:r>
              <a:rPr lang="en-US" sz="1600" b="1" dirty="0" err="1"/>
              <a:t>djeteta</a:t>
            </a:r>
            <a:r>
              <a:rPr lang="en-US" sz="1600" dirty="0"/>
              <a:t>: </a:t>
            </a:r>
            <a:r>
              <a:rPr lang="en-US" sz="1600" dirty="0" err="1"/>
              <a:t>opravdano</a:t>
            </a:r>
            <a:r>
              <a:rPr lang="en-US" sz="1600" dirty="0"/>
              <a:t> </a:t>
            </a:r>
            <a:r>
              <a:rPr lang="en-US" sz="1600" dirty="0" err="1"/>
              <a:t>samo</a:t>
            </a:r>
            <a:r>
              <a:rPr lang="en-US" sz="1600" dirty="0"/>
              <a:t> u </a:t>
            </a:r>
            <a:r>
              <a:rPr lang="en-US" sz="1600" dirty="0" err="1"/>
              <a:t>iznimnim</a:t>
            </a:r>
            <a:r>
              <a:rPr lang="en-US" sz="1600" dirty="0"/>
              <a:t> </a:t>
            </a:r>
            <a:r>
              <a:rPr lang="en-US" sz="1600" dirty="0" err="1"/>
              <a:t>okolnostima</a:t>
            </a:r>
            <a:r>
              <a:rPr lang="en-US" sz="1600" dirty="0"/>
              <a:t> (</a:t>
            </a:r>
            <a:r>
              <a:rPr lang="en-US" sz="1600" dirty="0" err="1"/>
              <a:t>članci</a:t>
            </a:r>
            <a:r>
              <a:rPr lang="en-US" sz="1600" dirty="0"/>
              <a:t> 12. </a:t>
            </a:r>
            <a:r>
              <a:rPr lang="en-US" sz="1600" dirty="0" err="1"/>
              <a:t>st.</a:t>
            </a:r>
            <a:r>
              <a:rPr lang="en-US" sz="1600" dirty="0"/>
              <a:t> 2., 13. </a:t>
            </a:r>
            <a:r>
              <a:rPr lang="en-US" sz="1600" dirty="0" err="1"/>
              <a:t>i</a:t>
            </a:r>
            <a:r>
              <a:rPr lang="en-US" sz="1600" dirty="0"/>
              <a:t> 20. </a:t>
            </a:r>
            <a:r>
              <a:rPr lang="en-US" sz="1600" dirty="0" err="1"/>
              <a:t>Haške</a:t>
            </a:r>
            <a:r>
              <a:rPr lang="en-US" sz="1600" dirty="0"/>
              <a:t> </a:t>
            </a:r>
            <a:r>
              <a:rPr lang="en-US" sz="1600" dirty="0" err="1"/>
              <a:t>konvencije</a:t>
            </a:r>
            <a:r>
              <a:rPr lang="en-US" sz="1600" dirty="0"/>
              <a:t> </a:t>
            </a:r>
            <a:r>
              <a:rPr lang="en-US" sz="1600" dirty="0" err="1"/>
              <a:t>iz</a:t>
            </a:r>
            <a:r>
              <a:rPr lang="en-US" sz="1600" dirty="0"/>
              <a:t> 1980.), </a:t>
            </a:r>
            <a:r>
              <a:rPr lang="en-US" sz="1600" dirty="0" err="1"/>
              <a:t>uključujući</a:t>
            </a:r>
            <a:r>
              <a:rPr lang="en-US" sz="1600" dirty="0"/>
              <a:t> </a:t>
            </a:r>
            <a:r>
              <a:rPr lang="en-US" sz="1600" dirty="0" err="1"/>
              <a:t>i</a:t>
            </a:r>
            <a:r>
              <a:rPr lang="en-US" sz="1600" dirty="0"/>
              <a:t> </a:t>
            </a:r>
            <a:r>
              <a:rPr lang="en-US" sz="1600" dirty="0" err="1"/>
              <a:t>slučajeve</a:t>
            </a:r>
            <a:r>
              <a:rPr lang="en-US" sz="1600" dirty="0"/>
              <a:t> „</a:t>
            </a:r>
            <a:r>
              <a:rPr lang="en-US" sz="1600" dirty="0" err="1"/>
              <a:t>kada</a:t>
            </a:r>
            <a:r>
              <a:rPr lang="en-US" sz="1600" dirty="0"/>
              <a:t> </a:t>
            </a:r>
            <a:r>
              <a:rPr lang="en-US" sz="1600" dirty="0" err="1"/>
              <a:t>postoji</a:t>
            </a:r>
            <a:r>
              <a:rPr lang="en-US" sz="1600" dirty="0"/>
              <a:t> </a:t>
            </a:r>
            <a:r>
              <a:rPr lang="en-US" sz="1600" dirty="0" err="1"/>
              <a:t>ozbiljna</a:t>
            </a:r>
            <a:r>
              <a:rPr lang="en-US" sz="1600" dirty="0"/>
              <a:t> </a:t>
            </a:r>
            <a:r>
              <a:rPr lang="en-US" sz="1600" dirty="0" err="1"/>
              <a:t>opasnost</a:t>
            </a:r>
            <a:r>
              <a:rPr lang="en-US" sz="1600" dirty="0"/>
              <a:t> da bi </a:t>
            </a:r>
            <a:r>
              <a:rPr lang="en-US" sz="1600" dirty="0" err="1"/>
              <a:t>povratak</a:t>
            </a:r>
            <a:r>
              <a:rPr lang="en-US" sz="1600" dirty="0"/>
              <a:t> </a:t>
            </a:r>
            <a:r>
              <a:rPr lang="en-US" sz="1600" dirty="0" err="1"/>
              <a:t>izložio</a:t>
            </a:r>
            <a:r>
              <a:rPr lang="en-US" sz="1600" dirty="0"/>
              <a:t> </a:t>
            </a:r>
            <a:r>
              <a:rPr lang="en-US" sz="1600" dirty="0" err="1"/>
              <a:t>dijete</a:t>
            </a:r>
            <a:r>
              <a:rPr lang="en-US" sz="1600" dirty="0"/>
              <a:t> </a:t>
            </a:r>
            <a:r>
              <a:rPr lang="en-US" sz="1600" dirty="0" err="1"/>
              <a:t>fizičkoj</a:t>
            </a:r>
            <a:r>
              <a:rPr lang="en-US" sz="1600" dirty="0"/>
              <a:t> </a:t>
            </a:r>
            <a:r>
              <a:rPr lang="en-US" sz="1600" dirty="0" err="1"/>
              <a:t>opasnosti</a:t>
            </a:r>
            <a:r>
              <a:rPr lang="en-US" sz="1600" dirty="0"/>
              <a:t> </a:t>
            </a:r>
            <a:r>
              <a:rPr lang="en-US" sz="1600" dirty="0" err="1"/>
              <a:t>ili</a:t>
            </a:r>
            <a:r>
              <a:rPr lang="en-US" sz="1600" dirty="0"/>
              <a:t> </a:t>
            </a:r>
            <a:r>
              <a:rPr lang="en-US" sz="1600" dirty="0" err="1"/>
              <a:t>psihičkoj</a:t>
            </a:r>
            <a:r>
              <a:rPr lang="en-US" sz="1600" dirty="0"/>
              <a:t> </a:t>
            </a:r>
            <a:r>
              <a:rPr lang="en-US" sz="1600" dirty="0" err="1"/>
              <a:t>traumi</a:t>
            </a:r>
            <a:r>
              <a:rPr lang="en-US" sz="1600" dirty="0"/>
              <a:t> </a:t>
            </a:r>
            <a:r>
              <a:rPr lang="en-US" sz="1600" dirty="0" err="1"/>
              <a:t>ili</a:t>
            </a:r>
            <a:r>
              <a:rPr lang="en-US" sz="1600" dirty="0"/>
              <a:t> </a:t>
            </a:r>
            <a:r>
              <a:rPr lang="en-US" sz="1600" dirty="0" err="1"/>
              <a:t>na</a:t>
            </a:r>
            <a:r>
              <a:rPr lang="en-US" sz="1600" dirty="0"/>
              <a:t> </a:t>
            </a:r>
            <a:r>
              <a:rPr lang="en-US" sz="1600" dirty="0" err="1"/>
              <a:t>drugi</a:t>
            </a:r>
            <a:r>
              <a:rPr lang="en-US" sz="1600" dirty="0"/>
              <a:t> </a:t>
            </a:r>
            <a:r>
              <a:rPr lang="en-US" sz="1600" dirty="0" err="1"/>
              <a:t>način</a:t>
            </a:r>
            <a:r>
              <a:rPr lang="en-US" sz="1600" dirty="0"/>
              <a:t> </a:t>
            </a:r>
            <a:r>
              <a:rPr lang="en-US" sz="1600" dirty="0" err="1"/>
              <a:t>doveo</a:t>
            </a:r>
            <a:r>
              <a:rPr lang="en-US" sz="1600" dirty="0"/>
              <a:t> </a:t>
            </a:r>
            <a:r>
              <a:rPr lang="en-US" sz="1600" dirty="0" err="1"/>
              <a:t>dijete</a:t>
            </a:r>
            <a:r>
              <a:rPr lang="en-US" sz="1600" dirty="0"/>
              <a:t> u </a:t>
            </a:r>
            <a:r>
              <a:rPr lang="en-US" sz="1600" dirty="0" err="1"/>
              <a:t>nepovoljan</a:t>
            </a:r>
            <a:r>
              <a:rPr lang="en-US" sz="1600" dirty="0"/>
              <a:t> </a:t>
            </a:r>
            <a:r>
              <a:rPr lang="en-US" sz="1600" dirty="0" err="1"/>
              <a:t>položaj</a:t>
            </a:r>
            <a:r>
              <a:rPr lang="en-US" sz="1600" dirty="0"/>
              <a:t>“ („</a:t>
            </a:r>
            <a:r>
              <a:rPr lang="en-US" sz="1600" dirty="0" err="1"/>
              <a:t>ozbiljna</a:t>
            </a:r>
            <a:r>
              <a:rPr lang="en-US" sz="1600" dirty="0"/>
              <a:t> </a:t>
            </a:r>
            <a:r>
              <a:rPr lang="en-US" sz="1600" dirty="0" err="1"/>
              <a:t>opasn</a:t>
            </a:r>
            <a:r>
              <a:rPr lang="hr-HR" sz="1600" dirty="0"/>
              <a:t>o</a:t>
            </a:r>
            <a:r>
              <a:rPr lang="en-US" sz="1600" dirty="0" err="1"/>
              <a:t>st</a:t>
            </a:r>
            <a:r>
              <a:rPr lang="en-US" sz="1600" dirty="0"/>
              <a:t>“ – </a:t>
            </a:r>
            <a:r>
              <a:rPr lang="en-US" sz="1600" dirty="0" err="1"/>
              <a:t>članak</a:t>
            </a:r>
            <a:r>
              <a:rPr lang="en-US" sz="1600" dirty="0"/>
              <a:t> 13. </a:t>
            </a:r>
            <a:r>
              <a:rPr lang="en-US" sz="1600" dirty="0" err="1"/>
              <a:t>st.</a:t>
            </a:r>
            <a:r>
              <a:rPr lang="en-US" sz="1600" dirty="0"/>
              <a:t> 1. b) </a:t>
            </a:r>
            <a:r>
              <a:rPr lang="en-US" sz="1600" dirty="0" err="1"/>
              <a:t>Haške</a:t>
            </a:r>
            <a:r>
              <a:rPr lang="en-US" sz="1600" dirty="0"/>
              <a:t> </a:t>
            </a:r>
            <a:r>
              <a:rPr lang="en-US" sz="1600" dirty="0" err="1"/>
              <a:t>konvencije</a:t>
            </a:r>
            <a:r>
              <a:rPr lang="en-US" sz="1600" dirty="0"/>
              <a:t> </a:t>
            </a:r>
            <a:r>
              <a:rPr lang="en-US" sz="1600" dirty="0" err="1"/>
              <a:t>iz</a:t>
            </a:r>
            <a:r>
              <a:rPr lang="en-US" sz="1600" dirty="0"/>
              <a:t> 1980.</a:t>
            </a:r>
            <a:r>
              <a:rPr lang="hr-HR" sz="1600" dirty="0"/>
              <a:t>)</a:t>
            </a:r>
          </a:p>
          <a:p>
            <a:pPr marL="342900" lvl="0" indent="-342900" algn="just">
              <a:lnSpc>
                <a:spcPct val="107000"/>
              </a:lnSpc>
              <a:spcAft>
                <a:spcPts val="800"/>
              </a:spcAft>
              <a:buFont typeface="Symbol" pitchFamily="2" charset="2"/>
              <a:buChar char=""/>
            </a:pPr>
            <a:r>
              <a:rPr lang="en-US" sz="1600" b="1" dirty="0" err="1"/>
              <a:t>Uredba</a:t>
            </a:r>
            <a:r>
              <a:rPr lang="en-US" sz="1600" b="1" dirty="0"/>
              <a:t> Brussels </a:t>
            </a:r>
            <a:r>
              <a:rPr lang="en-US" sz="1600" b="1" dirty="0" err="1"/>
              <a:t>IIbis</a:t>
            </a:r>
            <a:r>
              <a:rPr lang="en-US" sz="1600" dirty="0"/>
              <a:t>: </a:t>
            </a:r>
            <a:r>
              <a:rPr lang="en-US" sz="1600" dirty="0" err="1"/>
              <a:t>jača</a:t>
            </a:r>
            <a:r>
              <a:rPr lang="en-US" sz="1600" dirty="0"/>
              <a:t> </a:t>
            </a:r>
            <a:r>
              <a:rPr lang="en-US" sz="1600" dirty="0" err="1"/>
              <a:t>načelo</a:t>
            </a:r>
            <a:r>
              <a:rPr lang="en-US" sz="1600" dirty="0"/>
              <a:t> </a:t>
            </a:r>
            <a:r>
              <a:rPr lang="en-US" sz="1600" dirty="0" err="1"/>
              <a:t>hitnog</a:t>
            </a:r>
            <a:r>
              <a:rPr lang="en-US" sz="1600" dirty="0"/>
              <a:t> </a:t>
            </a:r>
            <a:r>
              <a:rPr lang="en-US" sz="1600" dirty="0" err="1"/>
              <a:t>povratka</a:t>
            </a:r>
            <a:r>
              <a:rPr lang="en-US" sz="1600" dirty="0"/>
              <a:t> </a:t>
            </a:r>
            <a:r>
              <a:rPr lang="en-US" sz="1600" dirty="0" err="1"/>
              <a:t>djeteta</a:t>
            </a:r>
            <a:endParaRPr lang="en-US" sz="1600" dirty="0"/>
          </a:p>
        </p:txBody>
      </p:sp>
      <p:sp>
        <p:nvSpPr>
          <p:cNvPr id="6" name="Content Placeholder 2">
            <a:extLst>
              <a:ext uri="{FF2B5EF4-FFF2-40B4-BE49-F238E27FC236}">
                <a16:creationId xmlns:a16="http://schemas.microsoft.com/office/drawing/2014/main" id="{49EA5170-3162-1E40-8813-1ADF7FBADEA8}"/>
              </a:ext>
            </a:extLst>
          </p:cNvPr>
          <p:cNvSpPr txBox="1">
            <a:spLocks/>
          </p:cNvSpPr>
          <p:nvPr/>
        </p:nvSpPr>
        <p:spPr>
          <a:xfrm>
            <a:off x="3723540" y="2146546"/>
            <a:ext cx="3889130" cy="1325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Char char="v"/>
            </a:pPr>
            <a:r>
              <a:rPr lang="hr-HR" sz="1500" dirty="0">
                <a:solidFill>
                  <a:srgbClr val="C00000"/>
                </a:solidFill>
              </a:rPr>
              <a:t>U</a:t>
            </a:r>
            <a:r>
              <a:rPr lang="en-GB" sz="1500" dirty="0" err="1">
                <a:solidFill>
                  <a:srgbClr val="C00000"/>
                </a:solidFill>
              </a:rPr>
              <a:t>redba</a:t>
            </a:r>
            <a:r>
              <a:rPr lang="en-GB" sz="1500" dirty="0">
                <a:solidFill>
                  <a:srgbClr val="C00000"/>
                </a:solidFill>
              </a:rPr>
              <a:t> </a:t>
            </a:r>
            <a:r>
              <a:rPr lang="en-GB" sz="1500" dirty="0" err="1">
                <a:solidFill>
                  <a:srgbClr val="C00000"/>
                </a:solidFill>
              </a:rPr>
              <a:t>Vijeća</a:t>
            </a:r>
            <a:r>
              <a:rPr lang="en-GB" sz="1500" dirty="0">
                <a:solidFill>
                  <a:srgbClr val="C00000"/>
                </a:solidFill>
              </a:rPr>
              <a:t> (EZ) br. 2001/2003 o </a:t>
            </a:r>
            <a:r>
              <a:rPr lang="en-GB" sz="1500" dirty="0" err="1">
                <a:solidFill>
                  <a:srgbClr val="C00000"/>
                </a:solidFill>
              </a:rPr>
              <a:t>nadležnosti</a:t>
            </a:r>
            <a:r>
              <a:rPr lang="en-GB" sz="1500" dirty="0">
                <a:solidFill>
                  <a:srgbClr val="C00000"/>
                </a:solidFill>
              </a:rPr>
              <a:t>, </a:t>
            </a:r>
            <a:r>
              <a:rPr lang="en-GB" sz="1500" dirty="0" err="1">
                <a:solidFill>
                  <a:srgbClr val="C00000"/>
                </a:solidFill>
              </a:rPr>
              <a:t>priznavanju</a:t>
            </a:r>
            <a:r>
              <a:rPr lang="en-GB" sz="1500" dirty="0">
                <a:solidFill>
                  <a:srgbClr val="C00000"/>
                </a:solidFill>
              </a:rPr>
              <a:t> </a:t>
            </a:r>
            <a:r>
              <a:rPr lang="en-GB" sz="1500" dirty="0" err="1">
                <a:solidFill>
                  <a:srgbClr val="C00000"/>
                </a:solidFill>
              </a:rPr>
              <a:t>i</a:t>
            </a:r>
            <a:r>
              <a:rPr lang="en-GB" sz="1500" dirty="0">
                <a:solidFill>
                  <a:srgbClr val="C00000"/>
                </a:solidFill>
              </a:rPr>
              <a:t> </a:t>
            </a:r>
            <a:r>
              <a:rPr lang="en-GB" sz="1500" dirty="0" err="1">
                <a:solidFill>
                  <a:srgbClr val="C00000"/>
                </a:solidFill>
              </a:rPr>
              <a:t>izvršenju</a:t>
            </a:r>
            <a:r>
              <a:rPr lang="en-GB" sz="1500" dirty="0">
                <a:solidFill>
                  <a:srgbClr val="C00000"/>
                </a:solidFill>
              </a:rPr>
              <a:t> </a:t>
            </a:r>
            <a:r>
              <a:rPr lang="en-GB" sz="1500" dirty="0" err="1">
                <a:solidFill>
                  <a:srgbClr val="C00000"/>
                </a:solidFill>
              </a:rPr>
              <a:t>sudskih</a:t>
            </a:r>
            <a:r>
              <a:rPr lang="en-GB" sz="1500" dirty="0">
                <a:solidFill>
                  <a:srgbClr val="C00000"/>
                </a:solidFill>
              </a:rPr>
              <a:t> </a:t>
            </a:r>
            <a:r>
              <a:rPr lang="en-GB" sz="1500" dirty="0" err="1">
                <a:solidFill>
                  <a:srgbClr val="C00000"/>
                </a:solidFill>
              </a:rPr>
              <a:t>odluka</a:t>
            </a:r>
            <a:r>
              <a:rPr lang="en-GB" sz="1500" dirty="0">
                <a:solidFill>
                  <a:srgbClr val="C00000"/>
                </a:solidFill>
              </a:rPr>
              <a:t> u </a:t>
            </a:r>
            <a:r>
              <a:rPr lang="en-GB" sz="1500" dirty="0" err="1">
                <a:solidFill>
                  <a:srgbClr val="C00000"/>
                </a:solidFill>
              </a:rPr>
              <a:t>bračnim</a:t>
            </a:r>
            <a:r>
              <a:rPr lang="en-GB" sz="1500" dirty="0">
                <a:solidFill>
                  <a:srgbClr val="C00000"/>
                </a:solidFill>
              </a:rPr>
              <a:t> </a:t>
            </a:r>
            <a:r>
              <a:rPr lang="en-GB" sz="1500" dirty="0" err="1">
                <a:solidFill>
                  <a:srgbClr val="C00000"/>
                </a:solidFill>
              </a:rPr>
              <a:t>sporovima</a:t>
            </a:r>
            <a:r>
              <a:rPr lang="en-GB" sz="1500" dirty="0">
                <a:solidFill>
                  <a:srgbClr val="C00000"/>
                </a:solidFill>
              </a:rPr>
              <a:t> </a:t>
            </a:r>
            <a:r>
              <a:rPr lang="en-GB" sz="1500" dirty="0" err="1">
                <a:solidFill>
                  <a:srgbClr val="C00000"/>
                </a:solidFill>
              </a:rPr>
              <a:t>i</a:t>
            </a:r>
            <a:r>
              <a:rPr lang="en-GB" sz="1500" dirty="0">
                <a:solidFill>
                  <a:srgbClr val="C00000"/>
                </a:solidFill>
              </a:rPr>
              <a:t> u </a:t>
            </a:r>
            <a:r>
              <a:rPr lang="en-GB" sz="1500" dirty="0" err="1">
                <a:solidFill>
                  <a:srgbClr val="C00000"/>
                </a:solidFill>
              </a:rPr>
              <a:t>stvarima</a:t>
            </a:r>
            <a:r>
              <a:rPr lang="en-GB" sz="1500" dirty="0">
                <a:solidFill>
                  <a:srgbClr val="C00000"/>
                </a:solidFill>
              </a:rPr>
              <a:t> </a:t>
            </a:r>
            <a:r>
              <a:rPr lang="en-GB" sz="1500" dirty="0" err="1">
                <a:solidFill>
                  <a:srgbClr val="C00000"/>
                </a:solidFill>
              </a:rPr>
              <a:t>povezanim</a:t>
            </a:r>
            <a:r>
              <a:rPr lang="en-GB" sz="1500" dirty="0">
                <a:solidFill>
                  <a:srgbClr val="C00000"/>
                </a:solidFill>
              </a:rPr>
              <a:t> s </a:t>
            </a:r>
            <a:r>
              <a:rPr lang="en-GB" sz="1500" dirty="0" err="1">
                <a:solidFill>
                  <a:srgbClr val="C00000"/>
                </a:solidFill>
              </a:rPr>
              <a:t>roditeljskom</a:t>
            </a:r>
            <a:r>
              <a:rPr lang="en-GB" sz="1500" dirty="0">
                <a:solidFill>
                  <a:srgbClr val="C00000"/>
                </a:solidFill>
              </a:rPr>
              <a:t> </a:t>
            </a:r>
            <a:r>
              <a:rPr lang="en-GB" sz="1500" dirty="0" err="1" smtClean="0">
                <a:solidFill>
                  <a:srgbClr val="C00000"/>
                </a:solidFill>
              </a:rPr>
              <a:t>odgovornošću</a:t>
            </a:r>
            <a:r>
              <a:rPr lang="hr-HR" sz="1500" dirty="0">
                <a:solidFill>
                  <a:srgbClr val="C00000"/>
                </a:solidFill>
              </a:rPr>
              <a:t> </a:t>
            </a:r>
            <a:r>
              <a:rPr lang="hr-HR" sz="1500" dirty="0" smtClean="0">
                <a:solidFill>
                  <a:srgbClr val="C00000"/>
                </a:solidFill>
              </a:rPr>
              <a:t>(</a:t>
            </a:r>
            <a:r>
              <a:rPr lang="hr-HR" sz="1500" dirty="0" err="1" smtClean="0">
                <a:solidFill>
                  <a:srgbClr val="C00000"/>
                </a:solidFill>
              </a:rPr>
              <a:t>Brussels</a:t>
            </a:r>
            <a:r>
              <a:rPr lang="hr-HR" sz="1500" dirty="0" smtClean="0">
                <a:solidFill>
                  <a:srgbClr val="C00000"/>
                </a:solidFill>
              </a:rPr>
              <a:t> </a:t>
            </a:r>
            <a:r>
              <a:rPr lang="hr-HR" sz="1500" dirty="0" err="1" smtClean="0">
                <a:solidFill>
                  <a:srgbClr val="C00000"/>
                </a:solidFill>
              </a:rPr>
              <a:t>IIbis</a:t>
            </a:r>
            <a:r>
              <a:rPr lang="hr-HR" sz="1500" dirty="0" smtClean="0">
                <a:solidFill>
                  <a:srgbClr val="C00000"/>
                </a:solidFill>
              </a:rPr>
              <a:t>)</a:t>
            </a:r>
            <a:endParaRPr lang="hr-HR" sz="1500" dirty="0" smtClean="0">
              <a:solidFill>
                <a:srgbClr val="C00000"/>
              </a:solidFill>
            </a:endParaRPr>
          </a:p>
        </p:txBody>
      </p:sp>
    </p:spTree>
    <p:extLst>
      <p:ext uri="{BB962C8B-B14F-4D97-AF65-F5344CB8AC3E}">
        <p14:creationId xmlns:p14="http://schemas.microsoft.com/office/powerpoint/2010/main" val="1256899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879231" y="365125"/>
            <a:ext cx="10193215" cy="1325563"/>
          </a:xfrm>
        </p:spPr>
        <p:txBody>
          <a:bodyPr>
            <a:normAutofit/>
          </a:bodyPr>
          <a:lstStyle/>
          <a:p>
            <a:pPr algn="ctr"/>
            <a:r>
              <a:rPr lang="en-GB" sz="3600" dirty="0">
                <a:solidFill>
                  <a:srgbClr val="002060"/>
                </a:solidFill>
              </a:rPr>
              <a:t>1b. </a:t>
            </a:r>
            <a:r>
              <a:rPr lang="en-GB" sz="3600" dirty="0" err="1">
                <a:solidFill>
                  <a:srgbClr val="002060"/>
                </a:solidFill>
              </a:rPr>
              <a:t>Važna</a:t>
            </a:r>
            <a:r>
              <a:rPr lang="en-GB" sz="3600" dirty="0">
                <a:solidFill>
                  <a:srgbClr val="002060"/>
                </a:solidFill>
              </a:rPr>
              <a:t> </a:t>
            </a:r>
            <a:r>
              <a:rPr lang="en-GB" sz="3600" dirty="0" err="1">
                <a:solidFill>
                  <a:srgbClr val="002060"/>
                </a:solidFill>
              </a:rPr>
              <a:t>pitanja</a:t>
            </a:r>
            <a:endParaRPr lang="en-GB" sz="3600" dirty="0">
              <a:solidFill>
                <a:srgbClr val="002060"/>
              </a:solidFill>
            </a:endParaRPr>
          </a:p>
        </p:txBody>
      </p:sp>
      <p:sp>
        <p:nvSpPr>
          <p:cNvPr id="3" name="Content Placeholder 2">
            <a:extLst>
              <a:ext uri="{FF2B5EF4-FFF2-40B4-BE49-F238E27FC236}">
                <a16:creationId xmlns:a16="http://schemas.microsoft.com/office/drawing/2014/main" id="{331FCB07-534D-8B43-966E-AF425226CFB9}"/>
              </a:ext>
            </a:extLst>
          </p:cNvPr>
          <p:cNvSpPr>
            <a:spLocks noGrp="1"/>
          </p:cNvSpPr>
          <p:nvPr>
            <p:ph idx="1"/>
          </p:nvPr>
        </p:nvSpPr>
        <p:spPr>
          <a:xfrm>
            <a:off x="879231" y="1547445"/>
            <a:ext cx="10474569" cy="4945429"/>
          </a:xfrm>
        </p:spPr>
        <p:txBody>
          <a:bodyPr>
            <a:normAutofit/>
          </a:bodyPr>
          <a:lstStyle/>
          <a:p>
            <a:pPr algn="just">
              <a:buFont typeface="Wingdings" pitchFamily="2" charset="2"/>
              <a:buChar char="v"/>
            </a:pPr>
            <a:r>
              <a:rPr lang="hr-HR" dirty="0" smtClean="0"/>
              <a:t>Primarni skrbnik – majka koja je protupravno odvela dijete</a:t>
            </a:r>
            <a:endParaRPr lang="en-GB" dirty="0"/>
          </a:p>
          <a:p>
            <a:pPr lvl="1" algn="just">
              <a:buFont typeface="Courier New" panose="02070309020205020404" pitchFamily="49" charset="0"/>
              <a:buChar char="o"/>
            </a:pPr>
            <a:r>
              <a:rPr lang="hr-HR" dirty="0"/>
              <a:t>Ranjivost majke koja u postupku povodom zahtjeva za povratak djeteta navodi obiteljsko nasilje kao povod otmici:</a:t>
            </a:r>
            <a:r>
              <a:rPr lang="en-GB" dirty="0"/>
              <a:t> </a:t>
            </a:r>
            <a:r>
              <a:rPr lang="hr-HR" dirty="0"/>
              <a:t>npr</a:t>
            </a:r>
            <a:r>
              <a:rPr lang="en-GB" dirty="0"/>
              <a:t>.:  </a:t>
            </a:r>
          </a:p>
          <a:p>
            <a:pPr lvl="2" algn="just">
              <a:buFont typeface="Courier New" panose="02070309020205020404" pitchFamily="49" charset="0"/>
              <a:buChar char="o"/>
            </a:pPr>
            <a:r>
              <a:rPr lang="hr-HR" dirty="0"/>
              <a:t>Rizik od sekundarne viktimizacije po povratku u državu uobičajenog boravišta</a:t>
            </a:r>
            <a:r>
              <a:rPr lang="en-GB" dirty="0"/>
              <a:t>; </a:t>
            </a:r>
          </a:p>
          <a:p>
            <a:pPr lvl="2" algn="just">
              <a:buFont typeface="Courier New" panose="02070309020205020404" pitchFamily="49" charset="0"/>
              <a:buChar char="o"/>
            </a:pPr>
            <a:r>
              <a:rPr lang="en-GB" dirty="0" err="1"/>
              <a:t>Nedostatak</a:t>
            </a:r>
            <a:r>
              <a:rPr lang="en-GB" dirty="0"/>
              <a:t> </a:t>
            </a:r>
            <a:r>
              <a:rPr lang="en-GB" dirty="0" err="1"/>
              <a:t>financijske</a:t>
            </a:r>
            <a:r>
              <a:rPr lang="en-GB" dirty="0"/>
              <a:t> </a:t>
            </a:r>
            <a:r>
              <a:rPr lang="en-GB" dirty="0" err="1"/>
              <a:t>i</a:t>
            </a:r>
            <a:r>
              <a:rPr lang="en-GB" dirty="0"/>
              <a:t> </a:t>
            </a:r>
            <a:r>
              <a:rPr lang="en-GB" dirty="0" err="1"/>
              <a:t>emocionalne</a:t>
            </a:r>
            <a:r>
              <a:rPr lang="en-GB" dirty="0"/>
              <a:t> </a:t>
            </a:r>
            <a:r>
              <a:rPr lang="en-GB" dirty="0" err="1"/>
              <a:t>potpore</a:t>
            </a:r>
            <a:r>
              <a:rPr lang="en-GB" dirty="0"/>
              <a:t> u </a:t>
            </a:r>
            <a:r>
              <a:rPr lang="en-GB" dirty="0" err="1"/>
              <a:t>državi</a:t>
            </a:r>
            <a:r>
              <a:rPr lang="en-GB" dirty="0"/>
              <a:t> </a:t>
            </a:r>
            <a:r>
              <a:rPr lang="en-GB" dirty="0" err="1"/>
              <a:t>uobičajenog</a:t>
            </a:r>
            <a:r>
              <a:rPr lang="en-GB" dirty="0"/>
              <a:t> </a:t>
            </a:r>
            <a:r>
              <a:rPr lang="en-GB" dirty="0" err="1"/>
              <a:t>boravišta</a:t>
            </a:r>
            <a:r>
              <a:rPr lang="hr-HR" dirty="0"/>
              <a:t>;</a:t>
            </a:r>
          </a:p>
          <a:p>
            <a:pPr lvl="2" algn="just">
              <a:buFont typeface="Courier New" panose="02070309020205020404" pitchFamily="49" charset="0"/>
              <a:buChar char="o"/>
            </a:pPr>
            <a:r>
              <a:rPr lang="hr-HR" dirty="0"/>
              <a:t>Moguća  financijska ovisnost o ostavljenom roditelju </a:t>
            </a:r>
            <a:r>
              <a:rPr lang="hr-HR" dirty="0"/>
              <a:t>nakon povratka</a:t>
            </a:r>
            <a:r>
              <a:rPr lang="en-GB" dirty="0"/>
              <a:t>; </a:t>
            </a:r>
          </a:p>
          <a:p>
            <a:pPr lvl="2" algn="just">
              <a:buFont typeface="Courier New" panose="02070309020205020404" pitchFamily="49" charset="0"/>
              <a:buChar char="o"/>
            </a:pPr>
            <a:r>
              <a:rPr lang="hr-HR" dirty="0"/>
              <a:t>Nedostatak vjerodostojnosti kao svjedoka ako ne prijavi obiteljsko nasilje prije otmice</a:t>
            </a:r>
            <a:r>
              <a:rPr lang="en-GB" dirty="0"/>
              <a:t>;  </a:t>
            </a:r>
          </a:p>
          <a:p>
            <a:pPr lvl="2" algn="just">
              <a:buFont typeface="Courier New" panose="02070309020205020404" pitchFamily="49" charset="0"/>
              <a:buChar char="o"/>
            </a:pPr>
            <a:r>
              <a:rPr lang="en-GB" dirty="0" err="1"/>
              <a:t>Izloženost</a:t>
            </a:r>
            <a:r>
              <a:rPr lang="en-GB" dirty="0"/>
              <a:t> </a:t>
            </a:r>
            <a:r>
              <a:rPr lang="en-GB" dirty="0"/>
              <a:t>„</a:t>
            </a:r>
            <a:r>
              <a:rPr lang="en-GB" dirty="0" err="1"/>
              <a:t>parni</a:t>
            </a:r>
            <a:r>
              <a:rPr lang="hr-HR" dirty="0" err="1"/>
              <a:t>čenju</a:t>
            </a:r>
            <a:r>
              <a:rPr lang="hr-HR" dirty="0"/>
              <a:t> u cilju zastrašivanja</a:t>
            </a:r>
            <a:r>
              <a:rPr lang="en-GB" dirty="0"/>
              <a:t>“ </a:t>
            </a:r>
            <a:r>
              <a:rPr lang="en-GB" dirty="0" err="1"/>
              <a:t>pri</a:t>
            </a:r>
            <a:r>
              <a:rPr lang="en-GB" dirty="0"/>
              <a:t> </a:t>
            </a:r>
            <a:r>
              <a:rPr lang="en-GB" dirty="0" err="1"/>
              <a:t>čemu</a:t>
            </a:r>
            <a:r>
              <a:rPr lang="en-GB" dirty="0"/>
              <a:t> </a:t>
            </a:r>
            <a:r>
              <a:rPr lang="en-GB" dirty="0" err="1"/>
              <a:t>ostavljeni</a:t>
            </a:r>
            <a:r>
              <a:rPr lang="en-GB" dirty="0"/>
              <a:t> </a:t>
            </a:r>
            <a:r>
              <a:rPr lang="en-GB" dirty="0" err="1"/>
              <a:t>otac</a:t>
            </a:r>
            <a:r>
              <a:rPr lang="en-GB" dirty="0"/>
              <a:t> </a:t>
            </a:r>
            <a:r>
              <a:rPr lang="en-GB" dirty="0" err="1"/>
              <a:t>postupak</a:t>
            </a:r>
            <a:r>
              <a:rPr lang="en-GB" dirty="0"/>
              <a:t> </a:t>
            </a:r>
            <a:r>
              <a:rPr lang="en-GB" dirty="0" err="1"/>
              <a:t>povratka</a:t>
            </a:r>
            <a:r>
              <a:rPr lang="en-GB" dirty="0"/>
              <a:t> </a:t>
            </a:r>
            <a:r>
              <a:rPr lang="en-GB" dirty="0" err="1"/>
              <a:t>djeteta</a:t>
            </a:r>
            <a:r>
              <a:rPr lang="en-GB" dirty="0"/>
              <a:t> </a:t>
            </a:r>
            <a:r>
              <a:rPr lang="en-GB" dirty="0" err="1"/>
              <a:t>primarno</a:t>
            </a:r>
            <a:r>
              <a:rPr lang="en-GB" dirty="0"/>
              <a:t> </a:t>
            </a:r>
            <a:r>
              <a:rPr lang="hr-HR" dirty="0"/>
              <a:t>koristi</a:t>
            </a:r>
            <a:r>
              <a:rPr lang="en-GB" dirty="0"/>
              <a:t> </a:t>
            </a:r>
            <a:r>
              <a:rPr lang="en-GB" dirty="0" err="1"/>
              <a:t>k</a:t>
            </a:r>
            <a:r>
              <a:rPr lang="en-GB" dirty="0" err="1"/>
              <a:t>ao</a:t>
            </a:r>
            <a:r>
              <a:rPr lang="en-GB" dirty="0"/>
              <a:t> </a:t>
            </a:r>
            <a:r>
              <a:rPr lang="en-GB" dirty="0" err="1"/>
              <a:t>sredstvo</a:t>
            </a:r>
            <a:r>
              <a:rPr lang="en-GB" dirty="0"/>
              <a:t> </a:t>
            </a:r>
            <a:r>
              <a:rPr lang="en-GB" dirty="0" err="1"/>
              <a:t>daljnjeg</a:t>
            </a:r>
            <a:r>
              <a:rPr lang="en-GB" dirty="0"/>
              <a:t> </a:t>
            </a:r>
            <a:r>
              <a:rPr lang="en-GB" dirty="0" err="1"/>
              <a:t>uznemiravanja</a:t>
            </a:r>
            <a:r>
              <a:rPr lang="en-GB" dirty="0"/>
              <a:t> </a:t>
            </a:r>
            <a:r>
              <a:rPr lang="en-GB" dirty="0" err="1"/>
              <a:t>majke</a:t>
            </a:r>
            <a:r>
              <a:rPr lang="en-GB" dirty="0"/>
              <a:t>, a ne </a:t>
            </a:r>
            <a:r>
              <a:rPr lang="en-GB" dirty="0" err="1"/>
              <a:t>kao</a:t>
            </a:r>
            <a:r>
              <a:rPr lang="en-GB" dirty="0"/>
              <a:t> </a:t>
            </a:r>
            <a:r>
              <a:rPr lang="en-GB" dirty="0" err="1"/>
              <a:t>sredstvo</a:t>
            </a:r>
            <a:r>
              <a:rPr lang="en-GB" dirty="0"/>
              <a:t> </a:t>
            </a:r>
            <a:r>
              <a:rPr lang="en-GB" dirty="0" err="1"/>
              <a:t>koj</a:t>
            </a:r>
            <a:r>
              <a:rPr lang="hr-HR" dirty="0"/>
              <a:t>e</a:t>
            </a:r>
            <a:r>
              <a:rPr lang="en-GB" dirty="0"/>
              <a:t> </a:t>
            </a:r>
            <a:r>
              <a:rPr lang="en-GB" dirty="0" err="1"/>
              <a:t>će</a:t>
            </a:r>
            <a:r>
              <a:rPr lang="en-GB" dirty="0"/>
              <a:t> </a:t>
            </a:r>
            <a:r>
              <a:rPr lang="en-GB" dirty="0" err="1"/>
              <a:t>osigurati</a:t>
            </a:r>
            <a:r>
              <a:rPr lang="en-GB" dirty="0"/>
              <a:t> </a:t>
            </a:r>
            <a:r>
              <a:rPr lang="en-GB" dirty="0" err="1"/>
              <a:t>povratak</a:t>
            </a:r>
            <a:r>
              <a:rPr lang="en-GB" dirty="0"/>
              <a:t> </a:t>
            </a:r>
            <a:r>
              <a:rPr lang="en-GB" dirty="0" err="1"/>
              <a:t>djeteta</a:t>
            </a:r>
            <a:r>
              <a:rPr lang="hr-HR" dirty="0"/>
              <a:t>.</a:t>
            </a:r>
            <a:endParaRPr lang="en-GB" dirty="0"/>
          </a:p>
          <a:p>
            <a:pPr lvl="2">
              <a:buFont typeface="Courier New" panose="02070309020205020404" pitchFamily="49" charset="0"/>
              <a:buChar char="o"/>
            </a:pPr>
            <a:endParaRPr lang="en-GB" dirty="0"/>
          </a:p>
        </p:txBody>
      </p:sp>
    </p:spTree>
    <p:extLst>
      <p:ext uri="{BB962C8B-B14F-4D97-AF65-F5344CB8AC3E}">
        <p14:creationId xmlns:p14="http://schemas.microsoft.com/office/powerpoint/2010/main" val="200327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879231" y="365125"/>
            <a:ext cx="10193215" cy="1325563"/>
          </a:xfrm>
        </p:spPr>
        <p:txBody>
          <a:bodyPr>
            <a:normAutofit/>
          </a:bodyPr>
          <a:lstStyle/>
          <a:p>
            <a:pPr algn="ctr"/>
            <a:r>
              <a:rPr lang="en-GB" sz="3600" dirty="0">
                <a:solidFill>
                  <a:srgbClr val="002060"/>
                </a:solidFill>
              </a:rPr>
              <a:t>1b.</a:t>
            </a:r>
            <a:r>
              <a:rPr lang="hr-HR" sz="3600" dirty="0">
                <a:solidFill>
                  <a:srgbClr val="002060"/>
                </a:solidFill>
              </a:rPr>
              <a:t> </a:t>
            </a:r>
            <a:r>
              <a:rPr lang="en-GB" sz="3600" dirty="0" err="1">
                <a:solidFill>
                  <a:srgbClr val="002060"/>
                </a:solidFill>
              </a:rPr>
              <a:t>Važna</a:t>
            </a:r>
            <a:r>
              <a:rPr lang="en-GB" sz="3600" dirty="0">
                <a:solidFill>
                  <a:srgbClr val="002060"/>
                </a:solidFill>
              </a:rPr>
              <a:t> </a:t>
            </a:r>
            <a:r>
              <a:rPr lang="en-GB" sz="3600" dirty="0" err="1">
                <a:solidFill>
                  <a:srgbClr val="002060"/>
                </a:solidFill>
              </a:rPr>
              <a:t>pitanja</a:t>
            </a:r>
            <a:endParaRPr lang="en-GB" sz="3600" dirty="0">
              <a:solidFill>
                <a:srgbClr val="002060"/>
              </a:solidFill>
            </a:endParaRPr>
          </a:p>
        </p:txBody>
      </p:sp>
      <p:sp>
        <p:nvSpPr>
          <p:cNvPr id="3" name="Content Placeholder 2">
            <a:extLst>
              <a:ext uri="{FF2B5EF4-FFF2-40B4-BE49-F238E27FC236}">
                <a16:creationId xmlns:a16="http://schemas.microsoft.com/office/drawing/2014/main" id="{331FCB07-534D-8B43-966E-AF425226CFB9}"/>
              </a:ext>
            </a:extLst>
          </p:cNvPr>
          <p:cNvSpPr>
            <a:spLocks noGrp="1"/>
          </p:cNvSpPr>
          <p:nvPr>
            <p:ph idx="1"/>
          </p:nvPr>
        </p:nvSpPr>
        <p:spPr>
          <a:xfrm>
            <a:off x="879231" y="1547445"/>
            <a:ext cx="10474569" cy="4945429"/>
          </a:xfrm>
        </p:spPr>
        <p:txBody>
          <a:bodyPr>
            <a:normAutofit lnSpcReduction="10000"/>
          </a:bodyPr>
          <a:lstStyle/>
          <a:p>
            <a:pPr algn="just">
              <a:buFont typeface="Wingdings" pitchFamily="2" charset="2"/>
              <a:buChar char="v"/>
            </a:pPr>
            <a:r>
              <a:rPr lang="en-GB" dirty="0"/>
              <a:t>S</a:t>
            </a:r>
            <a:r>
              <a:rPr lang="hr-HR" dirty="0"/>
              <a:t>igurnost majke </a:t>
            </a:r>
            <a:r>
              <a:rPr lang="hr-HR" dirty="0"/>
              <a:t>nakon povratka</a:t>
            </a:r>
            <a:endParaRPr lang="en-GB" dirty="0"/>
          </a:p>
          <a:p>
            <a:pPr lvl="1" algn="just">
              <a:buFont typeface="Courier New" panose="02070309020205020404" pitchFamily="49" charset="0"/>
              <a:buChar char="o"/>
            </a:pPr>
            <a:r>
              <a:rPr lang="hr-HR" dirty="0"/>
              <a:t>Formulacija članka 13. st. 1. b) Haške konvencije iz 1980. – situacija u kojoj se nalazi dijete je središte i fokus postupanja</a:t>
            </a:r>
            <a:endParaRPr lang="en-GB" dirty="0"/>
          </a:p>
          <a:p>
            <a:pPr lvl="1" algn="just">
              <a:buFont typeface="Courier New" panose="02070309020205020404" pitchFamily="49" charset="0"/>
              <a:buChar char="o"/>
            </a:pPr>
            <a:r>
              <a:rPr lang="hr-HR" dirty="0"/>
              <a:t>Sigurnost </a:t>
            </a:r>
            <a:r>
              <a:rPr lang="en-GB" dirty="0" err="1"/>
              <a:t>majke</a:t>
            </a:r>
            <a:r>
              <a:rPr lang="hr-HR" dirty="0"/>
              <a:t> nakon povratka</a:t>
            </a:r>
            <a:r>
              <a:rPr lang="en-GB" dirty="0"/>
              <a:t> ne </a:t>
            </a:r>
            <a:r>
              <a:rPr lang="en-GB" dirty="0" err="1"/>
              <a:t>uzima</a:t>
            </a:r>
            <a:r>
              <a:rPr lang="en-GB" dirty="0"/>
              <a:t> se u </a:t>
            </a:r>
            <a:r>
              <a:rPr lang="en-GB" dirty="0" err="1"/>
              <a:t>obzir</a:t>
            </a:r>
            <a:r>
              <a:rPr lang="en-GB" dirty="0"/>
              <a:t>, </a:t>
            </a:r>
            <a:r>
              <a:rPr lang="en-GB" dirty="0" err="1"/>
              <a:t>niti</a:t>
            </a:r>
            <a:r>
              <a:rPr lang="en-GB" dirty="0"/>
              <a:t> </a:t>
            </a:r>
            <a:r>
              <a:rPr lang="hr-HR" dirty="0"/>
              <a:t>prema</a:t>
            </a:r>
            <a:r>
              <a:rPr lang="en-GB" dirty="0"/>
              <a:t> </a:t>
            </a:r>
            <a:r>
              <a:rPr lang="en-GB" dirty="0" err="1"/>
              <a:t>Haškoj</a:t>
            </a:r>
            <a:r>
              <a:rPr lang="en-GB" dirty="0"/>
              <a:t> </a:t>
            </a:r>
            <a:r>
              <a:rPr lang="en-GB" dirty="0" err="1"/>
              <a:t>konvenciji</a:t>
            </a:r>
            <a:r>
              <a:rPr lang="en-GB" dirty="0"/>
              <a:t> </a:t>
            </a:r>
            <a:r>
              <a:rPr lang="en-GB" dirty="0" err="1"/>
              <a:t>iz</a:t>
            </a:r>
            <a:r>
              <a:rPr lang="en-GB" dirty="0"/>
              <a:t> 1980. </a:t>
            </a:r>
            <a:r>
              <a:rPr lang="en-GB" dirty="0" err="1"/>
              <a:t>niti</a:t>
            </a:r>
            <a:r>
              <a:rPr lang="en-GB" dirty="0"/>
              <a:t> </a:t>
            </a:r>
            <a:r>
              <a:rPr lang="en-GB" dirty="0" err="1"/>
              <a:t>Uredbi</a:t>
            </a:r>
            <a:r>
              <a:rPr lang="en-GB" dirty="0"/>
              <a:t> Brussels </a:t>
            </a:r>
            <a:r>
              <a:rPr lang="en-GB" dirty="0" err="1"/>
              <a:t>IIbis</a:t>
            </a:r>
            <a:endParaRPr lang="en-GB" dirty="0"/>
          </a:p>
          <a:p>
            <a:pPr lvl="1" algn="just">
              <a:buFont typeface="Courier New" panose="02070309020205020404" pitchFamily="49" charset="0"/>
              <a:buChar char="o"/>
            </a:pPr>
            <a:r>
              <a:rPr lang="en-GB" dirty="0" err="1"/>
              <a:t>Unatoč</a:t>
            </a:r>
            <a:r>
              <a:rPr lang="en-GB" dirty="0"/>
              <a:t> tome, </a:t>
            </a:r>
            <a:r>
              <a:rPr lang="en-GB" dirty="0" err="1"/>
              <a:t>Haška</a:t>
            </a:r>
            <a:r>
              <a:rPr lang="en-GB" dirty="0"/>
              <a:t> </a:t>
            </a:r>
            <a:r>
              <a:rPr lang="hr-HR" dirty="0" err="1"/>
              <a:t>k</a:t>
            </a:r>
            <a:r>
              <a:rPr lang="en-GB" dirty="0" err="1"/>
              <a:t>onferencija</a:t>
            </a:r>
            <a:r>
              <a:rPr lang="en-GB" dirty="0"/>
              <a:t> u </a:t>
            </a:r>
            <a:r>
              <a:rPr lang="en-GB" dirty="0" err="1"/>
              <a:t>nekoliko</a:t>
            </a:r>
            <a:r>
              <a:rPr lang="en-GB" dirty="0"/>
              <a:t> </a:t>
            </a:r>
            <a:r>
              <a:rPr lang="en-GB" dirty="0" err="1"/>
              <a:t>navrata</a:t>
            </a:r>
            <a:r>
              <a:rPr lang="en-GB" dirty="0"/>
              <a:t> </a:t>
            </a:r>
            <a:r>
              <a:rPr lang="hr-HR" dirty="0"/>
              <a:t>prepoznaje da </a:t>
            </a:r>
            <a:r>
              <a:rPr lang="en-GB" dirty="0" err="1"/>
              <a:t>zaštita</a:t>
            </a:r>
            <a:r>
              <a:rPr lang="en-GB" dirty="0"/>
              <a:t> </a:t>
            </a:r>
            <a:r>
              <a:rPr lang="en-GB" dirty="0" err="1"/>
              <a:t>djeteta</a:t>
            </a:r>
            <a:r>
              <a:rPr lang="en-GB" dirty="0"/>
              <a:t> </a:t>
            </a:r>
            <a:r>
              <a:rPr lang="en-GB" dirty="0" err="1"/>
              <a:t>ponekad</a:t>
            </a:r>
            <a:r>
              <a:rPr lang="en-GB" dirty="0"/>
              <a:t> </a:t>
            </a:r>
            <a:r>
              <a:rPr lang="en-GB" dirty="0" err="1"/>
              <a:t>zahtijeva</a:t>
            </a:r>
            <a:r>
              <a:rPr lang="en-GB" dirty="0"/>
              <a:t> </a:t>
            </a:r>
            <a:r>
              <a:rPr lang="en-GB" dirty="0" err="1"/>
              <a:t>i</a:t>
            </a:r>
            <a:r>
              <a:rPr lang="en-GB" dirty="0"/>
              <a:t> </a:t>
            </a:r>
            <a:r>
              <a:rPr lang="en-GB" dirty="0" err="1"/>
              <a:t>zaštitu</a:t>
            </a:r>
            <a:r>
              <a:rPr lang="en-GB" dirty="0"/>
              <a:t> </a:t>
            </a:r>
            <a:r>
              <a:rPr lang="en-GB" dirty="0" err="1"/>
              <a:t>roditelja</a:t>
            </a:r>
            <a:r>
              <a:rPr lang="en-GB" dirty="0"/>
              <a:t> </a:t>
            </a:r>
            <a:r>
              <a:rPr lang="en-GB" dirty="0" err="1"/>
              <a:t>koji</a:t>
            </a:r>
            <a:r>
              <a:rPr lang="en-GB" dirty="0"/>
              <a:t> je u </a:t>
            </a:r>
            <a:r>
              <a:rPr lang="en-GB" dirty="0" err="1"/>
              <a:t>njegovoj</a:t>
            </a:r>
            <a:r>
              <a:rPr lang="en-GB" dirty="0"/>
              <a:t> </a:t>
            </a:r>
            <a:r>
              <a:rPr lang="en-GB" dirty="0" err="1"/>
              <a:t>pratnji</a:t>
            </a:r>
            <a:endParaRPr lang="en-GB" dirty="0"/>
          </a:p>
          <a:p>
            <a:pPr lvl="1" algn="just">
              <a:buFont typeface="Courier New" panose="02070309020205020404" pitchFamily="49" charset="0"/>
              <a:buChar char="o"/>
            </a:pPr>
            <a:endParaRPr lang="en-GB" dirty="0"/>
          </a:p>
          <a:p>
            <a:pPr algn="just">
              <a:buFont typeface="Wingdings" pitchFamily="2" charset="2"/>
              <a:buChar char="v"/>
            </a:pPr>
            <a:r>
              <a:rPr lang="hr-HR" dirty="0"/>
              <a:t>Sukob</a:t>
            </a:r>
            <a:r>
              <a:rPr lang="en-GB" dirty="0"/>
              <a:t> </a:t>
            </a:r>
            <a:r>
              <a:rPr lang="en-GB" dirty="0" err="1"/>
              <a:t>i</a:t>
            </a:r>
            <a:r>
              <a:rPr lang="en-GB" dirty="0" err="1"/>
              <a:t>zmeđu</a:t>
            </a:r>
            <a:r>
              <a:rPr lang="en-GB" dirty="0"/>
              <a:t> </a:t>
            </a:r>
            <a:r>
              <a:rPr lang="en-GB" dirty="0" err="1"/>
              <a:t>sumarnog</a:t>
            </a:r>
            <a:r>
              <a:rPr lang="en-GB" dirty="0"/>
              <a:t> </a:t>
            </a:r>
            <a:r>
              <a:rPr lang="en-GB" dirty="0" err="1"/>
              <a:t>postupka</a:t>
            </a:r>
            <a:r>
              <a:rPr lang="en-GB" dirty="0"/>
              <a:t> </a:t>
            </a:r>
            <a:r>
              <a:rPr lang="en-GB" dirty="0" err="1"/>
              <a:t>povratka</a:t>
            </a:r>
            <a:r>
              <a:rPr lang="en-GB" dirty="0"/>
              <a:t> </a:t>
            </a:r>
            <a:r>
              <a:rPr lang="en-GB" dirty="0" err="1"/>
              <a:t>djeteta</a:t>
            </a:r>
            <a:r>
              <a:rPr lang="en-GB" dirty="0"/>
              <a:t> koji </a:t>
            </a:r>
            <a:r>
              <a:rPr lang="en-GB" dirty="0" err="1"/>
              <a:t>propisuje</a:t>
            </a:r>
            <a:r>
              <a:rPr lang="en-GB" dirty="0"/>
              <a:t> </a:t>
            </a:r>
            <a:r>
              <a:rPr lang="en-GB" dirty="0" err="1"/>
              <a:t>Haška</a:t>
            </a:r>
            <a:r>
              <a:rPr lang="en-GB" dirty="0"/>
              <a:t> </a:t>
            </a:r>
            <a:r>
              <a:rPr lang="en-GB" dirty="0" err="1"/>
              <a:t>konvencij</a:t>
            </a:r>
            <a:r>
              <a:rPr lang="hr-HR" dirty="0"/>
              <a:t>a</a:t>
            </a:r>
            <a:r>
              <a:rPr lang="en-GB" dirty="0"/>
              <a:t> </a:t>
            </a:r>
            <a:r>
              <a:rPr lang="en-GB" dirty="0" err="1"/>
              <a:t>iz</a:t>
            </a:r>
            <a:r>
              <a:rPr lang="en-GB" dirty="0"/>
              <a:t> 1980. </a:t>
            </a:r>
            <a:r>
              <a:rPr lang="en-GB" dirty="0" err="1"/>
              <a:t>i</a:t>
            </a:r>
            <a:r>
              <a:rPr lang="en-GB" dirty="0"/>
              <a:t> </a:t>
            </a:r>
            <a:r>
              <a:rPr lang="en-GB" dirty="0" err="1"/>
              <a:t>shvaćanja</a:t>
            </a:r>
            <a:r>
              <a:rPr lang="en-GB" dirty="0"/>
              <a:t> o </a:t>
            </a:r>
            <a:r>
              <a:rPr lang="en-GB" dirty="0" err="1"/>
              <a:t>potrebi</a:t>
            </a:r>
            <a:r>
              <a:rPr lang="en-GB" dirty="0"/>
              <a:t> </a:t>
            </a:r>
            <a:r>
              <a:rPr lang="en-GB" dirty="0" err="1"/>
              <a:t>zaštite</a:t>
            </a:r>
            <a:r>
              <a:rPr lang="en-GB" dirty="0"/>
              <a:t> </a:t>
            </a:r>
            <a:r>
              <a:rPr lang="en-GB" dirty="0" err="1"/>
              <a:t>majke</a:t>
            </a:r>
            <a:r>
              <a:rPr lang="en-GB" dirty="0"/>
              <a:t> </a:t>
            </a:r>
            <a:r>
              <a:rPr lang="en-GB" dirty="0" err="1"/>
              <a:t>koja</a:t>
            </a:r>
            <a:r>
              <a:rPr lang="en-GB" dirty="0"/>
              <a:t> je </a:t>
            </a:r>
            <a:r>
              <a:rPr lang="en-GB" dirty="0" err="1"/>
              <a:t>protupravno</a:t>
            </a:r>
            <a:r>
              <a:rPr lang="en-GB" dirty="0"/>
              <a:t> </a:t>
            </a:r>
            <a:r>
              <a:rPr lang="en-GB" dirty="0" err="1"/>
              <a:t>prekogranično</a:t>
            </a:r>
            <a:r>
              <a:rPr lang="en-GB" dirty="0"/>
              <a:t> </a:t>
            </a:r>
            <a:r>
              <a:rPr lang="en-GB" dirty="0" err="1"/>
              <a:t>odvela</a:t>
            </a:r>
            <a:r>
              <a:rPr lang="en-GB" dirty="0"/>
              <a:t> </a:t>
            </a:r>
            <a:r>
              <a:rPr lang="en-GB" dirty="0" err="1"/>
              <a:t>dijete</a:t>
            </a:r>
            <a:endParaRPr lang="en-GB" dirty="0"/>
          </a:p>
          <a:p>
            <a:pPr lvl="1" algn="just">
              <a:buFont typeface="Courier New" panose="02070309020205020404" pitchFamily="49" charset="0"/>
              <a:buChar char="o"/>
            </a:pPr>
            <a:r>
              <a:rPr lang="hr-HR" dirty="0" smtClean="0"/>
              <a:t>Značaj v</a:t>
            </a:r>
            <a:r>
              <a:rPr lang="en-GB" dirty="0" err="1" smtClean="0"/>
              <a:t>remensk</a:t>
            </a:r>
            <a:r>
              <a:rPr lang="hr-HR" dirty="0" err="1" smtClean="0"/>
              <a:t>og</a:t>
            </a:r>
            <a:r>
              <a:rPr lang="en-GB" dirty="0" smtClean="0"/>
              <a:t> </a:t>
            </a:r>
            <a:r>
              <a:rPr lang="en-GB" dirty="0" err="1" smtClean="0"/>
              <a:t>okvir</a:t>
            </a:r>
            <a:r>
              <a:rPr lang="hr-HR" dirty="0" smtClean="0"/>
              <a:t>a</a:t>
            </a:r>
            <a:r>
              <a:rPr lang="en-GB" dirty="0" smtClean="0"/>
              <a:t> </a:t>
            </a:r>
            <a:r>
              <a:rPr lang="en-GB" dirty="0"/>
              <a:t>u </a:t>
            </a:r>
            <a:r>
              <a:rPr lang="en-GB" dirty="0" err="1"/>
              <a:t>kojemu</a:t>
            </a:r>
            <a:r>
              <a:rPr lang="en-GB" dirty="0"/>
              <a:t> </a:t>
            </a:r>
            <a:r>
              <a:rPr lang="en-GB" dirty="0" err="1"/>
              <a:t>treba</a:t>
            </a:r>
            <a:r>
              <a:rPr lang="en-GB" dirty="0"/>
              <a:t> </a:t>
            </a:r>
            <a:r>
              <a:rPr lang="en-GB" dirty="0" err="1"/>
              <a:t>odgovoriti</a:t>
            </a:r>
            <a:r>
              <a:rPr lang="en-GB" dirty="0"/>
              <a:t> </a:t>
            </a:r>
            <a:r>
              <a:rPr lang="en-GB" dirty="0" err="1"/>
              <a:t>na</a:t>
            </a:r>
            <a:r>
              <a:rPr lang="en-GB" dirty="0"/>
              <a:t> </a:t>
            </a:r>
            <a:r>
              <a:rPr lang="en-GB" dirty="0" err="1"/>
              <a:t>glavnu</a:t>
            </a:r>
            <a:r>
              <a:rPr lang="en-GB" dirty="0"/>
              <a:t> </a:t>
            </a:r>
            <a:r>
              <a:rPr lang="en-GB" dirty="0" err="1"/>
              <a:t>dvojbu</a:t>
            </a:r>
            <a:r>
              <a:rPr lang="en-GB" dirty="0"/>
              <a:t> o </a:t>
            </a:r>
            <a:r>
              <a:rPr lang="en-GB" dirty="0" err="1"/>
              <a:t>prikladnosti</a:t>
            </a:r>
            <a:r>
              <a:rPr lang="en-GB" dirty="0"/>
              <a:t> </a:t>
            </a:r>
            <a:r>
              <a:rPr lang="en-GB" dirty="0" err="1"/>
              <a:t>i</a:t>
            </a:r>
            <a:r>
              <a:rPr lang="en-GB" dirty="0"/>
              <a:t> </a:t>
            </a:r>
            <a:r>
              <a:rPr lang="en-GB" dirty="0" err="1"/>
              <a:t>ovršnosti</a:t>
            </a:r>
            <a:r>
              <a:rPr lang="en-GB" dirty="0"/>
              <a:t> </a:t>
            </a:r>
            <a:r>
              <a:rPr lang="en-GB" dirty="0" err="1"/>
              <a:t>mjere</a:t>
            </a:r>
            <a:r>
              <a:rPr lang="en-GB" dirty="0"/>
              <a:t> </a:t>
            </a:r>
            <a:r>
              <a:rPr lang="en-GB" dirty="0" err="1"/>
              <a:t>zaštite</a:t>
            </a:r>
            <a:endParaRPr lang="en-GB" dirty="0"/>
          </a:p>
          <a:p>
            <a:pPr marL="457200" lvl="1" indent="0">
              <a:buNone/>
            </a:pPr>
            <a:endParaRPr lang="en-GB" dirty="0"/>
          </a:p>
        </p:txBody>
      </p:sp>
    </p:spTree>
    <p:extLst>
      <p:ext uri="{BB962C8B-B14F-4D97-AF65-F5344CB8AC3E}">
        <p14:creationId xmlns:p14="http://schemas.microsoft.com/office/powerpoint/2010/main" val="139164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AC07-E0B4-524E-9563-73C3C1BEAAB5}"/>
              </a:ext>
            </a:extLst>
          </p:cNvPr>
          <p:cNvSpPr>
            <a:spLocks noGrp="1"/>
          </p:cNvSpPr>
          <p:nvPr>
            <p:ph type="title"/>
          </p:nvPr>
        </p:nvSpPr>
        <p:spPr>
          <a:xfrm>
            <a:off x="879231" y="365125"/>
            <a:ext cx="10193215" cy="1325563"/>
          </a:xfrm>
        </p:spPr>
        <p:txBody>
          <a:bodyPr>
            <a:normAutofit/>
          </a:bodyPr>
          <a:lstStyle/>
          <a:p>
            <a:pPr algn="ctr"/>
            <a:r>
              <a:rPr lang="en-GB" sz="3600" dirty="0">
                <a:solidFill>
                  <a:srgbClr val="002060"/>
                </a:solidFill>
              </a:rPr>
              <a:t>1b. </a:t>
            </a:r>
            <a:r>
              <a:rPr lang="en-GB" sz="3600" dirty="0" err="1">
                <a:solidFill>
                  <a:srgbClr val="002060"/>
                </a:solidFill>
              </a:rPr>
              <a:t>Važna</a:t>
            </a:r>
            <a:r>
              <a:rPr lang="en-GB" sz="3600" dirty="0">
                <a:solidFill>
                  <a:srgbClr val="002060"/>
                </a:solidFill>
              </a:rPr>
              <a:t> </a:t>
            </a:r>
            <a:r>
              <a:rPr lang="en-GB" sz="3600" dirty="0" err="1">
                <a:solidFill>
                  <a:srgbClr val="002060"/>
                </a:solidFill>
              </a:rPr>
              <a:t>pitanja</a:t>
            </a:r>
            <a:endParaRPr lang="en-GB" sz="3600" dirty="0">
              <a:solidFill>
                <a:srgbClr val="002060"/>
              </a:solidFill>
            </a:endParaRPr>
          </a:p>
        </p:txBody>
      </p:sp>
      <p:sp>
        <p:nvSpPr>
          <p:cNvPr id="3" name="Content Placeholder 2">
            <a:extLst>
              <a:ext uri="{FF2B5EF4-FFF2-40B4-BE49-F238E27FC236}">
                <a16:creationId xmlns:a16="http://schemas.microsoft.com/office/drawing/2014/main" id="{331FCB07-534D-8B43-966E-AF425226CFB9}"/>
              </a:ext>
            </a:extLst>
          </p:cNvPr>
          <p:cNvSpPr>
            <a:spLocks noGrp="1"/>
          </p:cNvSpPr>
          <p:nvPr>
            <p:ph idx="1"/>
          </p:nvPr>
        </p:nvSpPr>
        <p:spPr>
          <a:xfrm>
            <a:off x="879231" y="1547445"/>
            <a:ext cx="10474569" cy="4945429"/>
          </a:xfrm>
        </p:spPr>
        <p:txBody>
          <a:bodyPr>
            <a:normAutofit/>
          </a:bodyPr>
          <a:lstStyle/>
          <a:p>
            <a:pPr algn="just">
              <a:buFont typeface="Wingdings" pitchFamily="2" charset="2"/>
              <a:buChar char="v"/>
            </a:pPr>
            <a:r>
              <a:rPr lang="en-GB" dirty="0"/>
              <a:t>Ozbiljna </a:t>
            </a:r>
            <a:r>
              <a:rPr lang="en-GB" dirty="0" err="1"/>
              <a:t>opasnost</a:t>
            </a:r>
            <a:r>
              <a:rPr lang="en-GB" dirty="0"/>
              <a:t> </a:t>
            </a:r>
            <a:r>
              <a:rPr lang="en-GB" dirty="0" err="1" smtClean="0"/>
              <a:t>i</a:t>
            </a:r>
            <a:r>
              <a:rPr lang="en-GB" dirty="0" smtClean="0"/>
              <a:t> </a:t>
            </a:r>
            <a:r>
              <a:rPr lang="en-GB" dirty="0" err="1"/>
              <a:t>obiteljsko</a:t>
            </a:r>
            <a:r>
              <a:rPr lang="en-GB" dirty="0"/>
              <a:t> </a:t>
            </a:r>
            <a:r>
              <a:rPr lang="en-GB" dirty="0" err="1"/>
              <a:t>nasilje</a:t>
            </a:r>
            <a:r>
              <a:rPr lang="en-GB" dirty="0"/>
              <a:t>: </a:t>
            </a:r>
            <a:r>
              <a:rPr lang="hr-HR" dirty="0"/>
              <a:t>opasnost z</a:t>
            </a:r>
            <a:r>
              <a:rPr lang="hr-HR" dirty="0"/>
              <a:t>a</a:t>
            </a:r>
            <a:r>
              <a:rPr lang="en-GB" dirty="0"/>
              <a:t> </a:t>
            </a:r>
            <a:r>
              <a:rPr lang="en-GB" dirty="0" err="1"/>
              <a:t>majk</a:t>
            </a:r>
            <a:r>
              <a:rPr lang="hr-HR" dirty="0"/>
              <a:t>u</a:t>
            </a:r>
            <a:r>
              <a:rPr lang="en-GB" dirty="0"/>
              <a:t> </a:t>
            </a:r>
            <a:r>
              <a:rPr lang="en-GB" dirty="0" err="1"/>
              <a:t>nasuprot</a:t>
            </a:r>
            <a:r>
              <a:rPr lang="en-GB" dirty="0"/>
              <a:t> </a:t>
            </a:r>
            <a:r>
              <a:rPr lang="hr-HR" dirty="0"/>
              <a:t>opasnosti</a:t>
            </a:r>
            <a:r>
              <a:rPr lang="hr-HR" dirty="0"/>
              <a:t> za</a:t>
            </a:r>
            <a:r>
              <a:rPr lang="en-GB" dirty="0"/>
              <a:t> d</a:t>
            </a:r>
            <a:r>
              <a:rPr lang="hr-HR" dirty="0"/>
              <a:t>i</a:t>
            </a:r>
            <a:r>
              <a:rPr lang="en-GB" dirty="0"/>
              <a:t>jete</a:t>
            </a:r>
          </a:p>
          <a:p>
            <a:pPr lvl="1" algn="just">
              <a:buFont typeface="Courier New" panose="02070309020205020404" pitchFamily="49" charset="0"/>
              <a:buChar char="o"/>
            </a:pPr>
            <a:r>
              <a:rPr lang="en-GB" dirty="0" err="1"/>
              <a:t>Obiteljsko</a:t>
            </a:r>
            <a:r>
              <a:rPr lang="en-GB" dirty="0"/>
              <a:t> </a:t>
            </a:r>
            <a:r>
              <a:rPr lang="en-GB" dirty="0" err="1"/>
              <a:t>nasilje</a:t>
            </a:r>
            <a:r>
              <a:rPr lang="en-GB" dirty="0"/>
              <a:t> </a:t>
            </a:r>
            <a:r>
              <a:rPr lang="en-GB" dirty="0" err="1"/>
              <a:t>može</a:t>
            </a:r>
            <a:r>
              <a:rPr lang="en-GB" dirty="0"/>
              <a:t> </a:t>
            </a:r>
            <a:r>
              <a:rPr lang="en-GB" dirty="0" err="1"/>
              <a:t>imati</a:t>
            </a:r>
            <a:r>
              <a:rPr lang="en-GB" dirty="0"/>
              <a:t> </a:t>
            </a:r>
            <a:r>
              <a:rPr lang="en-GB" dirty="0" err="1"/>
              <a:t>više</a:t>
            </a:r>
            <a:r>
              <a:rPr lang="en-GB" dirty="0"/>
              <a:t> </a:t>
            </a:r>
            <a:r>
              <a:rPr lang="en-GB" dirty="0" err="1"/>
              <a:t>oblika</a:t>
            </a:r>
            <a:r>
              <a:rPr lang="hr-HR" dirty="0"/>
              <a:t> -</a:t>
            </a:r>
            <a:r>
              <a:rPr lang="en-GB" dirty="0"/>
              <a:t> </a:t>
            </a:r>
            <a:r>
              <a:rPr lang="en-GB" dirty="0" err="1"/>
              <a:t>nije</a:t>
            </a:r>
            <a:r>
              <a:rPr lang="en-GB" dirty="0"/>
              <a:t> </a:t>
            </a:r>
            <a:r>
              <a:rPr lang="en-GB" dirty="0" err="1"/>
              <a:t>ograničeno</a:t>
            </a:r>
            <a:r>
              <a:rPr lang="en-GB" dirty="0"/>
              <a:t> </a:t>
            </a:r>
            <a:r>
              <a:rPr lang="en-GB" dirty="0" err="1"/>
              <a:t>na</a:t>
            </a:r>
            <a:r>
              <a:rPr lang="en-GB" dirty="0"/>
              <a:t> </a:t>
            </a:r>
            <a:r>
              <a:rPr lang="en-GB" dirty="0" err="1"/>
              <a:t>fizičko</a:t>
            </a:r>
            <a:r>
              <a:rPr lang="en-GB" dirty="0"/>
              <a:t> </a:t>
            </a:r>
            <a:r>
              <a:rPr lang="en-GB" dirty="0" err="1"/>
              <a:t>nasilje</a:t>
            </a:r>
            <a:r>
              <a:rPr lang="en-GB" dirty="0"/>
              <a:t> </a:t>
            </a:r>
            <a:r>
              <a:rPr lang="en-GB" dirty="0" err="1"/>
              <a:t>već</a:t>
            </a:r>
            <a:r>
              <a:rPr lang="en-GB" dirty="0"/>
              <a:t> </a:t>
            </a:r>
            <a:r>
              <a:rPr lang="en-GB" dirty="0" err="1"/>
              <a:t>može</a:t>
            </a:r>
            <a:r>
              <a:rPr lang="en-GB" dirty="0"/>
              <a:t> </a:t>
            </a:r>
            <a:r>
              <a:rPr lang="en-GB" dirty="0" err="1"/>
              <a:t>obuhvatiti</a:t>
            </a:r>
            <a:r>
              <a:rPr lang="en-GB" dirty="0"/>
              <a:t> </a:t>
            </a:r>
            <a:r>
              <a:rPr lang="en-GB" dirty="0" err="1"/>
              <a:t>i</a:t>
            </a:r>
            <a:r>
              <a:rPr lang="en-GB" dirty="0"/>
              <a:t> </a:t>
            </a:r>
            <a:r>
              <a:rPr lang="en-GB" dirty="0" err="1"/>
              <a:t>psihičko</a:t>
            </a:r>
            <a:r>
              <a:rPr lang="en-GB" dirty="0"/>
              <a:t> </a:t>
            </a:r>
            <a:r>
              <a:rPr lang="en-GB" dirty="0" err="1"/>
              <a:t>ili</a:t>
            </a:r>
            <a:r>
              <a:rPr lang="en-GB" dirty="0"/>
              <a:t> </a:t>
            </a:r>
            <a:r>
              <a:rPr lang="en-GB" dirty="0" err="1"/>
              <a:t>emocionalno</a:t>
            </a:r>
            <a:r>
              <a:rPr lang="en-GB" dirty="0"/>
              <a:t> </a:t>
            </a:r>
            <a:r>
              <a:rPr lang="en-GB" dirty="0" err="1"/>
              <a:t>zlostavljanje</a:t>
            </a:r>
            <a:r>
              <a:rPr lang="hr-HR" dirty="0"/>
              <a:t>.</a:t>
            </a:r>
            <a:r>
              <a:rPr lang="en-GB" dirty="0"/>
              <a:t> </a:t>
            </a:r>
            <a:endParaRPr lang="en-GB" sz="2000" dirty="0"/>
          </a:p>
          <a:p>
            <a:pPr lvl="1" algn="just">
              <a:buFont typeface="Courier New" panose="02070309020205020404" pitchFamily="49" charset="0"/>
              <a:buChar char="o"/>
            </a:pPr>
            <a:r>
              <a:rPr lang="en-GB" dirty="0" err="1"/>
              <a:t>Dijete</a:t>
            </a:r>
            <a:r>
              <a:rPr lang="en-GB" dirty="0"/>
              <a:t> </a:t>
            </a:r>
            <a:r>
              <a:rPr lang="en-GB" dirty="0" err="1"/>
              <a:t>kao</a:t>
            </a:r>
            <a:r>
              <a:rPr lang="en-GB" dirty="0"/>
              <a:t> </a:t>
            </a:r>
            <a:r>
              <a:rPr lang="en-GB" dirty="0" err="1"/>
              <a:t>svjedok</a:t>
            </a:r>
            <a:r>
              <a:rPr lang="en-GB" dirty="0"/>
              <a:t> </a:t>
            </a:r>
            <a:r>
              <a:rPr lang="en-GB" dirty="0" err="1"/>
              <a:t>obiteljskog</a:t>
            </a:r>
            <a:r>
              <a:rPr lang="en-GB" dirty="0"/>
              <a:t> </a:t>
            </a:r>
            <a:r>
              <a:rPr lang="en-GB" dirty="0" err="1"/>
              <a:t>nasilja</a:t>
            </a:r>
            <a:r>
              <a:rPr lang="en-GB" dirty="0"/>
              <a:t>: </a:t>
            </a:r>
            <a:r>
              <a:rPr lang="en-GB" dirty="0" err="1"/>
              <a:t>obiteljsko</a:t>
            </a:r>
            <a:r>
              <a:rPr lang="en-GB" dirty="0"/>
              <a:t> </a:t>
            </a:r>
            <a:r>
              <a:rPr lang="en-GB" dirty="0" err="1"/>
              <a:t>nasilje</a:t>
            </a:r>
            <a:r>
              <a:rPr lang="en-GB" dirty="0"/>
              <a:t> </a:t>
            </a:r>
            <a:r>
              <a:rPr lang="en-GB" dirty="0" err="1"/>
              <a:t>usmjereno</a:t>
            </a:r>
            <a:r>
              <a:rPr lang="en-GB" dirty="0"/>
              <a:t> </a:t>
            </a:r>
            <a:r>
              <a:rPr lang="en-GB" dirty="0" err="1"/>
              <a:t>prema</a:t>
            </a:r>
            <a:r>
              <a:rPr lang="en-GB" dirty="0"/>
              <a:t> </a:t>
            </a:r>
            <a:r>
              <a:rPr lang="en-GB" dirty="0" err="1"/>
              <a:t>roditelju</a:t>
            </a:r>
            <a:r>
              <a:rPr lang="en-GB" dirty="0"/>
              <a:t> </a:t>
            </a:r>
            <a:r>
              <a:rPr lang="en-GB" dirty="0" err="1"/>
              <a:t>može</a:t>
            </a:r>
            <a:r>
              <a:rPr lang="en-GB" dirty="0"/>
              <a:t> </a:t>
            </a:r>
            <a:r>
              <a:rPr lang="en-GB" dirty="0" err="1"/>
              <a:t>ozbiljno</a:t>
            </a:r>
            <a:r>
              <a:rPr lang="en-GB" dirty="0"/>
              <a:t> </a:t>
            </a:r>
            <a:r>
              <a:rPr lang="en-GB" dirty="0" err="1"/>
              <a:t>naštetiti</a:t>
            </a:r>
            <a:r>
              <a:rPr lang="en-GB" dirty="0"/>
              <a:t> </a:t>
            </a:r>
            <a:r>
              <a:rPr lang="en-GB" dirty="0" err="1"/>
              <a:t>djetetu</a:t>
            </a:r>
            <a:r>
              <a:rPr lang="en-GB" dirty="0"/>
              <a:t> </a:t>
            </a:r>
            <a:r>
              <a:rPr lang="en-GB" dirty="0" err="1"/>
              <a:t>koje</a:t>
            </a:r>
            <a:r>
              <a:rPr lang="en-GB" dirty="0"/>
              <a:t> mu </a:t>
            </a:r>
            <a:r>
              <a:rPr lang="en-GB" dirty="0" err="1"/>
              <a:t>svjedoči</a:t>
            </a:r>
            <a:r>
              <a:rPr lang="hr-HR" dirty="0"/>
              <a:t>,</a:t>
            </a:r>
            <a:r>
              <a:rPr lang="en-GB" dirty="0"/>
              <a:t> </a:t>
            </a:r>
            <a:r>
              <a:rPr lang="en-GB" dirty="0" err="1"/>
              <a:t>odnosno</a:t>
            </a:r>
            <a:r>
              <a:rPr lang="en-GB" dirty="0"/>
              <a:t> </a:t>
            </a:r>
            <a:r>
              <a:rPr lang="en-GB" dirty="0" err="1"/>
              <a:t>djetetu</a:t>
            </a:r>
            <a:r>
              <a:rPr lang="en-GB" dirty="0"/>
              <a:t> </a:t>
            </a:r>
            <a:r>
              <a:rPr lang="en-GB" dirty="0" err="1"/>
              <a:t>koje</a:t>
            </a:r>
            <a:r>
              <a:rPr lang="en-GB" dirty="0"/>
              <a:t> </a:t>
            </a:r>
            <a:r>
              <a:rPr lang="en-GB" dirty="0" err="1"/>
              <a:t>ovisi</a:t>
            </a:r>
            <a:r>
              <a:rPr lang="en-GB" dirty="0"/>
              <a:t> o </a:t>
            </a:r>
            <a:r>
              <a:rPr lang="en-GB" dirty="0" err="1"/>
              <a:t>psihičkom</a:t>
            </a:r>
            <a:r>
              <a:rPr lang="en-GB" dirty="0"/>
              <a:t> </a:t>
            </a:r>
            <a:r>
              <a:rPr lang="en-GB" dirty="0" err="1"/>
              <a:t>zdravlju</a:t>
            </a:r>
            <a:r>
              <a:rPr lang="en-GB" dirty="0"/>
              <a:t> </a:t>
            </a:r>
            <a:r>
              <a:rPr lang="en-GB" dirty="0" err="1"/>
              <a:t>i</a:t>
            </a:r>
            <a:r>
              <a:rPr lang="en-GB" dirty="0"/>
              <a:t> </a:t>
            </a:r>
            <a:r>
              <a:rPr lang="en-GB" dirty="0" err="1"/>
              <a:t>snazi</a:t>
            </a:r>
            <a:r>
              <a:rPr lang="en-GB" dirty="0"/>
              <a:t> </a:t>
            </a:r>
            <a:r>
              <a:rPr lang="en-GB" dirty="0" err="1"/>
              <a:t>svoga</a:t>
            </a:r>
            <a:r>
              <a:rPr lang="en-GB" dirty="0"/>
              <a:t> </a:t>
            </a:r>
            <a:r>
              <a:rPr lang="en-GB" dirty="0" err="1"/>
              <a:t>primarnog</a:t>
            </a:r>
            <a:r>
              <a:rPr lang="en-GB" dirty="0"/>
              <a:t> </a:t>
            </a:r>
            <a:r>
              <a:rPr lang="en-GB" dirty="0" err="1"/>
              <a:t>skrbnika</a:t>
            </a:r>
            <a:r>
              <a:rPr lang="en-GB" dirty="0"/>
              <a:t> koji se brine za </a:t>
            </a:r>
            <a:r>
              <a:rPr lang="en-GB" dirty="0" err="1"/>
              <a:t>djetetovo</a:t>
            </a:r>
            <a:r>
              <a:rPr lang="en-GB" dirty="0"/>
              <a:t> </a:t>
            </a:r>
            <a:r>
              <a:rPr lang="en-GB" dirty="0" err="1"/>
              <a:t>zdravlje</a:t>
            </a:r>
            <a:r>
              <a:rPr lang="en-GB" dirty="0"/>
              <a:t> </a:t>
            </a:r>
            <a:r>
              <a:rPr lang="en-GB" dirty="0" err="1"/>
              <a:t>i</a:t>
            </a:r>
            <a:r>
              <a:rPr lang="en-GB" dirty="0"/>
              <a:t> </a:t>
            </a:r>
            <a:r>
              <a:rPr lang="en-GB" dirty="0" err="1"/>
              <a:t>dobrobit</a:t>
            </a:r>
            <a:r>
              <a:rPr lang="en-GB" dirty="0"/>
              <a:t> (</a:t>
            </a:r>
            <a:r>
              <a:rPr lang="en-GB" dirty="0" err="1"/>
              <a:t>utjecaj</a:t>
            </a:r>
            <a:r>
              <a:rPr lang="en-GB" dirty="0"/>
              <a:t> </a:t>
            </a:r>
            <a:r>
              <a:rPr lang="en-GB" dirty="0" err="1"/>
              <a:t>na</a:t>
            </a:r>
            <a:r>
              <a:rPr lang="en-GB" dirty="0"/>
              <a:t> </a:t>
            </a:r>
            <a:r>
              <a:rPr lang="en-GB" dirty="0" err="1"/>
              <a:t>roditeljske</a:t>
            </a:r>
            <a:r>
              <a:rPr lang="en-GB" dirty="0"/>
              <a:t> </a:t>
            </a:r>
            <a:r>
              <a:rPr lang="en-GB" dirty="0" err="1"/>
              <a:t>sposobnosti</a:t>
            </a:r>
            <a:r>
              <a:rPr lang="en-GB" dirty="0"/>
              <a:t> </a:t>
            </a:r>
            <a:r>
              <a:rPr lang="en-GB" dirty="0" err="1"/>
              <a:t>majke</a:t>
            </a:r>
            <a:r>
              <a:rPr lang="en-GB" dirty="0"/>
              <a:t> </a:t>
            </a:r>
            <a:r>
              <a:rPr lang="en-GB" dirty="0" err="1"/>
              <a:t>koja</a:t>
            </a:r>
            <a:r>
              <a:rPr lang="en-GB" dirty="0"/>
              <a:t> je </a:t>
            </a:r>
            <a:r>
              <a:rPr lang="en-GB" dirty="0" err="1"/>
              <a:t>otela</a:t>
            </a:r>
            <a:r>
              <a:rPr lang="en-GB" dirty="0"/>
              <a:t> </a:t>
            </a:r>
            <a:r>
              <a:rPr lang="en-GB" dirty="0" err="1"/>
              <a:t>dijete</a:t>
            </a:r>
            <a:r>
              <a:rPr lang="en-GB" dirty="0"/>
              <a:t>)</a:t>
            </a:r>
            <a:endParaRPr lang="en-GB" sz="2400" dirty="0"/>
          </a:p>
          <a:p>
            <a:pPr lvl="1" algn="just">
              <a:buFont typeface="Courier New" panose="02070309020205020404" pitchFamily="49" charset="0"/>
              <a:buChar char="o"/>
            </a:pPr>
            <a:r>
              <a:rPr lang="en-GB" dirty="0" err="1"/>
              <a:t>Rizik</a:t>
            </a:r>
            <a:r>
              <a:rPr lang="en-GB" dirty="0"/>
              <a:t> </a:t>
            </a:r>
            <a:r>
              <a:rPr lang="en-GB" dirty="0" err="1"/>
              <a:t>za</a:t>
            </a:r>
            <a:r>
              <a:rPr lang="en-GB" dirty="0"/>
              <a:t> </a:t>
            </a:r>
            <a:r>
              <a:rPr lang="en-GB" dirty="0" err="1"/>
              <a:t>majku</a:t>
            </a:r>
            <a:r>
              <a:rPr lang="en-GB" dirty="0"/>
              <a:t> </a:t>
            </a:r>
            <a:r>
              <a:rPr lang="en-GB" dirty="0" err="1"/>
              <a:t>povezan</a:t>
            </a:r>
            <a:r>
              <a:rPr lang="en-GB" dirty="0"/>
              <a:t> je s </a:t>
            </a:r>
            <a:r>
              <a:rPr lang="en-GB" dirty="0" err="1"/>
              <a:t>rizikom</a:t>
            </a:r>
            <a:r>
              <a:rPr lang="en-GB" dirty="0"/>
              <a:t> </a:t>
            </a:r>
            <a:r>
              <a:rPr lang="en-GB" dirty="0" err="1"/>
              <a:t>za</a:t>
            </a:r>
            <a:r>
              <a:rPr lang="en-GB" dirty="0"/>
              <a:t> </a:t>
            </a:r>
            <a:r>
              <a:rPr lang="en-GB" dirty="0" err="1"/>
              <a:t>dijete</a:t>
            </a:r>
            <a:r>
              <a:rPr lang="en-GB" dirty="0"/>
              <a:t> – </a:t>
            </a:r>
            <a:r>
              <a:rPr lang="en-GB" dirty="0" err="1"/>
              <a:t>opravdano</a:t>
            </a:r>
            <a:r>
              <a:rPr lang="en-GB" dirty="0"/>
              <a:t> </a:t>
            </a:r>
            <a:r>
              <a:rPr lang="en-GB" dirty="0" err="1"/>
              <a:t>činjenicom</a:t>
            </a:r>
            <a:r>
              <a:rPr lang="en-GB" dirty="0"/>
              <a:t> da je </a:t>
            </a:r>
            <a:r>
              <a:rPr lang="en-GB" dirty="0" err="1"/>
              <a:t>dijete</a:t>
            </a:r>
            <a:r>
              <a:rPr lang="en-GB" dirty="0"/>
              <a:t> </a:t>
            </a:r>
            <a:r>
              <a:rPr lang="en-GB" dirty="0" err="1"/>
              <a:t>po</a:t>
            </a:r>
            <a:r>
              <a:rPr lang="en-GB" dirty="0"/>
              <a:t> </a:t>
            </a:r>
            <a:r>
              <a:rPr lang="en-GB" dirty="0" err="1"/>
              <a:t>povratku</a:t>
            </a:r>
            <a:r>
              <a:rPr lang="en-GB" dirty="0"/>
              <a:t> </a:t>
            </a:r>
            <a:r>
              <a:rPr lang="en-GB" dirty="0" err="1"/>
              <a:t>izloženo</a:t>
            </a:r>
            <a:r>
              <a:rPr lang="en-GB" dirty="0"/>
              <a:t> </a:t>
            </a:r>
            <a:r>
              <a:rPr lang="en-GB" dirty="0" err="1"/>
              <a:t>psihičkoj</a:t>
            </a:r>
            <a:r>
              <a:rPr lang="en-GB" dirty="0"/>
              <a:t> </a:t>
            </a:r>
            <a:r>
              <a:rPr lang="en-GB" dirty="0" err="1"/>
              <a:t>traumi</a:t>
            </a:r>
            <a:r>
              <a:rPr lang="en-GB" dirty="0"/>
              <a:t> </a:t>
            </a:r>
            <a:r>
              <a:rPr lang="en-GB" dirty="0" err="1"/>
              <a:t>ili</a:t>
            </a:r>
            <a:r>
              <a:rPr lang="en-GB" dirty="0"/>
              <a:t> </a:t>
            </a:r>
            <a:r>
              <a:rPr lang="en-GB" dirty="0" err="1"/>
              <a:t>stavljeno</a:t>
            </a:r>
            <a:r>
              <a:rPr lang="en-GB" dirty="0"/>
              <a:t> u </a:t>
            </a:r>
            <a:r>
              <a:rPr lang="en-GB" dirty="0" err="1"/>
              <a:t>drugi</a:t>
            </a:r>
            <a:r>
              <a:rPr lang="en-GB" dirty="0"/>
              <a:t> </a:t>
            </a:r>
            <a:r>
              <a:rPr lang="en-GB" dirty="0" err="1"/>
              <a:t>nepovoljni</a:t>
            </a:r>
            <a:r>
              <a:rPr lang="hr-HR" dirty="0"/>
              <a:t> </a:t>
            </a:r>
            <a:r>
              <a:rPr lang="en-GB" dirty="0" err="1"/>
              <a:t>položaj</a:t>
            </a:r>
            <a:r>
              <a:rPr lang="en-GB" dirty="0"/>
              <a:t> – </a:t>
            </a:r>
            <a:r>
              <a:rPr lang="en-GB" dirty="0" err="1"/>
              <a:t>članak</a:t>
            </a:r>
            <a:r>
              <a:rPr lang="en-GB" dirty="0"/>
              <a:t> 13. </a:t>
            </a:r>
            <a:r>
              <a:rPr lang="en-GB" dirty="0" err="1"/>
              <a:t>st.</a:t>
            </a:r>
            <a:r>
              <a:rPr lang="en-GB" dirty="0"/>
              <a:t> 1. b) </a:t>
            </a:r>
            <a:r>
              <a:rPr lang="en-GB" dirty="0" err="1"/>
              <a:t>Haške</a:t>
            </a:r>
            <a:r>
              <a:rPr lang="en-GB" dirty="0"/>
              <a:t> </a:t>
            </a:r>
            <a:r>
              <a:rPr lang="en-GB" dirty="0" err="1"/>
              <a:t>konvencije</a:t>
            </a:r>
            <a:r>
              <a:rPr lang="en-GB" dirty="0"/>
              <a:t> </a:t>
            </a:r>
            <a:r>
              <a:rPr lang="en-GB" dirty="0" err="1"/>
              <a:t>iz</a:t>
            </a:r>
            <a:r>
              <a:rPr lang="en-GB" dirty="0"/>
              <a:t> 1980</a:t>
            </a:r>
            <a:r>
              <a:rPr lang="hr-HR" dirty="0"/>
              <a:t>.</a:t>
            </a:r>
            <a:endParaRPr lang="en-GB" dirty="0"/>
          </a:p>
          <a:p>
            <a:pPr lvl="1">
              <a:buFont typeface="Courier New" panose="02070309020205020404" pitchFamily="49" charset="0"/>
              <a:buChar char="o"/>
            </a:pPr>
            <a:endParaRPr lang="en-GB" dirty="0"/>
          </a:p>
        </p:txBody>
      </p:sp>
    </p:spTree>
    <p:extLst>
      <p:ext uri="{BB962C8B-B14F-4D97-AF65-F5344CB8AC3E}">
        <p14:creationId xmlns:p14="http://schemas.microsoft.com/office/powerpoint/2010/main" val="3253838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FD2D6E36A5E21448732D4C84ECA6824" ma:contentTypeVersion="10" ma:contentTypeDescription="Stvaranje novog dokumenta." ma:contentTypeScope="" ma:versionID="bed8a38f3aa632e9bed60a1054a68dc3">
  <xsd:schema xmlns:xsd="http://www.w3.org/2001/XMLSchema" xmlns:xs="http://www.w3.org/2001/XMLSchema" xmlns:p="http://schemas.microsoft.com/office/2006/metadata/properties" xmlns:ns3="b7cb8f1e-6d71-40ae-b7e8-412590d4a853" targetNamespace="http://schemas.microsoft.com/office/2006/metadata/properties" ma:root="true" ma:fieldsID="d0deaf7610e34cd6e979dd1ba0eb67a4" ns3:_="">
    <xsd:import namespace="b7cb8f1e-6d71-40ae-b7e8-412590d4a8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b8f1e-6d71-40ae-b7e8-412590d4a8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E4B074-96E1-40C4-965F-D2FEAF959946}">
  <ds:schemaRefs>
    <ds:schemaRef ds:uri="http://schemas.microsoft.com/sharepoint/v3/contenttype/forms"/>
  </ds:schemaRefs>
</ds:datastoreItem>
</file>

<file path=customXml/itemProps2.xml><?xml version="1.0" encoding="utf-8"?>
<ds:datastoreItem xmlns:ds="http://schemas.openxmlformats.org/officeDocument/2006/customXml" ds:itemID="{9D46D586-6ED0-4756-94BA-500FF1983ECF}">
  <ds:schemaRefs>
    <ds:schemaRef ds:uri="http://schemas.microsoft.com/office/2006/metadata/properties"/>
    <ds:schemaRef ds:uri="http://purl.org/dc/terms/"/>
    <ds:schemaRef ds:uri="http://schemas.openxmlformats.org/package/2006/metadata/core-properties"/>
    <ds:schemaRef ds:uri="b7cb8f1e-6d71-40ae-b7e8-412590d4a853"/>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984E22A-3C68-4CAB-ACE5-61EA236DF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b8f1e-6d71-40ae-b7e8-412590d4a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1821</TotalTime>
  <Words>3595</Words>
  <Application>Microsoft Office PowerPoint</Application>
  <PresentationFormat>Widescreen</PresentationFormat>
  <Paragraphs>217</Paragraphs>
  <Slides>29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Courier New</vt:lpstr>
      <vt:lpstr>Symbol</vt:lpstr>
      <vt:lpstr>Times New Roman</vt:lpstr>
      <vt:lpstr>Wingdings</vt:lpstr>
      <vt:lpstr>Office Theme</vt:lpstr>
      <vt:lpstr>PowerPoint Presentation</vt:lpstr>
      <vt:lpstr>POAM</vt:lpstr>
      <vt:lpstr>   “ispreplitanje”</vt:lpstr>
      <vt:lpstr>Pregled</vt:lpstr>
      <vt:lpstr>Prva sesija:   Pravni okvir, važna pitanja, prethodna razmatranja </vt:lpstr>
      <vt:lpstr>1a. Pravni okvir relevantan za roditeljsku otmicu djece</vt:lpstr>
      <vt:lpstr>1b. Važna pitanja</vt:lpstr>
      <vt:lpstr>1b. Važna pitanja</vt:lpstr>
      <vt:lpstr>1b. Važna pitanja</vt:lpstr>
      <vt:lpstr>1c. Zaštitne mjere u postupku povratka: prethodna razmatranja</vt:lpstr>
      <vt:lpstr>1c. Zaštitne mjere u kontekstu postupka povratka: prethodna razmatranja  </vt:lpstr>
      <vt:lpstr>PowerPoint Presentation</vt:lpstr>
      <vt:lpstr>PowerPoint Presentation</vt:lpstr>
      <vt:lpstr>Procjena ozbiljne opasnosti –  „pristup evaluacijske procjene“</vt:lpstr>
      <vt:lpstr>Druga sesija:   Nadležnost, mjerodavno pravo i izvršenje</vt:lpstr>
      <vt:lpstr>2a. Zaštitne mjere dostupne žrtvama obiteljskog nasilja u RH</vt:lpstr>
      <vt:lpstr>Uredba o uzajamnom priznavanju zaštitnih mjera u građanskim stvarima i Direktiva o europskom nalogu za zaštitu </vt:lpstr>
      <vt:lpstr>2b. Direktiva o europskom nalogu za zaštitu  </vt:lpstr>
      <vt:lpstr>2c. Uredba o uzajamnom priznavanju zaštitnih mjera u građanskim stvarima  </vt:lpstr>
      <vt:lpstr>2c. Uredba o uzajamnom priznavanju zaštitnih mjera u građanskim stvarima </vt:lpstr>
      <vt:lpstr>2c. Uredba o uzajamnom priznavanju zaštitnih mjera u građanskim stvarima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Hvala na pozornosti!   https://www.pravos.unios.hr/poam-projekt   Evaluacijski obrasci!  Materijali: Vodič dobre prakse, materijali za trening, nacionalna projektna izvješća (Ujedinjeno Kraljevstvo, Njemačka, Italija, Hrvatska, Srbija, Slovenija, Španjolska), bilješke radionice sa stručnjacima, projektni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Momoh, Onyoja</dc:creator>
  <cp:lastModifiedBy>Martina Drventić</cp:lastModifiedBy>
  <cp:revision>378</cp:revision>
  <dcterms:created xsi:type="dcterms:W3CDTF">2020-08-17T07:27:13Z</dcterms:created>
  <dcterms:modified xsi:type="dcterms:W3CDTF">2020-12-18T13:33:58Z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0x010100EFD2D6E36A5E21448732D4C84ECA6824</vt:lpwstr>
  </property>
</Properties>
</file>