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6" r:id="rId3"/>
    <p:sldId id="287" r:id="rId4"/>
    <p:sldId id="288" r:id="rId5"/>
    <p:sldId id="258" r:id="rId6"/>
    <p:sldId id="261" r:id="rId7"/>
    <p:sldId id="262" r:id="rId8"/>
    <p:sldId id="263" r:id="rId9"/>
    <p:sldId id="289" r:id="rId10"/>
    <p:sldId id="290" r:id="rId11"/>
    <p:sldId id="291" r:id="rId12"/>
    <p:sldId id="264" r:id="rId13"/>
    <p:sldId id="265" r:id="rId14"/>
    <p:sldId id="297" r:id="rId15"/>
    <p:sldId id="266" r:id="rId16"/>
    <p:sldId id="292" r:id="rId17"/>
    <p:sldId id="267" r:id="rId18"/>
    <p:sldId id="277" r:id="rId19"/>
    <p:sldId id="293" r:id="rId20"/>
    <p:sldId id="294" r:id="rId21"/>
    <p:sldId id="295" r:id="rId22"/>
    <p:sldId id="276" r:id="rId23"/>
    <p:sldId id="268" r:id="rId24"/>
    <p:sldId id="270" r:id="rId25"/>
    <p:sldId id="296" r:id="rId26"/>
    <p:sldId id="272" r:id="rId27"/>
    <p:sldId id="273" r:id="rId28"/>
    <p:sldId id="271" r:id="rId29"/>
    <p:sldId id="274" r:id="rId30"/>
    <p:sldId id="278" r:id="rId31"/>
    <p:sldId id="279" r:id="rId32"/>
    <p:sldId id="298" r:id="rId33"/>
  </p:sldIdLst>
  <p:sldSz cx="9144000" cy="6858000" type="screen4x3"/>
  <p:notesSz cx="6794500" cy="9931400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CC0000"/>
    <a:srgbClr val="CCFF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109" d="100"/>
          <a:sy n="109" d="100"/>
        </p:scale>
        <p:origin x="16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DE1AE-1F73-416E-905D-3F6972B0902C}" type="doc">
      <dgm:prSet loTypeId="urn:microsoft.com/office/officeart/2005/8/layout/vList5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hr-HR"/>
        </a:p>
      </dgm:t>
    </dgm:pt>
    <dgm:pt modelId="{0617C3C2-16FD-4D57-9475-A6C436155DDE}">
      <dgm:prSet phldrT="[Text]"/>
      <dgm:spPr/>
      <dgm:t>
        <a:bodyPr/>
        <a:lstStyle/>
        <a:p>
          <a:r>
            <a:rPr lang="hr-HR" dirty="0" smtClean="0"/>
            <a:t>Udžbenik</a:t>
          </a:r>
          <a:endParaRPr lang="hr-HR" dirty="0"/>
        </a:p>
      </dgm:t>
    </dgm:pt>
    <dgm:pt modelId="{0D3EE347-9A50-44E7-9575-6E8EBA458576}" type="parTrans" cxnId="{4E78CF72-0D28-4AB3-956C-40A529CBC8DA}">
      <dgm:prSet/>
      <dgm:spPr/>
      <dgm:t>
        <a:bodyPr/>
        <a:lstStyle/>
        <a:p>
          <a:endParaRPr lang="hr-HR"/>
        </a:p>
      </dgm:t>
    </dgm:pt>
    <dgm:pt modelId="{AFE3B781-21CA-40C4-8CB3-7BD5C7E1E815}" type="sibTrans" cxnId="{4E78CF72-0D28-4AB3-956C-40A529CBC8DA}">
      <dgm:prSet/>
      <dgm:spPr/>
      <dgm:t>
        <a:bodyPr/>
        <a:lstStyle/>
        <a:p>
          <a:endParaRPr lang="hr-HR"/>
        </a:p>
      </dgm:t>
    </dgm:pt>
    <dgm:pt modelId="{B46E2A9B-2B47-4246-AC81-D350E291251B}">
      <dgm:prSet phldrT="[Text]"/>
      <dgm:spPr/>
      <dgm:t>
        <a:bodyPr/>
        <a:lstStyle/>
        <a:p>
          <a:r>
            <a:rPr lang="hr-HR" dirty="0" smtClean="0"/>
            <a:t>Knjižnica Fakulteta</a:t>
          </a:r>
          <a:endParaRPr lang="hr-HR" dirty="0"/>
        </a:p>
      </dgm:t>
    </dgm:pt>
    <dgm:pt modelId="{BBC26549-184F-4B93-A03C-94EDB2E12CDD}" type="parTrans" cxnId="{B98BABFA-5CAE-4C1E-B9C2-6001B1CAE17D}">
      <dgm:prSet/>
      <dgm:spPr/>
      <dgm:t>
        <a:bodyPr/>
        <a:lstStyle/>
        <a:p>
          <a:endParaRPr lang="hr-HR"/>
        </a:p>
      </dgm:t>
    </dgm:pt>
    <dgm:pt modelId="{6E03F6A2-824B-4897-9843-0E8DCF49D023}" type="sibTrans" cxnId="{B98BABFA-5CAE-4C1E-B9C2-6001B1CAE17D}">
      <dgm:prSet/>
      <dgm:spPr/>
      <dgm:t>
        <a:bodyPr/>
        <a:lstStyle/>
        <a:p>
          <a:endParaRPr lang="hr-HR"/>
        </a:p>
      </dgm:t>
    </dgm:pt>
    <dgm:pt modelId="{D6D87DA7-E217-4669-8BED-12C22815C8CC}">
      <dgm:prSet phldrT="[Text]"/>
      <dgm:spPr/>
      <dgm:t>
        <a:bodyPr/>
        <a:lstStyle/>
        <a:p>
          <a:r>
            <a:rPr lang="hr-HR" dirty="0" smtClean="0"/>
            <a:t>Nacionalna i  sveučilišna knjižnica</a:t>
          </a:r>
          <a:endParaRPr lang="hr-HR" dirty="0"/>
        </a:p>
      </dgm:t>
    </dgm:pt>
    <dgm:pt modelId="{B0B059D9-ED3B-4779-B1D9-8AC0AC865694}" type="parTrans" cxnId="{93CF951D-A1AB-4F85-B888-ACBC76535CAE}">
      <dgm:prSet/>
      <dgm:spPr/>
      <dgm:t>
        <a:bodyPr/>
        <a:lstStyle/>
        <a:p>
          <a:endParaRPr lang="hr-HR"/>
        </a:p>
      </dgm:t>
    </dgm:pt>
    <dgm:pt modelId="{9787E573-B9AD-4E2D-AB79-9916D81A4C2F}" type="sibTrans" cxnId="{93CF951D-A1AB-4F85-B888-ACBC76535CAE}">
      <dgm:prSet/>
      <dgm:spPr/>
      <dgm:t>
        <a:bodyPr/>
        <a:lstStyle/>
        <a:p>
          <a:endParaRPr lang="hr-HR"/>
        </a:p>
      </dgm:t>
    </dgm:pt>
    <dgm:pt modelId="{E8AD446C-342E-493C-BE4B-71B19A690C53}">
      <dgm:prSet phldrT="[Text]"/>
      <dgm:spPr/>
      <dgm:t>
        <a:bodyPr/>
        <a:lstStyle/>
        <a:p>
          <a:r>
            <a:rPr lang="hr-HR" dirty="0" smtClean="0"/>
            <a:t>Online baze podataka</a:t>
          </a:r>
          <a:endParaRPr lang="hr-HR" dirty="0"/>
        </a:p>
      </dgm:t>
    </dgm:pt>
    <dgm:pt modelId="{3E9E7962-57F3-4C53-8808-1DC9CFC45642}" type="parTrans" cxnId="{4BD855C9-C9BC-4BC8-97EF-8DD0265DBB80}">
      <dgm:prSet/>
      <dgm:spPr/>
      <dgm:t>
        <a:bodyPr/>
        <a:lstStyle/>
        <a:p>
          <a:endParaRPr lang="hr-HR"/>
        </a:p>
      </dgm:t>
    </dgm:pt>
    <dgm:pt modelId="{6A577697-65EA-4BD8-9E71-0BAB14E23844}" type="sibTrans" cxnId="{4BD855C9-C9BC-4BC8-97EF-8DD0265DBB80}">
      <dgm:prSet/>
      <dgm:spPr/>
      <dgm:t>
        <a:bodyPr/>
        <a:lstStyle/>
        <a:p>
          <a:endParaRPr lang="hr-HR"/>
        </a:p>
      </dgm:t>
    </dgm:pt>
    <dgm:pt modelId="{65EA945E-254E-4F12-BC13-EE6C4905F105}">
      <dgm:prSet phldrT="[Text]"/>
      <dgm:spPr/>
      <dgm:t>
        <a:bodyPr/>
        <a:lstStyle/>
        <a:p>
          <a:r>
            <a:rPr lang="hr-HR" dirty="0" smtClean="0"/>
            <a:t>Narodne novine</a:t>
          </a:r>
          <a:endParaRPr lang="hr-HR" dirty="0"/>
        </a:p>
      </dgm:t>
    </dgm:pt>
    <dgm:pt modelId="{FEC0519C-DB82-426F-9C83-685718ADAB8B}" type="parTrans" cxnId="{F498A42E-5221-40FE-85F5-BABC45D39261}">
      <dgm:prSet/>
      <dgm:spPr/>
      <dgm:t>
        <a:bodyPr/>
        <a:lstStyle/>
        <a:p>
          <a:endParaRPr lang="hr-HR"/>
        </a:p>
      </dgm:t>
    </dgm:pt>
    <dgm:pt modelId="{FFAD9F8F-F358-4D76-B2FC-5DBD6A8A4026}" type="sibTrans" cxnId="{F498A42E-5221-40FE-85F5-BABC45D39261}">
      <dgm:prSet/>
      <dgm:spPr/>
      <dgm:t>
        <a:bodyPr/>
        <a:lstStyle/>
        <a:p>
          <a:endParaRPr lang="hr-HR"/>
        </a:p>
      </dgm:t>
    </dgm:pt>
    <dgm:pt modelId="{1E53A8AB-2682-423C-A3E8-4A5BCE444880}">
      <dgm:prSet phldrT="[Text]"/>
      <dgm:spPr/>
      <dgm:t>
        <a:bodyPr/>
        <a:lstStyle/>
        <a:p>
          <a:r>
            <a:rPr lang="hr-HR" dirty="0" smtClean="0"/>
            <a:t>Stranice institucija</a:t>
          </a:r>
          <a:endParaRPr lang="hr-HR" dirty="0"/>
        </a:p>
      </dgm:t>
    </dgm:pt>
    <dgm:pt modelId="{DC16182C-32AA-4583-91B0-C3F89AF1AAFE}" type="parTrans" cxnId="{68D32888-4643-4969-8B5C-76529B2812F9}">
      <dgm:prSet/>
      <dgm:spPr/>
      <dgm:t>
        <a:bodyPr/>
        <a:lstStyle/>
        <a:p>
          <a:endParaRPr lang="hr-HR"/>
        </a:p>
      </dgm:t>
    </dgm:pt>
    <dgm:pt modelId="{8008A67E-BE7A-4474-9125-9B2957A5DCF7}" type="sibTrans" cxnId="{68D32888-4643-4969-8B5C-76529B2812F9}">
      <dgm:prSet/>
      <dgm:spPr/>
      <dgm:t>
        <a:bodyPr/>
        <a:lstStyle/>
        <a:p>
          <a:endParaRPr lang="hr-HR"/>
        </a:p>
      </dgm:t>
    </dgm:pt>
    <dgm:pt modelId="{18C7AB15-5546-4568-A219-BA7F44AD6860}" type="pres">
      <dgm:prSet presAssocID="{EB7DE1AE-1F73-416E-905D-3F6972B090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20BAD31-4F3C-42EF-97D1-9C21907550CC}" type="pres">
      <dgm:prSet presAssocID="{1E53A8AB-2682-423C-A3E8-4A5BCE444880}" presName="linNode" presStyleCnt="0"/>
      <dgm:spPr/>
    </dgm:pt>
    <dgm:pt modelId="{0A287E8A-59F6-4A3A-9E19-051376510F48}" type="pres">
      <dgm:prSet presAssocID="{1E53A8AB-2682-423C-A3E8-4A5BCE444880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5736A21-8804-494E-8177-353585976031}" type="pres">
      <dgm:prSet presAssocID="{8008A67E-BE7A-4474-9125-9B2957A5DCF7}" presName="sp" presStyleCnt="0"/>
      <dgm:spPr/>
    </dgm:pt>
    <dgm:pt modelId="{9E41805C-F5EE-4A65-A7EB-660D1E13A7D5}" type="pres">
      <dgm:prSet presAssocID="{65EA945E-254E-4F12-BC13-EE6C4905F105}" presName="linNode" presStyleCnt="0"/>
      <dgm:spPr/>
    </dgm:pt>
    <dgm:pt modelId="{BD270B73-DC7C-4704-8ED0-493FBDA00751}" type="pres">
      <dgm:prSet presAssocID="{65EA945E-254E-4F12-BC13-EE6C4905F105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363EBF9-B426-4AD1-9DD4-5BCBB5AEDCDB}" type="pres">
      <dgm:prSet presAssocID="{FFAD9F8F-F358-4D76-B2FC-5DBD6A8A4026}" presName="sp" presStyleCnt="0"/>
      <dgm:spPr/>
    </dgm:pt>
    <dgm:pt modelId="{E6286359-791D-40F4-97A6-72662A4B537D}" type="pres">
      <dgm:prSet presAssocID="{E8AD446C-342E-493C-BE4B-71B19A690C53}" presName="linNode" presStyleCnt="0"/>
      <dgm:spPr/>
    </dgm:pt>
    <dgm:pt modelId="{E5D36729-27E3-4338-8AF6-DA9E508B8D5B}" type="pres">
      <dgm:prSet presAssocID="{E8AD446C-342E-493C-BE4B-71B19A690C53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B822779-CFF3-4D46-9E8B-D1E130031473}" type="pres">
      <dgm:prSet presAssocID="{6A577697-65EA-4BD8-9E71-0BAB14E23844}" presName="sp" presStyleCnt="0"/>
      <dgm:spPr/>
    </dgm:pt>
    <dgm:pt modelId="{A7D9D8AC-3E17-4816-9F5C-845C64211096}" type="pres">
      <dgm:prSet presAssocID="{D6D87DA7-E217-4669-8BED-12C22815C8CC}" presName="linNode" presStyleCnt="0"/>
      <dgm:spPr/>
    </dgm:pt>
    <dgm:pt modelId="{97FC3218-AC1B-4A09-8720-84C8AB0E2B6B}" type="pres">
      <dgm:prSet presAssocID="{D6D87DA7-E217-4669-8BED-12C22815C8CC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97D7830-B280-47DA-8DA9-1E0B06287788}" type="pres">
      <dgm:prSet presAssocID="{9787E573-B9AD-4E2D-AB79-9916D81A4C2F}" presName="sp" presStyleCnt="0"/>
      <dgm:spPr/>
    </dgm:pt>
    <dgm:pt modelId="{E937AAB1-8B2F-4A95-91D8-E53A6F669802}" type="pres">
      <dgm:prSet presAssocID="{B46E2A9B-2B47-4246-AC81-D350E291251B}" presName="linNode" presStyleCnt="0"/>
      <dgm:spPr/>
    </dgm:pt>
    <dgm:pt modelId="{DA4511DC-92FD-4276-BCD3-F2800985AB15}" type="pres">
      <dgm:prSet presAssocID="{B46E2A9B-2B47-4246-AC81-D350E291251B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D13DB99-FA5D-4466-873A-31725415D9F9}" type="pres">
      <dgm:prSet presAssocID="{6E03F6A2-824B-4897-9843-0E8DCF49D023}" presName="sp" presStyleCnt="0"/>
      <dgm:spPr/>
    </dgm:pt>
    <dgm:pt modelId="{6CC10E39-6A2B-4C1B-9FF4-8F8D55F0C787}" type="pres">
      <dgm:prSet presAssocID="{0617C3C2-16FD-4D57-9475-A6C436155DDE}" presName="linNode" presStyleCnt="0"/>
      <dgm:spPr/>
    </dgm:pt>
    <dgm:pt modelId="{AC9D76D4-9578-4F10-B016-9BEEBCB2657C}" type="pres">
      <dgm:prSet presAssocID="{0617C3C2-16FD-4D57-9475-A6C436155DDE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77F4E5C-832E-40B0-9D9A-8289F3403AB4}" type="presOf" srcId="{65EA945E-254E-4F12-BC13-EE6C4905F105}" destId="{BD270B73-DC7C-4704-8ED0-493FBDA00751}" srcOrd="0" destOrd="0" presId="urn:microsoft.com/office/officeart/2005/8/layout/vList5"/>
    <dgm:cxn modelId="{F498A42E-5221-40FE-85F5-BABC45D39261}" srcId="{EB7DE1AE-1F73-416E-905D-3F6972B0902C}" destId="{65EA945E-254E-4F12-BC13-EE6C4905F105}" srcOrd="1" destOrd="0" parTransId="{FEC0519C-DB82-426F-9C83-685718ADAB8B}" sibTransId="{FFAD9F8F-F358-4D76-B2FC-5DBD6A8A4026}"/>
    <dgm:cxn modelId="{AE78A5B0-311A-4B37-ACB2-0EEB771172A4}" type="presOf" srcId="{1E53A8AB-2682-423C-A3E8-4A5BCE444880}" destId="{0A287E8A-59F6-4A3A-9E19-051376510F48}" srcOrd="0" destOrd="0" presId="urn:microsoft.com/office/officeart/2005/8/layout/vList5"/>
    <dgm:cxn modelId="{B98BABFA-5CAE-4C1E-B9C2-6001B1CAE17D}" srcId="{EB7DE1AE-1F73-416E-905D-3F6972B0902C}" destId="{B46E2A9B-2B47-4246-AC81-D350E291251B}" srcOrd="4" destOrd="0" parTransId="{BBC26549-184F-4B93-A03C-94EDB2E12CDD}" sibTransId="{6E03F6A2-824B-4897-9843-0E8DCF49D023}"/>
    <dgm:cxn modelId="{823B6147-993F-409D-81C2-4B3B898128D9}" type="presOf" srcId="{EB7DE1AE-1F73-416E-905D-3F6972B0902C}" destId="{18C7AB15-5546-4568-A219-BA7F44AD6860}" srcOrd="0" destOrd="0" presId="urn:microsoft.com/office/officeart/2005/8/layout/vList5"/>
    <dgm:cxn modelId="{0184A200-A895-44CF-9511-D1B1A0F90677}" type="presOf" srcId="{D6D87DA7-E217-4669-8BED-12C22815C8CC}" destId="{97FC3218-AC1B-4A09-8720-84C8AB0E2B6B}" srcOrd="0" destOrd="0" presId="urn:microsoft.com/office/officeart/2005/8/layout/vList5"/>
    <dgm:cxn modelId="{68D32888-4643-4969-8B5C-76529B2812F9}" srcId="{EB7DE1AE-1F73-416E-905D-3F6972B0902C}" destId="{1E53A8AB-2682-423C-A3E8-4A5BCE444880}" srcOrd="0" destOrd="0" parTransId="{DC16182C-32AA-4583-91B0-C3F89AF1AAFE}" sibTransId="{8008A67E-BE7A-4474-9125-9B2957A5DCF7}"/>
    <dgm:cxn modelId="{93CF951D-A1AB-4F85-B888-ACBC76535CAE}" srcId="{EB7DE1AE-1F73-416E-905D-3F6972B0902C}" destId="{D6D87DA7-E217-4669-8BED-12C22815C8CC}" srcOrd="3" destOrd="0" parTransId="{B0B059D9-ED3B-4779-B1D9-8AC0AC865694}" sibTransId="{9787E573-B9AD-4E2D-AB79-9916D81A4C2F}"/>
    <dgm:cxn modelId="{1568D981-47BF-4AE9-A227-0D696691084A}" type="presOf" srcId="{0617C3C2-16FD-4D57-9475-A6C436155DDE}" destId="{AC9D76D4-9578-4F10-B016-9BEEBCB2657C}" srcOrd="0" destOrd="0" presId="urn:microsoft.com/office/officeart/2005/8/layout/vList5"/>
    <dgm:cxn modelId="{4E78CF72-0D28-4AB3-956C-40A529CBC8DA}" srcId="{EB7DE1AE-1F73-416E-905D-3F6972B0902C}" destId="{0617C3C2-16FD-4D57-9475-A6C436155DDE}" srcOrd="5" destOrd="0" parTransId="{0D3EE347-9A50-44E7-9575-6E8EBA458576}" sibTransId="{AFE3B781-21CA-40C4-8CB3-7BD5C7E1E815}"/>
    <dgm:cxn modelId="{A022915B-97A0-4E6F-804D-EB50767E7A78}" type="presOf" srcId="{B46E2A9B-2B47-4246-AC81-D350E291251B}" destId="{DA4511DC-92FD-4276-BCD3-F2800985AB15}" srcOrd="0" destOrd="0" presId="urn:microsoft.com/office/officeart/2005/8/layout/vList5"/>
    <dgm:cxn modelId="{4BC6A604-92CB-45D4-B2F9-CC536A465A93}" type="presOf" srcId="{E8AD446C-342E-493C-BE4B-71B19A690C53}" destId="{E5D36729-27E3-4338-8AF6-DA9E508B8D5B}" srcOrd="0" destOrd="0" presId="urn:microsoft.com/office/officeart/2005/8/layout/vList5"/>
    <dgm:cxn modelId="{4BD855C9-C9BC-4BC8-97EF-8DD0265DBB80}" srcId="{EB7DE1AE-1F73-416E-905D-3F6972B0902C}" destId="{E8AD446C-342E-493C-BE4B-71B19A690C53}" srcOrd="2" destOrd="0" parTransId="{3E9E7962-57F3-4C53-8808-1DC9CFC45642}" sibTransId="{6A577697-65EA-4BD8-9E71-0BAB14E23844}"/>
    <dgm:cxn modelId="{E5FD3D96-5EA2-49A2-ABA4-8E923C14521A}" type="presParOf" srcId="{18C7AB15-5546-4568-A219-BA7F44AD6860}" destId="{320BAD31-4F3C-42EF-97D1-9C21907550CC}" srcOrd="0" destOrd="0" presId="urn:microsoft.com/office/officeart/2005/8/layout/vList5"/>
    <dgm:cxn modelId="{372D6626-E3E0-4711-A437-E58C0AD8DA39}" type="presParOf" srcId="{320BAD31-4F3C-42EF-97D1-9C21907550CC}" destId="{0A287E8A-59F6-4A3A-9E19-051376510F48}" srcOrd="0" destOrd="0" presId="urn:microsoft.com/office/officeart/2005/8/layout/vList5"/>
    <dgm:cxn modelId="{30E5B65D-430D-4A3B-BC10-7222ED9C31EF}" type="presParOf" srcId="{18C7AB15-5546-4568-A219-BA7F44AD6860}" destId="{35736A21-8804-494E-8177-353585976031}" srcOrd="1" destOrd="0" presId="urn:microsoft.com/office/officeart/2005/8/layout/vList5"/>
    <dgm:cxn modelId="{C0EAEB71-C514-446F-B844-635D6FE09FF9}" type="presParOf" srcId="{18C7AB15-5546-4568-A219-BA7F44AD6860}" destId="{9E41805C-F5EE-4A65-A7EB-660D1E13A7D5}" srcOrd="2" destOrd="0" presId="urn:microsoft.com/office/officeart/2005/8/layout/vList5"/>
    <dgm:cxn modelId="{AC8101F1-4A55-4B9F-9B0D-744C640DBB0A}" type="presParOf" srcId="{9E41805C-F5EE-4A65-A7EB-660D1E13A7D5}" destId="{BD270B73-DC7C-4704-8ED0-493FBDA00751}" srcOrd="0" destOrd="0" presId="urn:microsoft.com/office/officeart/2005/8/layout/vList5"/>
    <dgm:cxn modelId="{5472C25D-1F2D-462E-82E1-EB011DBE0BCE}" type="presParOf" srcId="{18C7AB15-5546-4568-A219-BA7F44AD6860}" destId="{A363EBF9-B426-4AD1-9DD4-5BCBB5AEDCDB}" srcOrd="3" destOrd="0" presId="urn:microsoft.com/office/officeart/2005/8/layout/vList5"/>
    <dgm:cxn modelId="{A18B062A-9AC3-4663-81B0-FC50E453F12E}" type="presParOf" srcId="{18C7AB15-5546-4568-A219-BA7F44AD6860}" destId="{E6286359-791D-40F4-97A6-72662A4B537D}" srcOrd="4" destOrd="0" presId="urn:microsoft.com/office/officeart/2005/8/layout/vList5"/>
    <dgm:cxn modelId="{44A4E3D3-BB67-4265-823C-FE038EE252B0}" type="presParOf" srcId="{E6286359-791D-40F4-97A6-72662A4B537D}" destId="{E5D36729-27E3-4338-8AF6-DA9E508B8D5B}" srcOrd="0" destOrd="0" presId="urn:microsoft.com/office/officeart/2005/8/layout/vList5"/>
    <dgm:cxn modelId="{E5464A10-6DF8-4A44-987C-386F28E85911}" type="presParOf" srcId="{18C7AB15-5546-4568-A219-BA7F44AD6860}" destId="{9B822779-CFF3-4D46-9E8B-D1E130031473}" srcOrd="5" destOrd="0" presId="urn:microsoft.com/office/officeart/2005/8/layout/vList5"/>
    <dgm:cxn modelId="{348A77DF-7A30-4143-BFC4-A7A54B4E4B43}" type="presParOf" srcId="{18C7AB15-5546-4568-A219-BA7F44AD6860}" destId="{A7D9D8AC-3E17-4816-9F5C-845C64211096}" srcOrd="6" destOrd="0" presId="urn:microsoft.com/office/officeart/2005/8/layout/vList5"/>
    <dgm:cxn modelId="{D18C65DC-068B-4372-88F6-ED8CDD5A1498}" type="presParOf" srcId="{A7D9D8AC-3E17-4816-9F5C-845C64211096}" destId="{97FC3218-AC1B-4A09-8720-84C8AB0E2B6B}" srcOrd="0" destOrd="0" presId="urn:microsoft.com/office/officeart/2005/8/layout/vList5"/>
    <dgm:cxn modelId="{4B7E599D-A66C-4810-BCDE-887BF8C45871}" type="presParOf" srcId="{18C7AB15-5546-4568-A219-BA7F44AD6860}" destId="{197D7830-B280-47DA-8DA9-1E0B06287788}" srcOrd="7" destOrd="0" presId="urn:microsoft.com/office/officeart/2005/8/layout/vList5"/>
    <dgm:cxn modelId="{8BC56B78-3545-469A-BBCB-C5D2D44E1A3A}" type="presParOf" srcId="{18C7AB15-5546-4568-A219-BA7F44AD6860}" destId="{E937AAB1-8B2F-4A95-91D8-E53A6F669802}" srcOrd="8" destOrd="0" presId="urn:microsoft.com/office/officeart/2005/8/layout/vList5"/>
    <dgm:cxn modelId="{C4A0262F-0B7D-4C24-AA3F-D47F5A23C32D}" type="presParOf" srcId="{E937AAB1-8B2F-4A95-91D8-E53A6F669802}" destId="{DA4511DC-92FD-4276-BCD3-F2800985AB15}" srcOrd="0" destOrd="0" presId="urn:microsoft.com/office/officeart/2005/8/layout/vList5"/>
    <dgm:cxn modelId="{CB450362-E1BD-4633-A718-0EF5BC65B4E2}" type="presParOf" srcId="{18C7AB15-5546-4568-A219-BA7F44AD6860}" destId="{CD13DB99-FA5D-4466-873A-31725415D9F9}" srcOrd="9" destOrd="0" presId="urn:microsoft.com/office/officeart/2005/8/layout/vList5"/>
    <dgm:cxn modelId="{1C621AF7-E01A-4EF8-B897-8D9371624650}" type="presParOf" srcId="{18C7AB15-5546-4568-A219-BA7F44AD6860}" destId="{6CC10E39-6A2B-4C1B-9FF4-8F8D55F0C787}" srcOrd="10" destOrd="0" presId="urn:microsoft.com/office/officeart/2005/8/layout/vList5"/>
    <dgm:cxn modelId="{83C23A8B-C1C7-46B1-AD32-2565A2776EE0}" type="presParOf" srcId="{6CC10E39-6A2B-4C1B-9FF4-8F8D55F0C787}" destId="{AC9D76D4-9578-4F10-B016-9BEEBCB2657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87E8A-59F6-4A3A-9E19-051376510F48}">
      <dsp:nvSpPr>
        <dsp:cNvPr id="0" name=""/>
        <dsp:cNvSpPr/>
      </dsp:nvSpPr>
      <dsp:spPr>
        <a:xfrm>
          <a:off x="2487167" y="1130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Stranice institucija</a:t>
          </a:r>
          <a:endParaRPr lang="hr-HR" sz="1800" kern="1200" dirty="0"/>
        </a:p>
      </dsp:txBody>
      <dsp:txXfrm>
        <a:off x="2519288" y="33251"/>
        <a:ext cx="2733822" cy="593764"/>
      </dsp:txXfrm>
    </dsp:sp>
    <dsp:sp modelId="{BD270B73-DC7C-4704-8ED0-493FBDA00751}">
      <dsp:nvSpPr>
        <dsp:cNvPr id="0" name=""/>
        <dsp:cNvSpPr/>
      </dsp:nvSpPr>
      <dsp:spPr>
        <a:xfrm>
          <a:off x="2487167" y="692036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Narodne novine</a:t>
          </a:r>
          <a:endParaRPr lang="hr-HR" sz="1800" kern="1200" dirty="0"/>
        </a:p>
      </dsp:txBody>
      <dsp:txXfrm>
        <a:off x="2519288" y="724157"/>
        <a:ext cx="2733822" cy="593764"/>
      </dsp:txXfrm>
    </dsp:sp>
    <dsp:sp modelId="{E5D36729-27E3-4338-8AF6-DA9E508B8D5B}">
      <dsp:nvSpPr>
        <dsp:cNvPr id="0" name=""/>
        <dsp:cNvSpPr/>
      </dsp:nvSpPr>
      <dsp:spPr>
        <a:xfrm>
          <a:off x="2487167" y="1382943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Online baze podataka</a:t>
          </a:r>
          <a:endParaRPr lang="hr-HR" sz="1800" kern="1200" dirty="0"/>
        </a:p>
      </dsp:txBody>
      <dsp:txXfrm>
        <a:off x="2519288" y="1415064"/>
        <a:ext cx="2733822" cy="593764"/>
      </dsp:txXfrm>
    </dsp:sp>
    <dsp:sp modelId="{97FC3218-AC1B-4A09-8720-84C8AB0E2B6B}">
      <dsp:nvSpPr>
        <dsp:cNvPr id="0" name=""/>
        <dsp:cNvSpPr/>
      </dsp:nvSpPr>
      <dsp:spPr>
        <a:xfrm>
          <a:off x="2487167" y="2073850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Nacionalna i  sveučilišna knjižnica</a:t>
          </a:r>
          <a:endParaRPr lang="hr-HR" sz="1800" kern="1200" dirty="0"/>
        </a:p>
      </dsp:txBody>
      <dsp:txXfrm>
        <a:off x="2519288" y="2105971"/>
        <a:ext cx="2733822" cy="593764"/>
      </dsp:txXfrm>
    </dsp:sp>
    <dsp:sp modelId="{DA4511DC-92FD-4276-BCD3-F2800985AB15}">
      <dsp:nvSpPr>
        <dsp:cNvPr id="0" name=""/>
        <dsp:cNvSpPr/>
      </dsp:nvSpPr>
      <dsp:spPr>
        <a:xfrm>
          <a:off x="2487167" y="2764756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Knjižnica Fakulteta</a:t>
          </a:r>
          <a:endParaRPr lang="hr-HR" sz="1800" kern="1200" dirty="0"/>
        </a:p>
      </dsp:txBody>
      <dsp:txXfrm>
        <a:off x="2519288" y="2796877"/>
        <a:ext cx="2733822" cy="593764"/>
      </dsp:txXfrm>
    </dsp:sp>
    <dsp:sp modelId="{AC9D76D4-9578-4F10-B016-9BEEBCB2657C}">
      <dsp:nvSpPr>
        <dsp:cNvPr id="0" name=""/>
        <dsp:cNvSpPr/>
      </dsp:nvSpPr>
      <dsp:spPr>
        <a:xfrm>
          <a:off x="2487167" y="3455663"/>
          <a:ext cx="2798064" cy="65800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Udžbenik</a:t>
          </a:r>
          <a:endParaRPr lang="hr-HR" sz="1800" kern="1200" dirty="0"/>
        </a:p>
      </dsp:txBody>
      <dsp:txXfrm>
        <a:off x="2519288" y="3487784"/>
        <a:ext cx="2733822" cy="593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F899CE-59FB-4BFA-B58C-08042688A5AB}" type="datetimeFigureOut">
              <a:rPr lang="hr-HR"/>
              <a:pPr>
                <a:defRPr/>
              </a:pPr>
              <a:t>5.3.2019.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5D00CBC-300E-4DE5-BBAF-9A5636C5EA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99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5F90FC-18F8-4655-9E15-EA4A97632E93}" type="datetimeFigureOut">
              <a:rPr lang="hr-HR"/>
              <a:pPr>
                <a:defRPr/>
              </a:pPr>
              <a:t>5.3.2019.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300417-85D2-4A21-BF31-95D2AC64FA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6166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CDD90CF-57B4-4013-B76F-008FA4E144DF}" type="slidenum">
              <a:rPr lang="hr-HR" altLang="sr-Latn-RS" smtClean="0"/>
              <a:pPr/>
              <a:t>1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914353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0688C2E0-0556-4FD7-ABC5-24AE44CBDFA4}" type="slidenum">
              <a:rPr lang="hr-HR" altLang="sr-Latn-RS" smtClean="0"/>
              <a:pPr/>
              <a:t>18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41839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F200C808-7889-4790-9FD2-8C367D801314}" type="slidenum">
              <a:rPr lang="hr-HR" altLang="sr-Latn-RS" smtClean="0"/>
              <a:pPr/>
              <a:t>22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499318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2CA7F2E-0A0B-41A2-9804-87029AD85B60}" type="slidenum">
              <a:rPr lang="hr-HR" altLang="sr-Latn-RS" smtClean="0"/>
              <a:pPr/>
              <a:t>23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215534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10E51043-0104-45C1-BF9C-8A4EFF21A9E8}" type="slidenum">
              <a:rPr lang="hr-HR" altLang="sr-Latn-RS" smtClean="0"/>
              <a:pPr/>
              <a:t>24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82408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556E5485-36EA-46B9-8A4B-1B1FA4E5548F}" type="slidenum">
              <a:rPr lang="hr-HR" altLang="sr-Latn-RS" smtClean="0"/>
              <a:pPr/>
              <a:t>28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802647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1319E4D-B92F-4AF0-B322-7380838FA63D}" type="slidenum">
              <a:rPr lang="hr-HR" altLang="sr-Latn-RS" smtClean="0"/>
              <a:pPr/>
              <a:t>29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039926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BAE2353-D667-4921-B9AD-E6EE99782C03}" type="slidenum">
              <a:rPr lang="hr-HR" altLang="sr-Latn-RS" smtClean="0"/>
              <a:pPr/>
              <a:t>30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331653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EBBBD17-2F28-4E6A-96CE-37098EF44E5D}" type="slidenum">
              <a:rPr lang="hr-HR" altLang="sr-Latn-RS" smtClean="0"/>
              <a:pPr/>
              <a:t>31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3730409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EBBBD17-2F28-4E6A-96CE-37098EF44E5D}" type="slidenum">
              <a:rPr lang="hr-HR" altLang="sr-Latn-RS" smtClean="0"/>
              <a:pPr/>
              <a:t>32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48534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89F6E1D4-58BC-4C77-BE6C-A715DC6E7F92}" type="slidenum">
              <a:rPr lang="hr-HR" altLang="sr-Latn-RS" smtClean="0"/>
              <a:pPr/>
              <a:t>5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220904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AA18806-D8B9-4D90-84AD-8BFF94A62E16}" type="slidenum">
              <a:rPr lang="hr-HR" altLang="sr-Latn-RS" smtClean="0"/>
              <a:pPr/>
              <a:t>6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739761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E3F6C8AC-D192-457A-9018-5E232AD9B7A0}" type="slidenum">
              <a:rPr lang="hr-HR" altLang="sr-Latn-RS" smtClean="0"/>
              <a:pPr/>
              <a:t>7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4222588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211C10A-F46F-4FC9-BF93-CAEA5EE2F5E5}" type="slidenum">
              <a:rPr lang="hr-HR" altLang="sr-Latn-RS" smtClean="0"/>
              <a:pPr/>
              <a:t>8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016784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1701040-70E7-4106-93F1-6CC57A72F6C3}" type="slidenum">
              <a:rPr lang="hr-HR" altLang="sr-Latn-RS" smtClean="0"/>
              <a:pPr/>
              <a:t>12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975079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ECDE8A4-317A-44EF-B717-3CEECEE1823E}" type="slidenum">
              <a:rPr lang="hr-HR" altLang="sr-Latn-RS" smtClean="0"/>
              <a:pPr/>
              <a:t>13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21631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3E321ECB-0173-4099-8BC7-B4688CBE07B4}" type="slidenum">
              <a:rPr lang="hr-HR" altLang="sr-Latn-RS" smtClean="0"/>
              <a:pPr/>
              <a:t>15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778158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AD8B3261-A852-469B-B8F1-9F8DA99DC1E6}" type="slidenum">
              <a:rPr lang="hr-HR" altLang="sr-Latn-RS" smtClean="0"/>
              <a:pPr/>
              <a:t>17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46458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r-Latn-RS" altLang="sr-Latn-R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smtClean="0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4D87963-9F12-4213-AD42-4EB16D9AE84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2818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7D793-6C43-49C1-B44D-F267D6B63CA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2280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6355-801A-4F64-85C1-1D51DC5BDBE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4969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B51C-0AC7-4276-8184-92BF6C4DB3C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2398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BFAB7-4096-40B3-AF1F-895ED220E1C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4153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C763B-CD0D-439C-8937-F20D0A0560F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3977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26B01-70A1-4ECC-85D0-32AAFC11205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622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13D2E-9182-4EE0-9460-1EAA0757585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2944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151DD-EC7B-4E43-9B87-B799B79B926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9672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B6D60-5F94-4DFC-B0EA-844EF7F81C1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51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DFDEE-E540-4165-91BD-0D6288BD45C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776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sr-Latn-RS" altLang="sr-Latn-RS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84874D8-0FD9-4CA9-903B-39AB59003A2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altLang="sr-Latn-RS" sz="4000" b="1" dirty="0" smtClean="0"/>
              <a:t>	</a:t>
            </a:r>
            <a:r>
              <a:rPr lang="hr-HR" altLang="sr-Latn-RS" sz="3400" b="1" dirty="0" smtClean="0"/>
              <a:t>TEHNIČKE UPUTE ZA IZRADU 	SEMINARSKIH RADOVA I PRAVILA CITIRANJA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20072" y="5614169"/>
            <a:ext cx="3024336" cy="504056"/>
          </a:xfrm>
        </p:spPr>
        <p:txBody>
          <a:bodyPr/>
          <a:lstStyle/>
          <a:p>
            <a:pPr eaLnBrk="1" hangingPunct="1"/>
            <a:r>
              <a:rPr lang="hr-HR" altLang="sr-Latn-RS" sz="2400" dirty="0" smtClean="0"/>
              <a:t>Ivica Pavić, mag. iur.</a:t>
            </a:r>
          </a:p>
        </p:txBody>
      </p:sp>
      <p:pic>
        <p:nvPicPr>
          <p:cNvPr id="5124" name="Picture 7" descr="manu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16338"/>
            <a:ext cx="2665412" cy="2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1.5. POPIS LITERATURE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5076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hr-HR" sz="2600" dirty="0"/>
              <a:t>r</a:t>
            </a:r>
            <a:r>
              <a:rPr lang="hr-HR" sz="2600" dirty="0" smtClean="0"/>
              <a:t>azdvojiti pojedine vrste izvora: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/>
              <a:t>u</a:t>
            </a:r>
            <a:r>
              <a:rPr lang="hr-HR" sz="2600" dirty="0" smtClean="0"/>
              <a:t>džbenici, monografije, znanstveni članci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 smtClean="0"/>
              <a:t>propisi (prema pravnoj snazi; izvješća)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/>
              <a:t>s</a:t>
            </a:r>
            <a:r>
              <a:rPr lang="hr-HR" sz="2600" dirty="0" smtClean="0"/>
              <a:t>udska praksa</a:t>
            </a:r>
          </a:p>
          <a:p>
            <a:pPr marL="571500" indent="-514350">
              <a:buFont typeface="+mj-lt"/>
              <a:buAutoNum type="arabicPeriod"/>
            </a:pPr>
            <a:r>
              <a:rPr lang="hr-HR" sz="2600" dirty="0"/>
              <a:t>i</a:t>
            </a:r>
            <a:r>
              <a:rPr lang="hr-HR" sz="2600" dirty="0" smtClean="0"/>
              <a:t>nternetski izvori</a:t>
            </a:r>
          </a:p>
          <a:p>
            <a:pPr marL="571500" indent="-514350">
              <a:buFont typeface="+mj-lt"/>
              <a:buAutoNum type="arabicPeriod"/>
            </a:pPr>
            <a:endParaRPr lang="hr-HR" sz="2600" dirty="0"/>
          </a:p>
          <a:p>
            <a:pPr marL="571500" indent="-514350">
              <a:buFont typeface="Wingdings" panose="05000000000000000000" pitchFamily="2" charset="2"/>
              <a:buChar char="è"/>
            </a:pPr>
            <a:r>
              <a:rPr lang="hr-HR" sz="2600" dirty="0"/>
              <a:t>u</a:t>
            </a:r>
            <a:r>
              <a:rPr lang="hr-HR" sz="2600" dirty="0" smtClean="0"/>
              <a:t> popisu literature </a:t>
            </a:r>
            <a:r>
              <a:rPr lang="hr-HR" sz="2600" b="1" u="sng" dirty="0" smtClean="0">
                <a:solidFill>
                  <a:srgbClr val="CC0000"/>
                </a:solidFill>
              </a:rPr>
              <a:t>ne</a:t>
            </a:r>
            <a:r>
              <a:rPr lang="hr-HR" sz="2600" dirty="0" smtClean="0"/>
              <a:t> navoditi </a:t>
            </a:r>
            <a:r>
              <a:rPr lang="hr-HR" sz="2600" dirty="0" smtClean="0">
                <a:solidFill>
                  <a:srgbClr val="CC0000"/>
                </a:solidFill>
              </a:rPr>
              <a:t>citirane dijelove</a:t>
            </a:r>
            <a:r>
              <a:rPr lang="hr-HR" sz="2600" dirty="0" smtClean="0"/>
              <a:t>, već isključivo podatke o izvoru!</a:t>
            </a:r>
          </a:p>
          <a:p>
            <a:pPr marL="971550" lvl="1" indent="-51435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3771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100" b="1" dirty="0" smtClean="0"/>
              <a:t>1.6. NEOBVEZNI DIJELOVI SEMINARA</a:t>
            </a:r>
            <a:endParaRPr lang="hr-HR" sz="31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9552" y="2008322"/>
            <a:ext cx="4094846" cy="4114800"/>
          </a:xfrm>
        </p:spPr>
        <p:txBody>
          <a:bodyPr/>
          <a:lstStyle/>
          <a:p>
            <a:pPr marL="0" indent="0" algn="ctr">
              <a:buNone/>
            </a:pPr>
            <a:r>
              <a:rPr lang="hr-HR" u="sng" dirty="0">
                <a:solidFill>
                  <a:srgbClr val="C00000"/>
                </a:solidFill>
              </a:rPr>
              <a:t>s</a:t>
            </a:r>
            <a:r>
              <a:rPr lang="hr-HR" u="sng" dirty="0" smtClean="0">
                <a:solidFill>
                  <a:srgbClr val="C00000"/>
                </a:solidFill>
              </a:rPr>
              <a:t>ažetak (apstrakt)*</a:t>
            </a:r>
          </a:p>
          <a:p>
            <a:pPr marL="0" indent="0" algn="ctr">
              <a:buNone/>
            </a:pPr>
            <a:endParaRPr lang="hr-HR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</a:t>
            </a:r>
            <a:r>
              <a:rPr lang="hr-HR" sz="2000" dirty="0" smtClean="0"/>
              <a:t>akon naslovne stranice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 smtClean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k</a:t>
            </a:r>
            <a:r>
              <a:rPr lang="hr-HR" sz="2000" dirty="0" smtClean="0"/>
              <a:t>ratki pregled rada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 smtClean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 smtClean="0"/>
              <a:t>200-250 riječi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 smtClean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</a:t>
            </a:r>
            <a:r>
              <a:rPr lang="hr-HR" sz="2000" dirty="0" smtClean="0"/>
              <a:t>a kraju se pišu </a:t>
            </a:r>
            <a:r>
              <a:rPr lang="hr-HR" sz="2000" b="1" dirty="0" smtClean="0"/>
              <a:t>ključne riječi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0770" y="2017712"/>
            <a:ext cx="4251709" cy="4579639"/>
          </a:xfrm>
        </p:spPr>
        <p:txBody>
          <a:bodyPr/>
          <a:lstStyle/>
          <a:p>
            <a:pPr marL="0" indent="0" algn="ctr">
              <a:buNone/>
            </a:pPr>
            <a:r>
              <a:rPr lang="hr-HR" u="sng" dirty="0" smtClean="0">
                <a:solidFill>
                  <a:srgbClr val="C00000"/>
                </a:solidFill>
              </a:rPr>
              <a:t>popis kratica*</a:t>
            </a:r>
          </a:p>
          <a:p>
            <a:pPr marL="0" indent="0" algn="ctr">
              <a:buNone/>
            </a:pPr>
            <a:endParaRPr lang="hr-HR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k</a:t>
            </a:r>
            <a:r>
              <a:rPr lang="hr-HR" sz="2000" dirty="0" smtClean="0"/>
              <a:t>ratice i puni nazivi (propisi, institucije)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 smtClean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</a:t>
            </a:r>
            <a:r>
              <a:rPr lang="hr-HR" sz="2000" dirty="0" smtClean="0"/>
              <a:t>e pisati notorne kratice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 smtClean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s</a:t>
            </a:r>
            <a:r>
              <a:rPr lang="hr-HR" sz="2000" dirty="0" smtClean="0"/>
              <a:t>ložiti po abecednom redu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hr-HR" sz="2000" dirty="0"/>
          </a:p>
          <a:p>
            <a:pPr algn="just">
              <a:buFont typeface="Wingdings" panose="05000000000000000000" pitchFamily="2" charset="2"/>
              <a:buChar char="è"/>
            </a:pPr>
            <a:r>
              <a:rPr lang="hr-HR" sz="2000" dirty="0"/>
              <a:t>n</a:t>
            </a:r>
            <a:r>
              <a:rPr lang="hr-HR" sz="2000" dirty="0" smtClean="0"/>
              <a:t>aznačiti u seminaru kod prvog navođenja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7759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2</a:t>
            </a:r>
            <a:r>
              <a:rPr lang="hr-HR" altLang="sr-Latn-RS" sz="3200" b="1" dirty="0" smtClean="0"/>
              <a:t>. TEHNIKA PISANJA RADA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79937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 smtClean="0"/>
              <a:t>margine</a:t>
            </a:r>
            <a:r>
              <a:rPr lang="hr-HR" altLang="sr-Latn-RS" sz="2000" dirty="0" smtClean="0"/>
              <a:t>: </a:t>
            </a:r>
            <a:r>
              <a:rPr lang="hr-HR" altLang="sr-Latn-RS" sz="2000" b="1" dirty="0" smtClean="0"/>
              <a:t>2,5 cm</a:t>
            </a:r>
            <a:r>
              <a:rPr lang="hr-HR" altLang="sr-Latn-RS" sz="2000" dirty="0" smtClean="0"/>
              <a:t> (postaviti!) – moguće i 3 cm lijevo (uvez!)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 smtClean="0"/>
              <a:t>vrsta fonta</a:t>
            </a:r>
            <a:r>
              <a:rPr lang="hr-HR" altLang="sr-Latn-RS" sz="2000" dirty="0" smtClean="0"/>
              <a:t>: times new roman, arial, courier new, verdana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 smtClean="0"/>
              <a:t>veličina fonta</a:t>
            </a:r>
            <a:r>
              <a:rPr lang="hr-HR" altLang="sr-Latn-RS" sz="2000" dirty="0" smtClean="0"/>
              <a:t>: tekst – </a:t>
            </a:r>
            <a:r>
              <a:rPr lang="hr-HR" altLang="sr-Latn-RS" sz="2000" b="1" dirty="0" smtClean="0"/>
              <a:t>12</a:t>
            </a:r>
            <a:r>
              <a:rPr lang="hr-HR" altLang="sr-Latn-RS" sz="2000" dirty="0" smtClean="0"/>
              <a:t>; fusnote – </a:t>
            </a:r>
            <a:r>
              <a:rPr lang="hr-HR" altLang="sr-Latn-RS" sz="2000" b="1" dirty="0" smtClean="0"/>
              <a:t>10</a:t>
            </a:r>
            <a:r>
              <a:rPr lang="hr-HR" altLang="sr-Latn-RS" sz="2000" dirty="0" smtClean="0"/>
              <a:t> (automatska postavka)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 smtClean="0"/>
              <a:t>poravnanje teksta</a:t>
            </a:r>
            <a:r>
              <a:rPr lang="hr-HR" altLang="sr-Latn-RS" sz="2000" dirty="0" smtClean="0"/>
              <a:t>: </a:t>
            </a:r>
            <a:r>
              <a:rPr lang="hr-HR" altLang="sr-Latn-RS" sz="2000" b="1" dirty="0" smtClean="0"/>
              <a:t>obostrano</a:t>
            </a:r>
            <a:r>
              <a:rPr lang="hr-HR" altLang="sr-Latn-RS" sz="2000" dirty="0" smtClean="0"/>
              <a:t> (i tekst </a:t>
            </a:r>
            <a:r>
              <a:rPr lang="hr-HR" altLang="sr-Latn-RS" sz="2000" dirty="0" smtClean="0">
                <a:solidFill>
                  <a:srgbClr val="C00000"/>
                </a:solidFill>
              </a:rPr>
              <a:t>i fusnote</a:t>
            </a:r>
            <a:r>
              <a:rPr lang="hr-HR" altLang="sr-Latn-RS" sz="2000" dirty="0" smtClean="0"/>
              <a:t> – postaviti!)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 smtClean="0"/>
              <a:t>prored između redaka u tekstu</a:t>
            </a:r>
            <a:r>
              <a:rPr lang="hr-HR" altLang="sr-Latn-RS" sz="2000" dirty="0" smtClean="0"/>
              <a:t>: </a:t>
            </a:r>
            <a:r>
              <a:rPr lang="hr-HR" altLang="sr-Latn-RS" sz="2000" b="1" dirty="0" smtClean="0"/>
              <a:t>1,5</a:t>
            </a:r>
            <a:r>
              <a:rPr lang="hr-HR" altLang="sr-Latn-RS" sz="2000" dirty="0" smtClean="0"/>
              <a:t> (automatski, ali provjeriti!)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endParaRPr lang="hr-HR" altLang="sr-Latn-RS" sz="20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000" u="sng" dirty="0" smtClean="0"/>
              <a:t>numeriranje stranica</a:t>
            </a:r>
            <a:r>
              <a:rPr lang="hr-HR" altLang="sr-Latn-RS" sz="2000" dirty="0" smtClean="0"/>
              <a:t>: od uvoda do (uključujući i) zaključka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793037" cy="1462087"/>
          </a:xfrm>
        </p:spPr>
        <p:txBody>
          <a:bodyPr/>
          <a:lstStyle/>
          <a:p>
            <a:pPr eaLnBrk="1" hangingPunct="1"/>
            <a:r>
              <a:rPr lang="hr-HR" altLang="sr-Latn-RS" sz="3200" b="1" dirty="0"/>
              <a:t>3</a:t>
            </a:r>
            <a:r>
              <a:rPr lang="hr-HR" altLang="sr-Latn-RS" sz="3200" b="1" dirty="0" smtClean="0"/>
              <a:t>. CITIRANJE vs. PARAFRAZIRANJE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910387"/>
            <a:ext cx="3810000" cy="341924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3"/>
              </a:buBlip>
            </a:pPr>
            <a:r>
              <a:rPr lang="hr-HR" altLang="sr-Latn-RS" sz="2000" dirty="0" smtClean="0"/>
              <a:t>CITIRANJE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u="sng" dirty="0" smtClean="0">
                <a:solidFill>
                  <a:srgbClr val="CC0000"/>
                </a:solidFill>
              </a:rPr>
              <a:t>doslovno navođenje</a:t>
            </a:r>
            <a:r>
              <a:rPr lang="hr-HR" altLang="sr-Latn-RS" sz="1600" dirty="0" smtClean="0"/>
              <a:t> dijelova tuđeg autorskog djela ili odredbe propisa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b="1" dirty="0" smtClean="0"/>
              <a:t>mora</a:t>
            </a:r>
            <a:r>
              <a:rPr lang="hr-HR" altLang="sr-Latn-RS" sz="1600" dirty="0" smtClean="0"/>
              <a:t> biti naznačeno navodnim znacima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b="1" dirty="0" smtClean="0"/>
              <a:t>mora</a:t>
            </a:r>
            <a:r>
              <a:rPr lang="hr-HR" altLang="sr-Latn-RS" sz="1600" dirty="0" smtClean="0"/>
              <a:t> biti naznačeno fusnotom </a:t>
            </a:r>
            <a:r>
              <a:rPr lang="hr-HR" altLang="sr-Latn-RS" sz="1600" i="1" dirty="0" smtClean="0"/>
              <a:t>ako</a:t>
            </a:r>
            <a:r>
              <a:rPr lang="hr-HR" altLang="sr-Latn-RS" sz="1600" dirty="0" smtClean="0"/>
              <a:t> podatak o izvoru i mjestu nije naveden u dijelu koji </a:t>
            </a:r>
            <a:r>
              <a:rPr lang="hr-HR" altLang="sr-Latn-RS" sz="1600" i="1" dirty="0" smtClean="0"/>
              <a:t>neposredno</a:t>
            </a:r>
            <a:r>
              <a:rPr lang="hr-HR" altLang="sr-Latn-RS" sz="1600" dirty="0" smtClean="0"/>
              <a:t> </a:t>
            </a:r>
            <a:r>
              <a:rPr lang="hr-HR" altLang="sr-Latn-RS" sz="1600" dirty="0" smtClean="0"/>
              <a:t>prethodi </a:t>
            </a:r>
            <a:r>
              <a:rPr lang="hr-HR" altLang="sr-Latn-RS" sz="1600" dirty="0" smtClean="0"/>
              <a:t>citiranju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b="1" dirty="0"/>
              <a:t>m</a:t>
            </a:r>
            <a:r>
              <a:rPr lang="hr-HR" altLang="sr-Latn-RS" sz="1600" b="1" dirty="0" smtClean="0"/>
              <a:t>ože</a:t>
            </a:r>
            <a:r>
              <a:rPr lang="hr-HR" altLang="sr-Latn-RS" sz="1600" dirty="0" smtClean="0"/>
              <a:t> biti pisano i kurzivom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ne miješati s pojmom citata u smislu </a:t>
            </a:r>
            <a:r>
              <a:rPr lang="hr-HR" altLang="sr-Latn-RS" sz="1600" b="1" u="sng" dirty="0" smtClean="0"/>
              <a:t>fusnota</a:t>
            </a:r>
            <a:r>
              <a:rPr lang="hr-HR" altLang="sr-Latn-RS" sz="1600" dirty="0" smtClean="0"/>
              <a:t>!</a:t>
            </a:r>
            <a:endParaRPr lang="hr-HR" altLang="sr-Latn-RS" sz="1600" b="1" u="sng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600" i="1" dirty="0"/>
              <a:t>i</a:t>
            </a:r>
            <a:r>
              <a:rPr lang="hr-HR" altLang="sr-Latn-RS" sz="1600" i="1" dirty="0" smtClean="0"/>
              <a:t>zbjegavati ako je moguće</a:t>
            </a:r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85140" y="1910387"/>
            <a:ext cx="3810000" cy="313947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 typeface="Wingdings" panose="05000000000000000000" pitchFamily="2" charset="2"/>
              <a:buBlip>
                <a:blip r:embed="rId3"/>
              </a:buBlip>
            </a:pPr>
            <a:r>
              <a:rPr lang="hr-HR" altLang="sr-Latn-RS" sz="2000" dirty="0" smtClean="0"/>
              <a:t>PARAFRAZIRANJE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u="sng" dirty="0" smtClean="0">
                <a:solidFill>
                  <a:srgbClr val="CC0000"/>
                </a:solidFill>
              </a:rPr>
              <a:t>prepričavanje</a:t>
            </a:r>
            <a:r>
              <a:rPr lang="hr-HR" altLang="sr-Latn-RS" sz="1800" dirty="0" smtClean="0"/>
              <a:t> dijelova tuđeg autorskog djela (znatno češće od citiranja)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b="1" dirty="0" smtClean="0"/>
              <a:t>ne treba</a:t>
            </a:r>
            <a:r>
              <a:rPr lang="hr-HR" altLang="sr-Latn-RS" sz="1800" dirty="0" smtClean="0"/>
              <a:t> biti označeno navodnim znacima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b="1" dirty="0" smtClean="0"/>
              <a:t>mora</a:t>
            </a:r>
            <a:r>
              <a:rPr lang="hr-HR" altLang="sr-Latn-RS" sz="1800" dirty="0" smtClean="0"/>
              <a:t> biti označeno fusnotom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è"/>
            </a:pPr>
            <a:r>
              <a:rPr lang="hr-HR" altLang="sr-Latn-RS" sz="1800" i="1" dirty="0"/>
              <a:t>d</a:t>
            </a:r>
            <a:r>
              <a:rPr lang="hr-HR" altLang="sr-Latn-RS" sz="1800" i="1" dirty="0" smtClean="0"/>
              <a:t>opušteno</a:t>
            </a:r>
            <a:r>
              <a:rPr lang="hr-HR" altLang="sr-Latn-RS" sz="1800" dirty="0" smtClean="0"/>
              <a:t>, ali paziti da se rad ne pretvori u prepričavanje tuđih radova</a:t>
            </a: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5148064" y="5157192"/>
            <a:ext cx="3857625" cy="1222375"/>
          </a:xfrm>
          <a:prstGeom prst="rect">
            <a:avLst/>
          </a:prstGeom>
          <a:noFill/>
          <a:ln w="3175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dirty="0"/>
              <a:t>n</a:t>
            </a:r>
            <a:r>
              <a:rPr lang="hr-HR" altLang="sr-Latn-RS" sz="1800" dirty="0" smtClean="0"/>
              <a:t>pr</a:t>
            </a:r>
            <a:r>
              <a:rPr lang="hr-HR" altLang="sr-Latn-RS" sz="1800" dirty="0"/>
              <a:t>. XY u svojem djelu “ABC” pravni odnos definira </a:t>
            </a:r>
            <a:r>
              <a:rPr lang="hr-HR" altLang="sr-Latn-RS" sz="1800" b="1" dirty="0"/>
              <a:t>na način da tu svrstava sve odnose uređene pravnim normama</a:t>
            </a:r>
            <a:r>
              <a:rPr lang="hr-HR" altLang="sr-Latn-RS" sz="1800" dirty="0"/>
              <a:t>.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965920" y="5517232"/>
            <a:ext cx="3677344" cy="1061829"/>
          </a:xfrm>
          <a:prstGeom prst="rect">
            <a:avLst/>
          </a:prstGeom>
          <a:noFill/>
          <a:ln w="31750">
            <a:solidFill>
              <a:srgbClr val="00CC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dirty="0"/>
              <a:t>n</a:t>
            </a:r>
            <a:r>
              <a:rPr lang="hr-HR" altLang="sr-Latn-RS" sz="1800" dirty="0" smtClean="0"/>
              <a:t>pr</a:t>
            </a:r>
            <a:r>
              <a:rPr lang="hr-HR" altLang="sr-Latn-RS" sz="1800" dirty="0"/>
              <a:t>. Prof. Vrban definira pojam pravnog odnosa na sljedeći način: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i="1" dirty="0"/>
              <a:t>“Pravni odnos je</a:t>
            </a:r>
            <a:r>
              <a:rPr lang="hr-HR" altLang="sr-Latn-RS" sz="1800" b="1" i="1" dirty="0" smtClean="0"/>
              <a:t>...”</a:t>
            </a:r>
            <a:endParaRPr lang="hr-HR" altLang="sr-Latn-RS" sz="1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3923928" y="6194901"/>
            <a:ext cx="7193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 b="1" dirty="0" smtClean="0"/>
              <a:t>FUSNOTA</a:t>
            </a:r>
            <a:endParaRPr lang="en-US" sz="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380312" y="6010235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" b="1" dirty="0" smtClean="0"/>
              <a:t>FUSNOTA</a:t>
            </a:r>
            <a:endParaRPr 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DVA ZNAČENJA POJMA ”CITIRANJE”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2564904"/>
            <a:ext cx="4032448" cy="277943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z="2400" dirty="0"/>
              <a:t>u</a:t>
            </a:r>
            <a:r>
              <a:rPr lang="hr-HR" sz="2400" dirty="0" smtClean="0"/>
              <a:t> odnosu prema parafraziranju</a:t>
            </a:r>
          </a:p>
          <a:p>
            <a:pPr marL="514350" indent="-514350">
              <a:buFont typeface="+mj-lt"/>
              <a:buAutoNum type="arabicPeriod"/>
            </a:pPr>
            <a:endParaRPr lang="hr-HR" sz="2400" dirty="0"/>
          </a:p>
          <a:p>
            <a:pPr marL="514350" indent="-514350">
              <a:buFont typeface="+mj-lt"/>
              <a:buAutoNum type="arabicPeriod"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doslovno preuzimanje   dijela tuđeg autorskog djela</a:t>
            </a:r>
            <a:endParaRPr lang="hr-H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2564904"/>
            <a:ext cx="4095056" cy="2779439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hr-HR" sz="2400" dirty="0"/>
              <a:t>p</a:t>
            </a:r>
            <a:r>
              <a:rPr lang="hr-HR" sz="2400" dirty="0" smtClean="0"/>
              <a:t>isanje bilježaka (fusnota)</a:t>
            </a:r>
            <a:endParaRPr lang="hr-HR" sz="2400" dirty="0"/>
          </a:p>
          <a:p>
            <a:pPr marL="514350" indent="-514350">
              <a:buFont typeface="+mj-lt"/>
              <a:buAutoNum type="arabicPeriod" startAt="2"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odnosi se na bilježenje i citiranja i parafraziranja</a:t>
            </a:r>
            <a:endParaRPr lang="hr-HR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051720" y="1844824"/>
            <a:ext cx="1764196" cy="7200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01045" y="1872907"/>
            <a:ext cx="1731195" cy="691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79712" y="3320988"/>
            <a:ext cx="0" cy="1008112"/>
          </a:xfrm>
          <a:prstGeom prst="straightConnector1">
            <a:avLst/>
          </a:prstGeom>
          <a:ln w="57150">
            <a:solidFill>
              <a:srgbClr val="00CCFF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588224" y="3326132"/>
            <a:ext cx="0" cy="1002968"/>
          </a:xfrm>
          <a:prstGeom prst="straightConnector1">
            <a:avLst/>
          </a:prstGeom>
          <a:ln w="57150">
            <a:solidFill>
              <a:srgbClr val="00C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30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/>
              <a:t>4</a:t>
            </a:r>
            <a:r>
              <a:rPr lang="hr-HR" altLang="sr-Latn-RS" sz="3200" b="1" dirty="0" smtClean="0"/>
              <a:t>. PRAVILA PISANJA FUSNOTA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Blip>
                <a:blip r:embed="rId3"/>
              </a:buBlip>
            </a:pPr>
            <a:endParaRPr lang="hr-HR" altLang="sr-Latn-RS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 smtClean="0"/>
              <a:t>udžbenici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 smtClean="0"/>
              <a:t>monografije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č</a:t>
            </a:r>
            <a:r>
              <a:rPr lang="hr-HR" altLang="sr-Latn-RS" sz="2600" dirty="0" smtClean="0"/>
              <a:t>lanci iz časopisa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 smtClean="0"/>
              <a:t>propisi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/>
              <a:t>o</a:t>
            </a:r>
            <a:r>
              <a:rPr lang="hr-HR" altLang="sr-Latn-RS" sz="2600" dirty="0" smtClean="0"/>
              <a:t>dluke sudova i upravnih tijela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2600" dirty="0" smtClean="0"/>
              <a:t>izvori s Interneta</a:t>
            </a:r>
          </a:p>
        </p:txBody>
      </p:sp>
      <p:sp>
        <p:nvSpPr>
          <p:cNvPr id="33796" name="AutoShape 4"/>
          <p:cNvSpPr>
            <a:spLocks/>
          </p:cNvSpPr>
          <p:nvPr/>
        </p:nvSpPr>
        <p:spPr bwMode="auto">
          <a:xfrm>
            <a:off x="5868144" y="2636912"/>
            <a:ext cx="625608" cy="2880320"/>
          </a:xfrm>
          <a:prstGeom prst="rightBrace">
            <a:avLst>
              <a:gd name="adj1" fmla="val 23806"/>
              <a:gd name="adj2" fmla="val 50000"/>
            </a:avLst>
          </a:prstGeom>
          <a:noFill/>
          <a:ln w="539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574673" y="3446373"/>
            <a:ext cx="2304256" cy="1200329"/>
          </a:xfrm>
          <a:prstGeom prst="rect">
            <a:avLst/>
          </a:prstGeom>
          <a:noFill/>
          <a:ln w="539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dirty="0"/>
              <a:t>Redoslijed navođenja pojedinih skupina izvora u popisu literature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4.1. VRSTE CITATA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61456"/>
            <a:ext cx="7772400" cy="449188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potpuni citat – sadrži sve podatke o izvoru, kod prvog navođenja tog izvora</a:t>
            </a:r>
          </a:p>
          <a:p>
            <a:pPr marL="457200" indent="-457200">
              <a:buFont typeface="+mj-lt"/>
              <a:buAutoNum type="arabicPeriod"/>
            </a:pP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skraćeni citat – izbjegavati u seminarskim radovima</a:t>
            </a:r>
          </a:p>
          <a:p>
            <a:pPr marL="457200" indent="-457200">
              <a:buFont typeface="+mj-lt"/>
              <a:buAutoNum type="arabicPeriod"/>
            </a:pPr>
            <a:endParaRPr lang="hr-HR" sz="2400" dirty="0"/>
          </a:p>
          <a:p>
            <a:pPr marL="457200" indent="-457200">
              <a:buFont typeface="+mj-lt"/>
              <a:buAutoNum type="arabicPeriod"/>
            </a:pPr>
            <a:r>
              <a:rPr lang="hr-HR" sz="2400" dirty="0" smtClean="0"/>
              <a:t>ponovljeni citat – koristiti </a:t>
            </a:r>
            <a:r>
              <a:rPr lang="hr-HR" sz="2400" u="sng" dirty="0" smtClean="0">
                <a:solidFill>
                  <a:srgbClr val="CC0000"/>
                </a:solidFill>
              </a:rPr>
              <a:t>samo za znanstvene radove</a:t>
            </a:r>
            <a:r>
              <a:rPr lang="hr-HR" sz="2400" dirty="0"/>
              <a:t>;</a:t>
            </a:r>
            <a:r>
              <a:rPr lang="hr-HR" sz="2400" dirty="0" smtClean="0"/>
              <a:t> </a:t>
            </a:r>
            <a:r>
              <a:rPr lang="hr-HR" sz="2400" b="1" u="sng" dirty="0" smtClean="0"/>
              <a:t>ne</a:t>
            </a:r>
            <a:r>
              <a:rPr lang="hr-HR" sz="2400" dirty="0" smtClean="0"/>
              <a:t> koristiti za </a:t>
            </a:r>
            <a:r>
              <a:rPr lang="hr-HR" sz="2400" u="sng" dirty="0" smtClean="0"/>
              <a:t>propise i sudske odluke te upravne akte:</a:t>
            </a:r>
            <a:endParaRPr lang="hr-HR" sz="2400" dirty="0"/>
          </a:p>
          <a:p>
            <a:pPr marL="914400" lvl="1" indent="-514350">
              <a:buFont typeface="+mj-lt"/>
              <a:buAutoNum type="arabicPeriod"/>
            </a:pPr>
            <a:r>
              <a:rPr lang="hr-HR" sz="2000" dirty="0" smtClean="0"/>
              <a:t>ibid.;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000" dirty="0" smtClean="0"/>
              <a:t>ibid.,str.;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000" dirty="0" smtClean="0"/>
              <a:t>op.cit. (bilj. ), str. ; loc.cit. (bilj. );</a:t>
            </a:r>
          </a:p>
          <a:p>
            <a:pPr marL="914400" lvl="1" indent="-514350">
              <a:buFont typeface="+mj-lt"/>
              <a:buAutoNum type="arabicPeriod"/>
            </a:pPr>
            <a:r>
              <a:rPr lang="hr-HR" sz="2000" dirty="0" smtClean="0"/>
              <a:t>cit. (bilj. ) ili cit., str.</a:t>
            </a:r>
            <a:endParaRPr lang="hr-HR" sz="2000" dirty="0"/>
          </a:p>
        </p:txBody>
      </p:sp>
      <p:sp>
        <p:nvSpPr>
          <p:cNvPr id="4" name="Oval 3"/>
          <p:cNvSpPr/>
          <p:nvPr/>
        </p:nvSpPr>
        <p:spPr>
          <a:xfrm>
            <a:off x="899592" y="2060848"/>
            <a:ext cx="288032" cy="288032"/>
          </a:xfrm>
          <a:prstGeom prst="ellips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50" y="4005064"/>
            <a:ext cx="323116" cy="32311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99592" y="3212976"/>
            <a:ext cx="305574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99592" y="3212976"/>
            <a:ext cx="288032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01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 smtClean="0"/>
              <a:t>4.2. POTPUNI CITAT - </a:t>
            </a:r>
            <a:r>
              <a:rPr lang="hr-HR" altLang="sr-Latn-RS" sz="3200" b="1" dirty="0" smtClean="0">
                <a:solidFill>
                  <a:srgbClr val="C00000"/>
                </a:solidFill>
              </a:rPr>
              <a:t>KORISTITI</a:t>
            </a:r>
            <a:r>
              <a:rPr lang="hr-HR" altLang="sr-Latn-RS" sz="3200" b="1" dirty="0" smtClean="0"/>
              <a:t/>
            </a:r>
            <a:br>
              <a:rPr lang="hr-HR" altLang="sr-Latn-RS" sz="3200" b="1" dirty="0" smtClean="0"/>
            </a:br>
            <a:r>
              <a:rPr lang="hr-HR" altLang="sr-Latn-RS" sz="3200" b="1" dirty="0" smtClean="0"/>
              <a:t>4.2.1. OPĆENITO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208962" cy="43211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hr-HR" altLang="sr-Latn-RS" sz="2400" dirty="0" smtClean="0"/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 smtClean="0"/>
              <a:t>koristi se kod prvog navođenja određenog djela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 smtClean="0"/>
              <a:t>u </a:t>
            </a:r>
            <a:r>
              <a:rPr lang="hr-HR" altLang="sr-Latn-RS" sz="2400" dirty="0" smtClean="0">
                <a:solidFill>
                  <a:srgbClr val="C00000"/>
                </a:solidFill>
              </a:rPr>
              <a:t>fusnotama</a:t>
            </a:r>
            <a:r>
              <a:rPr lang="hr-HR" altLang="sr-Latn-RS" sz="2400" dirty="0" smtClean="0"/>
              <a:t> pisati samo </a:t>
            </a:r>
            <a:r>
              <a:rPr lang="hr-HR" altLang="sr-Latn-RS" sz="2400" b="1" dirty="0" smtClean="0"/>
              <a:t>INICIJALE</a:t>
            </a:r>
            <a:r>
              <a:rPr lang="hr-HR" altLang="sr-Latn-RS" sz="2400" dirty="0" smtClean="0"/>
              <a:t> imena autora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 smtClean="0"/>
              <a:t>u </a:t>
            </a:r>
            <a:r>
              <a:rPr lang="hr-HR" altLang="sr-Latn-RS" sz="2400" dirty="0" smtClean="0">
                <a:solidFill>
                  <a:srgbClr val="C00000"/>
                </a:solidFill>
              </a:rPr>
              <a:t>popisu literature</a:t>
            </a:r>
            <a:r>
              <a:rPr lang="hr-HR" altLang="sr-Latn-RS" sz="2400" dirty="0" smtClean="0"/>
              <a:t> pisati </a:t>
            </a:r>
            <a:r>
              <a:rPr lang="hr-HR" altLang="sr-Latn-RS" sz="2400" b="1" dirty="0" smtClean="0"/>
              <a:t>PUNA</a:t>
            </a:r>
            <a:r>
              <a:rPr lang="hr-HR" altLang="sr-Latn-RS" sz="2400" dirty="0" smtClean="0"/>
              <a:t> imena autora, i ne pisati citirane dijelove, već samo podatke o izvoru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 smtClean="0"/>
              <a:t>ako je </a:t>
            </a:r>
            <a:r>
              <a:rPr lang="hr-HR" altLang="sr-Latn-RS" sz="2400" b="1" u="sng" dirty="0" smtClean="0"/>
              <a:t>tri ili više autora</a:t>
            </a:r>
            <a:r>
              <a:rPr lang="hr-HR" altLang="sr-Latn-RS" sz="2400" dirty="0" smtClean="0"/>
              <a:t> znanstvenog rada, može se koristiti i skraćeni oblik, kada se navodi samo prezime prvog autora, ostali autori naznačuju se latinskom skraćenicom </a:t>
            </a:r>
            <a:r>
              <a:rPr lang="hr-HR" altLang="sr-Latn-RS" sz="2400" i="1" dirty="0" smtClean="0"/>
              <a:t>et al. </a:t>
            </a:r>
            <a:r>
              <a:rPr lang="hr-HR" altLang="sr-Latn-RS" sz="2400" dirty="0" smtClean="0"/>
              <a:t>(i drugi)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endParaRPr lang="hr-HR" altLang="sr-Latn-RS" sz="2400" dirty="0" smtClean="0"/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/>
              <a:t>u</a:t>
            </a:r>
            <a:r>
              <a:rPr lang="hr-HR" altLang="sr-Latn-RS" sz="2400" dirty="0" smtClean="0"/>
              <a:t> nastavku slijede pravila za pisanje prvih (potpunih) citata (fusnota) za pojedine vrste izvora...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500" b="1" dirty="0" smtClean="0"/>
              <a:t>4.2.2. CITIRANJE UDŽBENIKA I MONOGRAFIJA</a:t>
            </a:r>
          </a:p>
        </p:txBody>
      </p:sp>
      <p:sp>
        <p:nvSpPr>
          <p:cNvPr id="2" name="Rectangle 1"/>
          <p:cNvSpPr/>
          <p:nvPr/>
        </p:nvSpPr>
        <p:spPr>
          <a:xfrm>
            <a:off x="735013" y="5805264"/>
            <a:ext cx="7797427" cy="288032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2276475"/>
            <a:ext cx="8208962" cy="4176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è"/>
              <a:defRPr/>
            </a:pPr>
            <a:r>
              <a:rPr lang="hr-HR" altLang="sr-Latn-RS" sz="2400" dirty="0" smtClean="0"/>
              <a:t>ELEMENTI CITATA (FUSNOTE) :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p</a:t>
            </a:r>
            <a:r>
              <a:rPr lang="hr-HR" altLang="sr-Latn-RS" sz="2400" dirty="0" smtClean="0"/>
              <a:t>rezime autora, ime autora (u fusnoti imena inicijalom)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n</a:t>
            </a:r>
            <a:r>
              <a:rPr lang="hr-HR" altLang="sr-Latn-RS" sz="2400" dirty="0" smtClean="0"/>
              <a:t>aslov djela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i</a:t>
            </a:r>
            <a:r>
              <a:rPr lang="hr-HR" altLang="sr-Latn-RS" sz="2400" dirty="0" smtClean="0"/>
              <a:t>zdavač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m</a:t>
            </a:r>
            <a:r>
              <a:rPr lang="hr-HR" altLang="sr-Latn-RS" sz="2400" dirty="0" smtClean="0"/>
              <a:t>jesto izdavanja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g</a:t>
            </a:r>
            <a:r>
              <a:rPr lang="hr-HR" altLang="sr-Latn-RS" sz="2400" dirty="0" smtClean="0"/>
              <a:t>odina izdanja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hr-HR" altLang="sr-Latn-RS" sz="2400" dirty="0"/>
              <a:t>b</a:t>
            </a:r>
            <a:r>
              <a:rPr lang="hr-HR" altLang="sr-Latn-RS" sz="2400" dirty="0" smtClean="0"/>
              <a:t>roj stranice ili stranica (ako je riječ o fusnoti)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hr-HR" altLang="sr-Latn-RS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hr-HR" altLang="sr-Latn-RS" sz="1600" dirty="0">
                <a:solidFill>
                  <a:srgbClr val="002060"/>
                </a:solidFill>
              </a:rPr>
              <a:t>n</a:t>
            </a:r>
            <a:r>
              <a:rPr lang="hr-HR" altLang="sr-Latn-RS" sz="1600" dirty="0" smtClean="0">
                <a:solidFill>
                  <a:srgbClr val="002060"/>
                </a:solidFill>
              </a:rPr>
              <a:t>pr.</a:t>
            </a:r>
            <a:r>
              <a:rPr lang="hr-HR" altLang="sr-Latn-RS" sz="1600" dirty="0" smtClean="0"/>
              <a:t> Smerdel, B., Sokol, S., Ustavno pravo, Narodne novine, Zagreb, 2009., str. 21-25.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794866" y="4859605"/>
            <a:ext cx="7665565" cy="1881763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903650"/>
            <a:ext cx="7793037" cy="772750"/>
          </a:xfrm>
        </p:spPr>
        <p:txBody>
          <a:bodyPr/>
          <a:lstStyle/>
          <a:p>
            <a:r>
              <a:rPr lang="hr-HR" sz="2800" b="1" dirty="0" smtClean="0"/>
              <a:t>4.2.3. CITIRANJE ČLANAKA IZ ČASOPISA</a:t>
            </a:r>
            <a:endParaRPr lang="hr-H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867" y="2036877"/>
            <a:ext cx="7983488" cy="465164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z="2000" dirty="0"/>
              <a:t>a</a:t>
            </a:r>
            <a:r>
              <a:rPr lang="hr-HR" sz="2000" dirty="0" smtClean="0"/>
              <a:t>utor (prezime, ime – u fusnoti imena inicijalom)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n</a:t>
            </a:r>
            <a:r>
              <a:rPr lang="hr-HR" sz="2000" dirty="0" smtClean="0"/>
              <a:t>aslov članka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n</a:t>
            </a:r>
            <a:r>
              <a:rPr lang="hr-HR" sz="2000" dirty="0" smtClean="0"/>
              <a:t>aslov publikacije (časopisa)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 smtClean="0"/>
              <a:t>godište – naznačuje koliko godina se </a:t>
            </a:r>
            <a:r>
              <a:rPr lang="hr-HR" sz="2000" dirty="0" smtClean="0"/>
              <a:t>do </a:t>
            </a:r>
            <a:r>
              <a:rPr lang="hr-HR" sz="2000" dirty="0" smtClean="0"/>
              <a:t>tada časopis izdaje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g</a:t>
            </a:r>
            <a:r>
              <a:rPr lang="hr-HR" sz="2000" dirty="0" smtClean="0"/>
              <a:t>odina (napisano u zagradi) – naznačuje godinu iz koje je članak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b</a:t>
            </a:r>
            <a:r>
              <a:rPr lang="hr-HR" sz="2000" dirty="0" smtClean="0"/>
              <a:t>roj – naznačuje broj časopisa u toj godini izdavanja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000" dirty="0"/>
              <a:t>c</a:t>
            </a:r>
            <a:r>
              <a:rPr lang="hr-HR" sz="2000" dirty="0" smtClean="0"/>
              <a:t>itirane stranice (ako je riječ o fusnoti)</a:t>
            </a:r>
          </a:p>
          <a:p>
            <a:pPr marL="514350" indent="-514350">
              <a:buFont typeface="+mj-lt"/>
              <a:buAutoNum type="arabicPeriod"/>
            </a:pPr>
            <a:endParaRPr lang="hr-HR" sz="2000" dirty="0" smtClean="0"/>
          </a:p>
          <a:p>
            <a:pPr marL="514350" indent="-514350">
              <a:buFont typeface="+mj-lt"/>
              <a:buAutoNum type="arabicPeriod"/>
            </a:pPr>
            <a:endParaRPr lang="hr-HR" sz="2000" dirty="0"/>
          </a:p>
          <a:p>
            <a:pPr marL="0" indent="0">
              <a:buNone/>
            </a:pPr>
            <a:r>
              <a:rPr lang="hr-HR" sz="2000" dirty="0" smtClean="0">
                <a:solidFill>
                  <a:schemeClr val="tx2"/>
                </a:solidFill>
              </a:rPr>
              <a:t>npr.</a:t>
            </a:r>
            <a:r>
              <a:rPr lang="hr-HR" sz="2000" dirty="0" smtClean="0"/>
              <a:t> Antić, T., Postupak i uvjeti za izbor sudaca Ustavnog suda Republike Hrvatske, Pravni vjesnik, 31(2015), 1, str. 75-77.</a:t>
            </a:r>
            <a:endParaRPr lang="hr-HR" sz="2000" dirty="0">
              <a:solidFill>
                <a:schemeClr val="tx2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79712" y="5085184"/>
            <a:ext cx="216024" cy="2880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92080" y="5085184"/>
            <a:ext cx="0" cy="3600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752752" y="5984702"/>
            <a:ext cx="282973" cy="2367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2" idx="0"/>
          </p:cNvCxnSpPr>
          <p:nvPr/>
        </p:nvCxnSpPr>
        <p:spPr>
          <a:xfrm>
            <a:off x="5034708" y="5984702"/>
            <a:ext cx="8297" cy="2967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24128" y="5984702"/>
            <a:ext cx="216024" cy="3966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26778" y="5984702"/>
            <a:ext cx="533454" cy="3246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68472" y="483952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autor</a:t>
            </a:r>
            <a:endParaRPr lang="hr-HR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716016" y="485960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n</a:t>
            </a:r>
            <a:r>
              <a:rPr lang="hr-HR" sz="1400" dirty="0" smtClean="0"/>
              <a:t>aslov članka</a:t>
            </a:r>
            <a:endParaRPr lang="hr-HR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356708" y="616504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časopis</a:t>
            </a:r>
            <a:endParaRPr lang="hr-HR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4610957" y="628144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godište</a:t>
            </a:r>
            <a:endParaRPr lang="hr-HR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5590859" y="6336350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godina</a:t>
            </a:r>
            <a:endParaRPr lang="hr-HR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6465700" y="6227439"/>
            <a:ext cx="529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broj</a:t>
            </a:r>
            <a:endParaRPr lang="hr-HR" sz="14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185780" y="5984702"/>
            <a:ext cx="454449" cy="2367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070676" y="6165304"/>
            <a:ext cx="1707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c</a:t>
            </a:r>
            <a:r>
              <a:rPr lang="hr-HR" sz="1400" dirty="0" smtClean="0"/>
              <a:t>itirane stranice (kod fusnota)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7110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 smtClean="0"/>
              <a:t>ŠTO JE SEMINARSKI RAD?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"/>
            </a:pPr>
            <a:endParaRPr lang="hr-HR" altLang="sr-Latn-RS" sz="240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hr-HR" altLang="sr-Latn-RS" sz="2400" dirty="0" smtClean="0"/>
              <a:t>priprema za izradu diplomskog rada</a:t>
            </a:r>
          </a:p>
          <a:p>
            <a:pPr>
              <a:buFont typeface="Wingdings" panose="05000000000000000000" pitchFamily="2" charset="2"/>
              <a:buChar char="è"/>
            </a:pPr>
            <a:endParaRPr lang="hr-HR" altLang="sr-Latn-RS" sz="2400" dirty="0" smtClean="0"/>
          </a:p>
          <a:p>
            <a:pPr>
              <a:buFont typeface="Wingdings" panose="05000000000000000000" pitchFamily="2" charset="2"/>
              <a:buChar char="è"/>
            </a:pPr>
            <a:endParaRPr lang="hr-HR" altLang="sr-Latn-RS" sz="240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hr-HR" altLang="sr-Latn-RS" sz="2400" dirty="0" smtClean="0"/>
              <a:t>razlike seminara prema diplomskom radu: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hr-HR" altLang="sr-Latn-RS" sz="2000" dirty="0" smtClean="0"/>
              <a:t>širina istraživanja (manje opsežno)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hr-HR" altLang="sr-Latn-RS" sz="2000" dirty="0" smtClean="0"/>
              <a:t>broj stranica (sadržajno kraći)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hr-HR" altLang="sr-Latn-RS" sz="2000" dirty="0" smtClean="0"/>
              <a:t>faza </a:t>
            </a:r>
            <a:r>
              <a:rPr lang="hr-HR" altLang="sr-Latn-RS" sz="2000" i="1" dirty="0" smtClean="0"/>
              <a:t>učenja</a:t>
            </a:r>
            <a:r>
              <a:rPr lang="hr-HR" altLang="sr-Latn-RS" sz="2000" dirty="0" smtClean="0"/>
              <a:t> (diplomski rad – faza </a:t>
            </a:r>
            <a:r>
              <a:rPr lang="hr-HR" altLang="sr-Latn-RS" sz="2000" i="1" dirty="0" smtClean="0"/>
              <a:t>realizacije</a:t>
            </a:r>
            <a:r>
              <a:rPr lang="hr-HR" altLang="sr-Latn-RS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4.2.4. CITIRANJE PROPISA</a:t>
            </a:r>
            <a:endParaRPr lang="hr-HR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755576" y="5013176"/>
            <a:ext cx="6840760" cy="288032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755576" y="6165304"/>
            <a:ext cx="7920880" cy="288032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455" y="2075284"/>
            <a:ext cx="8271520" cy="45220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è"/>
            </a:pPr>
            <a:r>
              <a:rPr lang="hr-HR" sz="1600" dirty="0"/>
              <a:t>p</a:t>
            </a:r>
            <a:r>
              <a:rPr lang="hr-HR" sz="1600" dirty="0" smtClean="0"/>
              <a:t>ropise </a:t>
            </a:r>
            <a:r>
              <a:rPr lang="hr-HR" sz="1600" u="sng" dirty="0" smtClean="0">
                <a:solidFill>
                  <a:schemeClr val="tx2"/>
                </a:solidFill>
              </a:rPr>
              <a:t>obavezno citirati s Narodnih novina</a:t>
            </a:r>
            <a:r>
              <a:rPr lang="hr-HR" sz="1600" dirty="0" smtClean="0"/>
              <a:t>, bez obzira odakle se koriste!</a:t>
            </a:r>
            <a:endParaRPr lang="hr-HR" sz="1600" u="sng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hr-HR" sz="1600" dirty="0"/>
              <a:t>z</a:t>
            </a:r>
            <a:r>
              <a:rPr lang="hr-HR" sz="1600" dirty="0" smtClean="0"/>
              <a:t>a brojeve Narodnih novina u kojima je objavljen propis te brojeve svih eventualnih izmjena, dopuna i ispravaka moguće samo konzultirati stranicu zakon.hr</a:t>
            </a:r>
          </a:p>
          <a:p>
            <a:pPr marL="0" indent="0">
              <a:buNone/>
            </a:pPr>
            <a:endParaRPr lang="hr-HR" sz="1600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hr-HR" sz="1600" u="sng" dirty="0"/>
              <a:t>k</a:t>
            </a:r>
            <a:r>
              <a:rPr lang="hr-HR" sz="1600" u="sng" dirty="0" smtClean="0"/>
              <a:t>od </a:t>
            </a:r>
            <a:r>
              <a:rPr lang="hr-HR" sz="1600" b="1" u="sng" dirty="0" smtClean="0"/>
              <a:t>prvog</a:t>
            </a:r>
            <a:r>
              <a:rPr lang="hr-HR" sz="1600" u="sng" dirty="0" smtClean="0"/>
              <a:t> navođenja pojedinog propisa</a:t>
            </a:r>
            <a:r>
              <a:rPr lang="hr-HR" sz="1600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 smtClean="0"/>
              <a:t>napisati naziv propisa u </a:t>
            </a:r>
            <a:r>
              <a:rPr lang="hr-HR" sz="1600" i="1" dirty="0" smtClean="0"/>
              <a:t>nominativu</a:t>
            </a:r>
            <a:r>
              <a:rPr lang="hr-HR" sz="1600" dirty="0" smtClean="0"/>
              <a:t>,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 smtClean="0"/>
              <a:t>u zagradi napisati „Narodne novine, br. XY/ABC, ...,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 smtClean="0"/>
              <a:t>zatvoriti zagradu, i</a:t>
            </a:r>
          </a:p>
          <a:p>
            <a:pPr marL="800100" lvl="1" indent="-342900">
              <a:buFont typeface="+mj-lt"/>
              <a:buAutoNum type="arabicPeriod"/>
            </a:pPr>
            <a:r>
              <a:rPr lang="hr-HR" sz="1600" dirty="0" smtClean="0"/>
              <a:t>napisati citirani članak ili članke (ako je riječ o fusnoti)</a:t>
            </a:r>
          </a:p>
          <a:p>
            <a:pPr marL="57150" indent="0">
              <a:buNone/>
            </a:pPr>
            <a:r>
              <a:rPr lang="hr-HR" sz="1600" dirty="0" smtClean="0">
                <a:solidFill>
                  <a:srgbClr val="CC0000"/>
                </a:solidFill>
              </a:rPr>
              <a:t>*</a:t>
            </a:r>
            <a:r>
              <a:rPr lang="hr-HR" sz="1600" dirty="0" smtClean="0"/>
              <a:t> Ako se koristi pročišćeni tekst, u zagradi ispred „Narodne novine” naznačiti</a:t>
            </a:r>
            <a:endParaRPr lang="hr-HR" sz="1600" dirty="0">
              <a:solidFill>
                <a:schemeClr val="tx2"/>
              </a:solidFill>
            </a:endParaRPr>
          </a:p>
          <a:p>
            <a:pPr marL="57150" indent="0">
              <a:buNone/>
            </a:pPr>
            <a:r>
              <a:rPr lang="hr-HR" sz="1600" dirty="0" smtClean="0">
                <a:solidFill>
                  <a:schemeClr val="tx2"/>
                </a:solidFill>
              </a:rPr>
              <a:t>Npr.</a:t>
            </a:r>
            <a:r>
              <a:rPr lang="hr-HR" sz="1600" dirty="0" smtClean="0"/>
              <a:t> Ustav Republike Hrvatske (pročišćeni tekst, Narodne novine, br. 85/10)</a:t>
            </a:r>
            <a:endParaRPr lang="hr-HR" sz="16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hr-HR" sz="1600" dirty="0"/>
          </a:p>
          <a:p>
            <a:pPr marL="400050">
              <a:buFont typeface="Wingdings" panose="05000000000000000000" pitchFamily="2" charset="2"/>
              <a:buChar char="è"/>
            </a:pPr>
            <a:r>
              <a:rPr lang="hr-HR" sz="1600" u="sng" dirty="0"/>
              <a:t>k</a:t>
            </a:r>
            <a:r>
              <a:rPr lang="hr-HR" sz="1600" u="sng" dirty="0" smtClean="0"/>
              <a:t>od </a:t>
            </a:r>
            <a:r>
              <a:rPr lang="hr-HR" sz="1600" b="1" u="sng" dirty="0" smtClean="0"/>
              <a:t>kasnijih</a:t>
            </a:r>
            <a:r>
              <a:rPr lang="hr-HR" sz="1600" u="sng" dirty="0" smtClean="0"/>
              <a:t> navođenja istog propisa</a:t>
            </a:r>
            <a:r>
              <a:rPr lang="hr-HR" sz="1600" dirty="0" smtClean="0"/>
              <a:t>:</a:t>
            </a:r>
          </a:p>
          <a:p>
            <a:pPr marL="857250" lvl="1" indent="-342900">
              <a:buFont typeface="+mj-lt"/>
              <a:buAutoNum type="arabicPeriod"/>
            </a:pPr>
            <a:r>
              <a:rPr lang="hr-HR" sz="1600" dirty="0"/>
              <a:t>n</a:t>
            </a:r>
            <a:r>
              <a:rPr lang="hr-HR" sz="1600" dirty="0" smtClean="0"/>
              <a:t>apisati samo citirani članak ili članke i naziv propisa u </a:t>
            </a:r>
            <a:r>
              <a:rPr lang="hr-HR" sz="1600" i="1" dirty="0" smtClean="0"/>
              <a:t>genitivu</a:t>
            </a:r>
          </a:p>
          <a:p>
            <a:pPr marL="0" indent="0">
              <a:buNone/>
            </a:pPr>
            <a:r>
              <a:rPr lang="hr-HR" sz="1600" dirty="0" smtClean="0">
                <a:solidFill>
                  <a:schemeClr val="tx2"/>
                </a:solidFill>
              </a:rPr>
              <a:t> Npr. </a:t>
            </a:r>
            <a:r>
              <a:rPr lang="hr-HR" sz="1600" dirty="0"/>
              <a:t>č</a:t>
            </a:r>
            <a:r>
              <a:rPr lang="hr-HR" sz="1600" dirty="0" smtClean="0"/>
              <a:t>l. 3. Ustava Republike Hrvatske; čl. 124. st. 2. t. 5. Zakona o kaznenom postupku</a:t>
            </a:r>
            <a:endParaRPr lang="hr-HR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67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827584" y="4446984"/>
            <a:ext cx="7967475" cy="288032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700" b="1" dirty="0" smtClean="0"/>
              <a:t>4.2.5. </a:t>
            </a:r>
            <a:r>
              <a:rPr lang="hr-HR" sz="2700" b="1" smtClean="0"/>
              <a:t>CITIRANJE PRAKSE USTAVNOG SUDA, SUDOVA I UPRAVNIH TIJELA</a:t>
            </a:r>
            <a:endParaRPr lang="hr-HR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17712"/>
            <a:ext cx="8127504" cy="465164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hr-HR" sz="1800" dirty="0"/>
              <a:t>v</a:t>
            </a:r>
            <a:r>
              <a:rPr lang="hr-HR" sz="1800" dirty="0" smtClean="0"/>
              <a:t>rsta odluke ili akta (presuda, odluka, rješenje)</a:t>
            </a:r>
          </a:p>
          <a:p>
            <a:pPr>
              <a:buFont typeface="+mj-lt"/>
              <a:buAutoNum type="arabicPeriod"/>
            </a:pPr>
            <a:r>
              <a:rPr lang="hr-HR" sz="1800" dirty="0"/>
              <a:t>n</a:t>
            </a:r>
            <a:r>
              <a:rPr lang="hr-HR" sz="1800" dirty="0" smtClean="0"/>
              <a:t>aziv tijela koje je donijelo odluku (odrediti funkcionalno i teritorijalno)</a:t>
            </a:r>
          </a:p>
          <a:p>
            <a:pPr>
              <a:buFont typeface="+mj-lt"/>
              <a:buAutoNum type="arabicPeriod"/>
            </a:pPr>
            <a:r>
              <a:rPr lang="hr-HR" sz="1800" dirty="0"/>
              <a:t>k</a:t>
            </a:r>
            <a:r>
              <a:rPr lang="hr-HR" sz="1800" dirty="0" smtClean="0"/>
              <a:t>lasifikacija odluke - sadrži:</a:t>
            </a:r>
          </a:p>
          <a:p>
            <a:pPr lvl="1">
              <a:buFont typeface="+mj-lt"/>
              <a:buAutoNum type="arabicPeriod"/>
            </a:pPr>
            <a:r>
              <a:rPr lang="hr-HR" sz="1400" dirty="0" smtClean="0"/>
              <a:t>slovo koje označava vrstu postupka,</a:t>
            </a:r>
          </a:p>
          <a:p>
            <a:pPr lvl="1">
              <a:buFont typeface="+mj-lt"/>
              <a:buAutoNum type="arabicPeriod"/>
            </a:pPr>
            <a:r>
              <a:rPr lang="hr-HR" sz="1400" dirty="0" smtClean="0"/>
              <a:t>broj postupka, i </a:t>
            </a:r>
          </a:p>
          <a:p>
            <a:pPr lvl="1">
              <a:buFont typeface="+mj-lt"/>
              <a:buAutoNum type="arabicPeriod"/>
            </a:pPr>
            <a:r>
              <a:rPr lang="hr-HR" sz="1400" dirty="0" smtClean="0"/>
              <a:t>godinu pokretanja postupka.</a:t>
            </a:r>
          </a:p>
          <a:p>
            <a:pPr>
              <a:buFont typeface="+mj-lt"/>
              <a:buAutoNum type="arabicPeriod"/>
            </a:pPr>
            <a:r>
              <a:rPr lang="hr-HR" sz="1800" dirty="0"/>
              <a:t>d</a:t>
            </a:r>
            <a:r>
              <a:rPr lang="hr-HR" sz="1800" dirty="0" smtClean="0"/>
              <a:t>atum donošenja odluke (u obliku kao u donjem primjeru)</a:t>
            </a:r>
          </a:p>
          <a:p>
            <a:pPr>
              <a:buFont typeface="+mj-lt"/>
              <a:buAutoNum type="arabicPeriod"/>
            </a:pPr>
            <a:endParaRPr lang="hr-HR" sz="1800" dirty="0" smtClean="0"/>
          </a:p>
          <a:p>
            <a:pPr marL="0" indent="0">
              <a:buNone/>
            </a:pPr>
            <a:r>
              <a:rPr lang="hr-HR" sz="1600" dirty="0" smtClean="0">
                <a:solidFill>
                  <a:srgbClr val="002060"/>
                </a:solidFill>
              </a:rPr>
              <a:t>Npr.</a:t>
            </a:r>
            <a:r>
              <a:rPr lang="hr-HR" sz="1600" dirty="0" smtClean="0"/>
              <a:t> Odluka Ustavnog suda Republike Hrvatske, br. U-I-254/2014, od 25. siječnja 2015.</a:t>
            </a:r>
            <a:endParaRPr lang="hr-HR" sz="1600" dirty="0" smtClean="0">
              <a:solidFill>
                <a:srgbClr val="002060"/>
              </a:solidFill>
            </a:endParaRPr>
          </a:p>
          <a:p>
            <a:pPr>
              <a:buFont typeface="+mj-lt"/>
              <a:buAutoNum type="arabicPeriod"/>
            </a:pPr>
            <a:endParaRPr lang="hr-HR" sz="1800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19672" y="4725144"/>
            <a:ext cx="0" cy="8739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5872" y="558794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v</a:t>
            </a:r>
            <a:r>
              <a:rPr lang="hr-HR" sz="1400" dirty="0" smtClean="0"/>
              <a:t>rsta odluke/akta</a:t>
            </a:r>
            <a:endParaRPr lang="hr-HR" sz="1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96156" y="4731106"/>
            <a:ext cx="3046" cy="8739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43808" y="5582513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t</a:t>
            </a:r>
            <a:r>
              <a:rPr lang="hr-HR" sz="1400" dirty="0" smtClean="0"/>
              <a:t>ijelo koje je donijelo odluku/akt (u genitivu)</a:t>
            </a:r>
            <a:endParaRPr lang="hr-HR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940152" y="4735016"/>
            <a:ext cx="0" cy="8658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64190" y="5599112"/>
            <a:ext cx="1732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k</a:t>
            </a:r>
            <a:r>
              <a:rPr lang="hr-HR" sz="1400" dirty="0" smtClean="0"/>
              <a:t>lasifikacija odluke</a:t>
            </a:r>
            <a:endParaRPr lang="hr-HR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740352" y="4725144"/>
            <a:ext cx="0" cy="8658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056395" y="5582513"/>
            <a:ext cx="158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d</a:t>
            </a:r>
            <a:r>
              <a:rPr lang="hr-HR" sz="1400" dirty="0" smtClean="0"/>
              <a:t>atum donošenja odluke/akta u obliku „od ...”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24315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800" b="1" dirty="0" smtClean="0"/>
              <a:t>4.2.6. CITIRANJE INTERNETSKIH IZVORA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0113" y="1844675"/>
            <a:ext cx="7772400" cy="4752677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800" dirty="0"/>
              <a:t>k</a:t>
            </a:r>
            <a:r>
              <a:rPr lang="hr-HR" altLang="sr-Latn-RS" sz="1800" dirty="0" smtClean="0"/>
              <a:t>oristiti isključivo članke s </a:t>
            </a:r>
            <a:r>
              <a:rPr lang="hr-HR" altLang="sr-Latn-RS" sz="1800" i="1" dirty="0" smtClean="0"/>
              <a:t>pouzdanih</a:t>
            </a:r>
            <a:r>
              <a:rPr lang="hr-HR" altLang="sr-Latn-RS" sz="1800" dirty="0" smtClean="0"/>
              <a:t> internetskih izvora!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800" u="sng" dirty="0" smtClean="0"/>
              <a:t>ELEMENTI CITATA (fusnote):</a:t>
            </a:r>
            <a:endParaRPr lang="hr-HR" altLang="sr-Latn-RS" sz="1800" u="sng" dirty="0"/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p</a:t>
            </a:r>
            <a:r>
              <a:rPr lang="hr-HR" altLang="sr-Latn-RS" sz="1800" dirty="0" smtClean="0"/>
              <a:t>rezime i ime autora (ukoliko je poznato)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n</a:t>
            </a:r>
            <a:r>
              <a:rPr lang="hr-HR" altLang="sr-Latn-RS" sz="1800" dirty="0" smtClean="0"/>
              <a:t>aslov članka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w</a:t>
            </a:r>
            <a:r>
              <a:rPr lang="hr-HR" altLang="sr-Latn-RS" sz="1800" dirty="0" smtClean="0"/>
              <a:t>eb adresa izvora (piše se u novom redu ukoliko je link duži i prelazi u novi red - zbog nereda koji unosi primjena obostranog poravnanja kod linkova koji su približne veličine jednog reda teksta, ili čak i prelaze tu veličinu – jer Word cijeli link prepoznaje kao jednu riječ)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r>
              <a:rPr lang="hr-HR" altLang="sr-Latn-RS" sz="1800" dirty="0"/>
              <a:t>d</a:t>
            </a:r>
            <a:r>
              <a:rPr lang="hr-HR" altLang="sr-Latn-RS" sz="1800" dirty="0" smtClean="0"/>
              <a:t>atum korištenja izvora – i u fusnotama i u popisu literature</a:t>
            </a:r>
          </a:p>
          <a:p>
            <a:pPr lvl="1" eaLnBrk="1" hangingPunct="1">
              <a:buSzTx/>
              <a:buFont typeface="+mj-lt"/>
              <a:buAutoNum type="arabicPeriod"/>
              <a:defRPr/>
            </a:pPr>
            <a:endParaRPr lang="hr-HR" altLang="sr-Latn-RS" sz="2000" dirty="0"/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hr-HR" altLang="sr-Latn-RS" sz="1400" dirty="0" smtClean="0"/>
              <a:t>Npr. Ovo su suci Ustavnog suda RH,</a:t>
            </a:r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hr-HR" altLang="sr-Latn-RS" sz="1400" dirty="0" smtClean="0"/>
              <a:t>http://www.jutarnji.hr/ovo-su-suci-ustavnog-suda-rh/897038/?artId=897039, 21.05.2015.</a:t>
            </a:r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endParaRPr lang="hr-HR" altLang="sr-Latn-RS" sz="1400" dirty="0"/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hr-HR" altLang="sr-Latn-RS" sz="1400" b="1" u="sng" dirty="0" smtClean="0">
                <a:solidFill>
                  <a:srgbClr val="C00000"/>
                </a:solidFill>
              </a:rPr>
              <a:t>Napomena!</a:t>
            </a:r>
            <a:endParaRPr lang="hr-HR" altLang="sr-Latn-RS" sz="1400" b="1" u="sng" dirty="0">
              <a:solidFill>
                <a:srgbClr val="C00000"/>
              </a:solidFill>
            </a:endParaRPr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hr-HR" altLang="sr-Latn-RS" sz="1400" dirty="0" smtClean="0"/>
              <a:t>Nakon kopiranja web adrese u fusnotu, ukoliko je link plave boje (tj. postoji hiperveza), kliknuti na kraj web adrese i pritisnuti tipku BACKSPACE kako bi se hiperveza uklonila!</a:t>
            </a:r>
          </a:p>
          <a:p>
            <a:pPr marL="57150" indent="0" eaLnBrk="1" hangingPunct="1">
              <a:buSzTx/>
              <a:buFont typeface="Wingdings" panose="05000000000000000000" pitchFamily="2" charset="2"/>
              <a:buNone/>
              <a:defRPr/>
            </a:pPr>
            <a:endParaRPr lang="hr-HR" altLang="sr-Latn-RS" sz="1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71600" y="5301208"/>
            <a:ext cx="7200800" cy="576064"/>
          </a:xfrm>
          <a:prstGeom prst="rect">
            <a:avLst/>
          </a:prstGeom>
          <a:noFill/>
          <a:ln w="28575">
            <a:solidFill>
              <a:srgbClr val="00CCFF"/>
            </a:solidFill>
          </a:ln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100" b="1" dirty="0" smtClean="0"/>
              <a:t>4.3. SKRAĆENI CITAT – </a:t>
            </a:r>
            <a:r>
              <a:rPr lang="hr-HR" altLang="sr-Latn-RS" sz="3100" b="1" dirty="0" smtClean="0">
                <a:solidFill>
                  <a:srgbClr val="C00000"/>
                </a:solidFill>
              </a:rPr>
              <a:t>NE KORISTITI</a:t>
            </a:r>
            <a:endParaRPr lang="hr-HR" altLang="sr-Latn-RS" sz="31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1403648" y="4941168"/>
            <a:ext cx="7161944" cy="936104"/>
          </a:xfrm>
          <a:prstGeom prst="rect">
            <a:avLst/>
          </a:prstGeom>
          <a:ln w="28575">
            <a:solidFill>
              <a:srgbClr val="00CC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204864"/>
            <a:ext cx="7772400" cy="3960440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/>
              <a:t>k</a:t>
            </a:r>
            <a:r>
              <a:rPr lang="hr-HR" altLang="sr-Latn-RS" sz="1800" dirty="0" smtClean="0"/>
              <a:t>oristi se pri drugom ili kasnijem navođenju istog djela istog autora, ostavljajući pritom dovoljno elemenata za identifikaciju i djela i autora, ali se navodi nakon potpunog citata (u zagradi)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 smtClean="0"/>
              <a:t>naročito pripaziti u slučaju kada se u radu pojavljuje isti autor s više djela (treba pružiti dovoljno informacija kako bi se utvrdilo na točno koje djelo se pozivamo)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 smtClean="0"/>
              <a:t>uglavnom se ne koristi se u kraćim radovima (do 30-40 stranica)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800" dirty="0"/>
              <a:t>m</a:t>
            </a:r>
            <a:r>
              <a:rPr lang="hr-HR" altLang="sr-Latn-RS" sz="1800" dirty="0" smtClean="0"/>
              <a:t>oguća velika sloboda autora kod izbora skraćenog citata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hr-HR" altLang="sr-Latn-RS" sz="1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hr-HR" altLang="sr-Latn-RS" sz="1800" dirty="0" smtClean="0"/>
              <a:t>	npr. Smerdel, Branko; Sokol, Smiljko, Ustavno pravo, Narodne novine, Zagreb, 2009., str. 28-29. (u daljnjem tekstu: Ustavno pravo) </a:t>
            </a:r>
            <a:r>
              <a:rPr lang="hr-HR" altLang="sr-Latn-RS" sz="1800" i="1" dirty="0" smtClean="0"/>
              <a:t>ili</a:t>
            </a:r>
            <a:r>
              <a:rPr lang="hr-HR" altLang="sr-Latn-RS" sz="1800" dirty="0" smtClean="0"/>
              <a:t> (u daljnjem tekstu: Smerdel, Sokol)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800" b="1" dirty="0" smtClean="0"/>
              <a:t>4.4. PONOVLJENI CITAT – </a:t>
            </a:r>
            <a:r>
              <a:rPr lang="hr-HR" altLang="sr-Latn-RS" sz="2800" b="1" dirty="0" smtClean="0">
                <a:solidFill>
                  <a:srgbClr val="C00000"/>
                </a:solidFill>
              </a:rPr>
              <a:t>KORISTITI</a:t>
            </a:r>
            <a:r>
              <a:rPr lang="hr-HR" altLang="sr-Latn-RS" sz="2800" b="1" dirty="0" smtClean="0"/>
              <a:t/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4.4.1. OSNOVNA PRAVILA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276872"/>
            <a:ext cx="7988945" cy="3888432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b="1" dirty="0" smtClean="0"/>
              <a:t>uzastopne</a:t>
            </a:r>
            <a:r>
              <a:rPr lang="hr-HR" altLang="sr-Latn-RS" sz="1600" dirty="0" smtClean="0"/>
              <a:t> bilješke koje se referiraju na </a:t>
            </a:r>
            <a:r>
              <a:rPr lang="hr-HR" altLang="sr-Latn-RS" sz="1600" b="1" dirty="0" smtClean="0"/>
              <a:t>isto</a:t>
            </a:r>
            <a:r>
              <a:rPr lang="hr-HR" altLang="sr-Latn-RS" sz="1600" dirty="0" smtClean="0"/>
              <a:t> mjesto </a:t>
            </a:r>
            <a:r>
              <a:rPr lang="hr-HR" altLang="sr-Latn-RS" sz="1600" b="1" dirty="0" smtClean="0"/>
              <a:t>istog</a:t>
            </a:r>
            <a:r>
              <a:rPr lang="hr-HR" altLang="sr-Latn-RS" sz="1600" dirty="0" smtClean="0"/>
              <a:t> rada - “Ibid.“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endParaRPr lang="hr-HR" altLang="sr-Latn-RS" sz="16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b="1" dirty="0" smtClean="0"/>
              <a:t>uzastopne</a:t>
            </a:r>
            <a:r>
              <a:rPr lang="hr-HR" altLang="sr-Latn-RS" sz="1600" dirty="0" smtClean="0"/>
              <a:t> bilješke koje se referiraju na </a:t>
            </a:r>
            <a:r>
              <a:rPr lang="hr-HR" altLang="sr-Latn-RS" sz="1600" b="1" dirty="0" smtClean="0"/>
              <a:t>različita</a:t>
            </a:r>
            <a:r>
              <a:rPr lang="hr-HR" altLang="sr-Latn-RS" sz="1600" dirty="0" smtClean="0"/>
              <a:t> mjesta </a:t>
            </a:r>
            <a:r>
              <a:rPr lang="hr-HR" altLang="sr-Latn-RS" sz="1600" b="1" dirty="0" smtClean="0"/>
              <a:t>istog</a:t>
            </a:r>
            <a:r>
              <a:rPr lang="hr-HR" altLang="sr-Latn-RS" sz="1600" dirty="0" smtClean="0"/>
              <a:t> rada - “Ibid., str.“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endParaRPr lang="hr-HR" altLang="sr-Latn-RS" sz="16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dirty="0"/>
              <a:t>bilješke </a:t>
            </a:r>
            <a:r>
              <a:rPr lang="hr-HR" altLang="sr-Latn-RS" sz="1600" b="1" dirty="0"/>
              <a:t>bez kontinuiteta</a:t>
            </a:r>
            <a:r>
              <a:rPr lang="hr-HR" altLang="sr-Latn-RS" sz="1600" dirty="0"/>
              <a:t> koje se referiraju na </a:t>
            </a:r>
            <a:r>
              <a:rPr lang="hr-HR" altLang="sr-Latn-RS" sz="1600" b="1" dirty="0"/>
              <a:t>različita</a:t>
            </a:r>
            <a:r>
              <a:rPr lang="hr-HR" altLang="sr-Latn-RS" sz="1600" dirty="0"/>
              <a:t> mjesta </a:t>
            </a:r>
            <a:r>
              <a:rPr lang="hr-HR" altLang="sr-Latn-RS" sz="1600" b="1" dirty="0"/>
              <a:t>istog</a:t>
            </a:r>
            <a:r>
              <a:rPr lang="hr-HR" altLang="sr-Latn-RS" sz="1600" dirty="0"/>
              <a:t> rada, a </a:t>
            </a:r>
            <a:r>
              <a:rPr lang="hr-HR" altLang="sr-Latn-RS" sz="1600" dirty="0" smtClean="0"/>
              <a:t>ranije </a:t>
            </a:r>
            <a:r>
              <a:rPr lang="hr-HR" altLang="sr-Latn-RS" sz="1600" b="1" u="sng" dirty="0" smtClean="0"/>
              <a:t>nije</a:t>
            </a:r>
            <a:r>
              <a:rPr lang="hr-HR" altLang="sr-Latn-RS" sz="1600" dirty="0" smtClean="0"/>
              <a:t> </a:t>
            </a:r>
            <a:r>
              <a:rPr lang="hr-HR" altLang="sr-Latn-RS" sz="1600" dirty="0"/>
              <a:t>citirano </a:t>
            </a:r>
            <a:r>
              <a:rPr lang="hr-HR" altLang="sr-Latn-RS" sz="1600" b="1" dirty="0"/>
              <a:t>više</a:t>
            </a:r>
            <a:r>
              <a:rPr lang="hr-HR" altLang="sr-Latn-RS" sz="1600" dirty="0"/>
              <a:t> radova istog autora - “prezime autora, </a:t>
            </a:r>
            <a:r>
              <a:rPr lang="hr-HR" altLang="sr-Latn-RS" sz="1600" dirty="0" err="1"/>
              <a:t>op</a:t>
            </a:r>
            <a:r>
              <a:rPr lang="hr-HR" altLang="sr-Latn-RS" sz="1600" dirty="0"/>
              <a:t>. </a:t>
            </a:r>
            <a:r>
              <a:rPr lang="hr-HR" altLang="sr-Latn-RS" sz="1600" dirty="0" err="1"/>
              <a:t>cit</a:t>
            </a:r>
            <a:r>
              <a:rPr lang="hr-HR" altLang="sr-Latn-RS" sz="1600" dirty="0"/>
              <a:t>. (bilj. </a:t>
            </a:r>
            <a:r>
              <a:rPr lang="hr-HR" altLang="sr-Latn-RS" sz="1600" b="1" u="sng" dirty="0">
                <a:solidFill>
                  <a:srgbClr val="002060"/>
                </a:solidFill>
              </a:rPr>
              <a:t>A</a:t>
            </a:r>
            <a:r>
              <a:rPr lang="hr-HR" altLang="sr-Latn-RS" sz="1600" dirty="0"/>
              <a:t>), str.“</a:t>
            </a:r>
          </a:p>
          <a:p>
            <a:pPr marL="0" indent="0" eaLnBrk="1" hangingPunct="1">
              <a:buSzTx/>
              <a:buNone/>
              <a:defRPr/>
            </a:pPr>
            <a:r>
              <a:rPr lang="hr-HR" altLang="sr-Latn-RS" sz="1600" b="1" u="sng" dirty="0">
                <a:solidFill>
                  <a:srgbClr val="002060"/>
                </a:solidFill>
              </a:rPr>
              <a:t>A</a:t>
            </a:r>
            <a:r>
              <a:rPr lang="hr-HR" altLang="sr-Latn-RS" sz="1600" u="sng" dirty="0">
                <a:solidFill>
                  <a:srgbClr val="C00000"/>
                </a:solidFill>
              </a:rPr>
              <a:t> – </a:t>
            </a:r>
            <a:r>
              <a:rPr lang="hr-HR" altLang="sr-Latn-RS" sz="1600" b="1" u="sng" dirty="0">
                <a:solidFill>
                  <a:srgbClr val="C00000"/>
                </a:solidFill>
              </a:rPr>
              <a:t>mora</a:t>
            </a:r>
            <a:r>
              <a:rPr lang="hr-HR" altLang="sr-Latn-RS" sz="1600" u="sng" dirty="0">
                <a:solidFill>
                  <a:srgbClr val="C00000"/>
                </a:solidFill>
              </a:rPr>
              <a:t> biti fusnota </a:t>
            </a:r>
            <a:r>
              <a:rPr lang="hr-HR" altLang="sr-Latn-RS" sz="1600" u="sng" dirty="0" smtClean="0">
                <a:solidFill>
                  <a:srgbClr val="C00000"/>
                </a:solidFill>
              </a:rPr>
              <a:t>gdje je </a:t>
            </a:r>
            <a:r>
              <a:rPr lang="hr-HR" altLang="sr-Latn-RS" sz="1600" b="1" u="sng" dirty="0">
                <a:solidFill>
                  <a:srgbClr val="C00000"/>
                </a:solidFill>
              </a:rPr>
              <a:t>prvi </a:t>
            </a:r>
            <a:r>
              <a:rPr lang="hr-HR" altLang="sr-Latn-RS" sz="1600" b="1" u="sng" dirty="0" smtClean="0">
                <a:solidFill>
                  <a:srgbClr val="C00000"/>
                </a:solidFill>
              </a:rPr>
              <a:t>(potpuni</a:t>
            </a:r>
            <a:r>
              <a:rPr lang="hr-HR" altLang="sr-Latn-RS" sz="1600" b="1" u="sng" dirty="0">
                <a:solidFill>
                  <a:srgbClr val="C00000"/>
                </a:solidFill>
              </a:rPr>
              <a:t>)</a:t>
            </a:r>
            <a:r>
              <a:rPr lang="hr-HR" altLang="sr-Latn-RS" sz="1600" u="sng" dirty="0">
                <a:solidFill>
                  <a:srgbClr val="C00000"/>
                </a:solidFill>
              </a:rPr>
              <a:t> citat </a:t>
            </a:r>
            <a:r>
              <a:rPr lang="hr-HR" altLang="sr-Latn-RS" sz="1600" u="sng" dirty="0" smtClean="0">
                <a:solidFill>
                  <a:srgbClr val="C00000"/>
                </a:solidFill>
              </a:rPr>
              <a:t>izvora koji </a:t>
            </a:r>
            <a:r>
              <a:rPr lang="hr-HR" altLang="sr-Latn-RS" sz="1600" u="sng" dirty="0">
                <a:solidFill>
                  <a:srgbClr val="C00000"/>
                </a:solidFill>
              </a:rPr>
              <a:t>se </a:t>
            </a:r>
            <a:r>
              <a:rPr lang="hr-HR" altLang="sr-Latn-RS" sz="1600" u="sng" dirty="0" smtClean="0">
                <a:solidFill>
                  <a:srgbClr val="C00000"/>
                </a:solidFill>
              </a:rPr>
              <a:t>PONOVNO citira!!!</a:t>
            </a:r>
            <a:endParaRPr lang="hr-HR" altLang="sr-Latn-RS" sz="16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endParaRPr lang="hr-HR" altLang="sr-Latn-RS" sz="16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  <a:defRPr/>
            </a:pPr>
            <a:r>
              <a:rPr lang="hr-HR" altLang="sr-Latn-RS" sz="1600" dirty="0" smtClean="0"/>
              <a:t>bilješke </a:t>
            </a:r>
            <a:r>
              <a:rPr lang="hr-HR" altLang="sr-Latn-RS" sz="1600" b="1" dirty="0" smtClean="0"/>
              <a:t>bez kontinuiteta</a:t>
            </a:r>
            <a:r>
              <a:rPr lang="hr-HR" altLang="sr-Latn-RS" sz="1600" dirty="0" smtClean="0"/>
              <a:t> koje se referiraju na </a:t>
            </a:r>
            <a:r>
              <a:rPr lang="hr-HR" altLang="sr-Latn-RS" sz="1600" b="1" dirty="0" smtClean="0"/>
              <a:t>isto</a:t>
            </a:r>
            <a:r>
              <a:rPr lang="hr-HR" altLang="sr-Latn-RS" sz="1600" dirty="0" smtClean="0"/>
              <a:t> mjesto </a:t>
            </a:r>
            <a:r>
              <a:rPr lang="hr-HR" altLang="sr-Latn-RS" sz="1600" b="1" dirty="0" smtClean="0"/>
              <a:t>istog</a:t>
            </a:r>
            <a:r>
              <a:rPr lang="hr-HR" altLang="sr-Latn-RS" sz="1600" dirty="0" smtClean="0"/>
              <a:t> rada, a ranije </a:t>
            </a:r>
            <a:r>
              <a:rPr lang="hr-HR" altLang="sr-Latn-RS" sz="1600" b="1" u="sng" dirty="0" smtClean="0"/>
              <a:t>nije</a:t>
            </a:r>
            <a:r>
              <a:rPr lang="hr-HR" altLang="sr-Latn-RS" sz="1600" dirty="0" smtClean="0"/>
              <a:t> citirano </a:t>
            </a:r>
            <a:r>
              <a:rPr lang="hr-HR" altLang="sr-Latn-RS" sz="1600" b="1" dirty="0" smtClean="0"/>
              <a:t>više</a:t>
            </a:r>
            <a:r>
              <a:rPr lang="hr-HR" altLang="sr-Latn-RS" sz="1600" dirty="0" smtClean="0"/>
              <a:t> radova istog autora - “prezime autora, loc. cit. (bilj. </a:t>
            </a:r>
            <a:r>
              <a:rPr lang="hr-HR" altLang="sr-Latn-RS" sz="1600" b="1" u="sng" dirty="0" smtClean="0">
                <a:solidFill>
                  <a:srgbClr val="002060"/>
                </a:solidFill>
              </a:rPr>
              <a:t>B</a:t>
            </a:r>
            <a:r>
              <a:rPr lang="hr-HR" altLang="sr-Latn-RS" sz="1600" dirty="0" smtClean="0"/>
              <a:t>)”</a:t>
            </a:r>
          </a:p>
          <a:p>
            <a:pPr marL="0" indent="0" eaLnBrk="1" hangingPunct="1">
              <a:buSzTx/>
              <a:buNone/>
              <a:defRPr/>
            </a:pPr>
            <a:r>
              <a:rPr lang="hr-HR" altLang="sr-Latn-RS" sz="1600" b="1" u="sng" dirty="0" smtClean="0">
                <a:solidFill>
                  <a:srgbClr val="002060"/>
                </a:solidFill>
              </a:rPr>
              <a:t>B</a:t>
            </a:r>
            <a:r>
              <a:rPr lang="hr-HR" altLang="sr-Latn-RS" sz="1600" u="sng" dirty="0" smtClean="0">
                <a:solidFill>
                  <a:srgbClr val="C00000"/>
                </a:solidFill>
              </a:rPr>
              <a:t> - </a:t>
            </a:r>
            <a:r>
              <a:rPr lang="hr-HR" altLang="sr-Latn-RS" sz="1600" b="1" u="sng" dirty="0" smtClean="0">
                <a:solidFill>
                  <a:srgbClr val="C00000"/>
                </a:solidFill>
              </a:rPr>
              <a:t>ne mora</a:t>
            </a:r>
            <a:r>
              <a:rPr lang="hr-HR" altLang="sr-Latn-RS" sz="1600" u="sng" dirty="0" smtClean="0">
                <a:solidFill>
                  <a:srgbClr val="C00000"/>
                </a:solidFill>
              </a:rPr>
              <a:t> nužno biti ona fusnota gdje je </a:t>
            </a:r>
            <a:r>
              <a:rPr lang="hr-HR" altLang="sr-Latn-RS" sz="1600" b="1" u="sng" dirty="0" smtClean="0">
                <a:solidFill>
                  <a:srgbClr val="C00000"/>
                </a:solidFill>
              </a:rPr>
              <a:t>prvi/puni</a:t>
            </a:r>
            <a:r>
              <a:rPr lang="hr-HR" altLang="sr-Latn-RS" sz="1600" u="sng" dirty="0" smtClean="0">
                <a:solidFill>
                  <a:srgbClr val="C00000"/>
                </a:solidFill>
              </a:rPr>
              <a:t> citat!!! To je fusnota gdje je prvi puta citirano baš to mjesto nekog izvora koja se PONOVNO koristi i navodi!!!</a:t>
            </a:r>
            <a:endParaRPr lang="hr-HR" altLang="sr-Latn-RS" sz="16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b="1" dirty="0" smtClean="0"/>
              <a:t>4.4.2. TABLIČNI PRIKAZ PRAVILA PISANJA PONOVLJENIH CITATA</a:t>
            </a:r>
            <a:endParaRPr lang="hr-HR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029564"/>
              </p:ext>
            </p:extLst>
          </p:nvPr>
        </p:nvGraphicFramePr>
        <p:xfrm>
          <a:off x="683568" y="2276872"/>
          <a:ext cx="7772400" cy="22148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3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8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Uzastopne</a:t>
                      </a:r>
                      <a:r>
                        <a:rPr lang="hr-HR" sz="1400" baseline="0" dirty="0" smtClean="0">
                          <a:solidFill>
                            <a:schemeClr val="bg1"/>
                          </a:solidFill>
                        </a:rPr>
                        <a:t> bilješke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Isto mjesto u radu koje je već ranije citirano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Ranije citirano više djela istog autora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Oblik ponovljenog citata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DA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DA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Ibid.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DA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Ibid., str.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prezime, op.cit. (bilj</a:t>
                      </a:r>
                      <a:r>
                        <a:rPr lang="hr-HR" sz="1400" baseline="0" dirty="0" smtClean="0"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hr-HR" sz="1400" b="1" u="sng" baseline="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hr-HR" sz="1400" baseline="0" dirty="0" smtClean="0">
                          <a:solidFill>
                            <a:schemeClr val="bg1"/>
                          </a:solidFill>
                        </a:rPr>
                        <a:t>), str.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DA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solidFill>
                            <a:schemeClr val="bg1"/>
                          </a:solidFill>
                        </a:rPr>
                        <a:t>prezime, loc.cit. (bilj.</a:t>
                      </a:r>
                      <a:r>
                        <a:rPr lang="hr-HR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r-HR" sz="1400" b="1" u="sng" baseline="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hr-HR" sz="14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hr-HR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4869160"/>
            <a:ext cx="7793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bilj. </a:t>
            </a:r>
            <a:r>
              <a:rPr lang="hr-HR" sz="1400" b="1" u="sng" dirty="0" smtClean="0">
                <a:solidFill>
                  <a:srgbClr val="002060"/>
                </a:solidFill>
              </a:rPr>
              <a:t>A</a:t>
            </a:r>
            <a:r>
              <a:rPr lang="hr-HR" sz="1400" dirty="0" smtClean="0"/>
              <a:t> – bilješka u kojoj se citirano djelo PRVI PUTA spominje</a:t>
            </a:r>
          </a:p>
          <a:p>
            <a:endParaRPr lang="hr-HR" sz="1400" dirty="0" smtClean="0"/>
          </a:p>
          <a:p>
            <a:r>
              <a:rPr lang="hr-HR" sz="1400" dirty="0"/>
              <a:t>b</a:t>
            </a:r>
            <a:r>
              <a:rPr lang="hr-HR" sz="1400" dirty="0" smtClean="0"/>
              <a:t>ilj. </a:t>
            </a:r>
            <a:r>
              <a:rPr lang="hr-HR" sz="1400" b="1" u="sng" dirty="0" smtClean="0">
                <a:solidFill>
                  <a:srgbClr val="002060"/>
                </a:solidFill>
              </a:rPr>
              <a:t>B</a:t>
            </a:r>
            <a:r>
              <a:rPr lang="hr-HR" sz="1400" dirty="0" smtClean="0"/>
              <a:t> – bilješka u kojoj je citirano ISTO MJESTO KOJE SE OPET CITIRA U TOM ISTOM DJELU</a:t>
            </a:r>
          </a:p>
        </p:txBody>
      </p:sp>
    </p:spTree>
    <p:extLst>
      <p:ext uri="{BB962C8B-B14F-4D97-AF65-F5344CB8AC3E}">
        <p14:creationId xmlns:p14="http://schemas.microsoft.com/office/powerpoint/2010/main" val="4056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 dirty="0" smtClean="0"/>
              <a:t>4.5. CITIRANJE RADOVA S HRČKA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1259632" y="1943100"/>
            <a:ext cx="7199139" cy="1339850"/>
          </a:xfrm>
        </p:spPr>
        <p:txBody>
          <a:bodyPr/>
          <a:lstStyle/>
          <a:p>
            <a:pPr marL="0" indent="0">
              <a:buNone/>
            </a:pPr>
            <a:r>
              <a:rPr lang="hr-HR" altLang="sr-Latn-RS" sz="2400" b="1" dirty="0" smtClean="0">
                <a:solidFill>
                  <a:srgbClr val="C00000"/>
                </a:solidFill>
              </a:rPr>
              <a:t>ne</a:t>
            </a:r>
            <a:r>
              <a:rPr lang="hr-HR" altLang="sr-Latn-RS" sz="2400" dirty="0" smtClean="0"/>
              <a:t> pisati </a:t>
            </a:r>
            <a:r>
              <a:rPr lang="hr-HR" altLang="sr-Latn-RS" sz="2400" b="1" dirty="0" smtClean="0">
                <a:solidFill>
                  <a:srgbClr val="C00000"/>
                </a:solidFill>
              </a:rPr>
              <a:t>internetsku adresu</a:t>
            </a:r>
            <a:r>
              <a:rPr lang="hr-HR" altLang="sr-Latn-RS" sz="2400" dirty="0" smtClean="0"/>
              <a:t> kao kod navođenja ostalih internetskih izvora, već citirati </a:t>
            </a:r>
            <a:r>
              <a:rPr lang="hr-HR" altLang="sr-Latn-RS" sz="2400" b="1" u="sng" dirty="0" smtClean="0">
                <a:solidFill>
                  <a:srgbClr val="C00000"/>
                </a:solidFill>
              </a:rPr>
              <a:t>kao da imate u posjedu primjerak časopisa</a:t>
            </a:r>
          </a:p>
        </p:txBody>
      </p:sp>
      <p:pic>
        <p:nvPicPr>
          <p:cNvPr id="4813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8" t="9332" r="28239" b="48001"/>
          <a:stretch>
            <a:fillRect/>
          </a:stretch>
        </p:blipFill>
        <p:spPr bwMode="auto">
          <a:xfrm>
            <a:off x="1835150" y="3500438"/>
            <a:ext cx="561657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>
            <a:off x="2771775" y="4437063"/>
            <a:ext cx="3024188" cy="504825"/>
          </a:xfrm>
          <a:prstGeom prst="ellipse">
            <a:avLst/>
          </a:prstGeom>
          <a:noFill/>
          <a:ln w="984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284663" y="3284538"/>
            <a:ext cx="142875" cy="1081087"/>
          </a:xfrm>
          <a:prstGeom prst="straightConnector1">
            <a:avLst/>
          </a:prstGeom>
          <a:ln w="984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100" b="1" dirty="0"/>
              <a:t>5</a:t>
            </a:r>
            <a:r>
              <a:rPr lang="hr-HR" altLang="sr-Latn-RS" sz="3100" b="1" dirty="0" smtClean="0"/>
              <a:t>. NUMERIRANJE I PRINTANJE RADA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5799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hr-HR" altLang="sr-Latn-RS" sz="2000" dirty="0" smtClean="0"/>
              <a:t>Postupak: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</a:t>
            </a:r>
            <a:r>
              <a:rPr lang="hr-HR" altLang="sr-Latn-RS" sz="2000" dirty="0" smtClean="0"/>
              <a:t>reirati tri dokumenta</a:t>
            </a:r>
          </a:p>
          <a:p>
            <a:pPr marL="1314450" lvl="2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n</a:t>
            </a:r>
            <a:r>
              <a:rPr lang="hr-HR" altLang="sr-Latn-RS" sz="2000" dirty="0" smtClean="0"/>
              <a:t>aslovnu stranicu – ne numerirati</a:t>
            </a:r>
          </a:p>
          <a:p>
            <a:pPr marL="1314450" lvl="2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</a:t>
            </a:r>
            <a:r>
              <a:rPr lang="hr-HR" altLang="sr-Latn-RS" sz="2000" dirty="0" smtClean="0"/>
              <a:t>opis literature – ne numerirati</a:t>
            </a:r>
          </a:p>
          <a:p>
            <a:pPr marL="1314450" lvl="2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 smtClean="0"/>
              <a:t>uvod+razrada+zaključak+sadržaj (tim redoslijedom!)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d</a:t>
            </a:r>
            <a:r>
              <a:rPr lang="hr-HR" altLang="sr-Latn-RS" sz="2000" dirty="0" smtClean="0"/>
              <a:t>okument pod brojem 3 naveden iznad numerirati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 smtClean="0"/>
              <a:t>isprintati: </a:t>
            </a:r>
            <a:r>
              <a:rPr lang="hr-HR" altLang="sr-Latn-RS" sz="2000" dirty="0"/>
              <a:t>u</a:t>
            </a:r>
            <a:r>
              <a:rPr lang="hr-HR" altLang="sr-Latn-RS" sz="2000" dirty="0" smtClean="0"/>
              <a:t>vod+razrada+zaključak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u</a:t>
            </a:r>
            <a:r>
              <a:rPr lang="hr-HR" altLang="sr-Latn-RS" sz="2000" dirty="0" smtClean="0"/>
              <a:t>kloniti numeriranje iz podnožja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i</a:t>
            </a:r>
            <a:r>
              <a:rPr lang="hr-HR" altLang="sr-Latn-RS" sz="2000" dirty="0" smtClean="0"/>
              <a:t>sprintati samo sadržaj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</a:t>
            </a:r>
            <a:r>
              <a:rPr lang="hr-HR" altLang="sr-Latn-RS" sz="2000" dirty="0" smtClean="0"/>
              <a:t>osložiti dokumente za uvez (naslovna stranica, </a:t>
            </a:r>
            <a:r>
              <a:rPr lang="hr-HR" altLang="sr-Latn-RS" sz="2000" dirty="0" smtClean="0">
                <a:solidFill>
                  <a:srgbClr val="C00000"/>
                </a:solidFill>
              </a:rPr>
              <a:t>sadržaj</a:t>
            </a:r>
            <a:r>
              <a:rPr lang="hr-HR" altLang="sr-Latn-RS" sz="2000" dirty="0" smtClean="0"/>
              <a:t>, uvod, razrada, zaključak, popis literature)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u</a:t>
            </a:r>
            <a:r>
              <a:rPr lang="hr-HR" altLang="sr-Latn-RS" sz="2000" dirty="0" smtClean="0"/>
              <a:t>vezati seminarski rad</a:t>
            </a:r>
          </a:p>
          <a:p>
            <a:pPr marL="914400" lvl="1" indent="-514350">
              <a:buFont typeface="Tahoma" panose="020B0604030504040204" pitchFamily="34" charset="0"/>
              <a:buAutoNum type="arabicPeriod"/>
            </a:pPr>
            <a:endParaRPr lang="hr-HR" alt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smtClean="0"/>
              <a:t>ZAKLJUČNE NAPOMENE (1)</a:t>
            </a:r>
          </a:p>
        </p:txBody>
      </p:sp>
      <p:pic>
        <p:nvPicPr>
          <p:cNvPr id="50179" name="Picture 4" descr="Remem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5446713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4644008" y="2276475"/>
            <a:ext cx="4176712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Wikipedija </a:t>
            </a:r>
            <a:r>
              <a:rPr lang="hr-HR" altLang="sr-Latn-RS" sz="1600" dirty="0"/>
              <a:t>se </a:t>
            </a:r>
            <a:r>
              <a:rPr lang="hr-HR" altLang="sr-Latn-RS" sz="1600" b="1" dirty="0"/>
              <a:t>ne</a:t>
            </a:r>
            <a:r>
              <a:rPr lang="hr-HR" altLang="sr-Latn-RS" sz="1600" dirty="0"/>
              <a:t> smije koristiti kao izvor u seminarskim radovima, ali može poslužiti da uputi na neki drugi </a:t>
            </a:r>
            <a:r>
              <a:rPr lang="hr-HR" altLang="sr-Latn-RS" sz="1600" dirty="0" smtClean="0"/>
              <a:t>izvor koji je naveden kao izvor toj objavi</a:t>
            </a:r>
            <a:endParaRPr lang="hr-HR" altLang="sr-Latn-RS" sz="1600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i</a:t>
            </a:r>
            <a:r>
              <a:rPr lang="hr-HR" altLang="sr-Latn-RS" sz="1600" dirty="0" smtClean="0"/>
              <a:t>zbjegavati </a:t>
            </a:r>
            <a:r>
              <a:rPr lang="hr-HR" altLang="sr-Latn-RS" sz="1600" dirty="0"/>
              <a:t>nestandardne formate za oblikovanje popisa i </a:t>
            </a:r>
            <a:r>
              <a:rPr lang="hr-HR" altLang="sr-Latn-RS" sz="1600" dirty="0" smtClean="0"/>
              <a:t>nabrajanja (</a:t>
            </a:r>
            <a:r>
              <a:rPr lang="hr-HR" altLang="sr-Latn-RS" sz="1600" i="1" dirty="0" err="1" smtClean="0"/>
              <a:t>bulletting</a:t>
            </a:r>
            <a:r>
              <a:rPr lang="hr-HR" altLang="sr-Latn-RS" sz="1600" i="1" dirty="0" smtClean="0"/>
              <a:t> </a:t>
            </a:r>
            <a:r>
              <a:rPr lang="hr-HR" altLang="sr-Latn-RS" sz="1600" i="1" dirty="0" err="1" smtClean="0"/>
              <a:t>and</a:t>
            </a:r>
            <a:r>
              <a:rPr lang="hr-HR" altLang="sr-Latn-RS" sz="1600" i="1" dirty="0" smtClean="0"/>
              <a:t> </a:t>
            </a:r>
            <a:r>
              <a:rPr lang="hr-HR" altLang="sr-Latn-RS" sz="1600" i="1" dirty="0" err="1" smtClean="0"/>
              <a:t>numbering</a:t>
            </a:r>
            <a:r>
              <a:rPr lang="hr-HR" altLang="sr-Latn-RS" sz="1600" dirty="0" smtClean="0"/>
              <a:t>)</a:t>
            </a:r>
            <a:endParaRPr lang="hr-HR" altLang="sr-Latn-RS" sz="1600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l</a:t>
            </a:r>
            <a:r>
              <a:rPr lang="hr-HR" altLang="sr-Latn-RS" sz="1600" dirty="0" smtClean="0"/>
              <a:t>atinske </a:t>
            </a:r>
            <a:r>
              <a:rPr lang="hr-HR" altLang="sr-Latn-RS" sz="1600" dirty="0"/>
              <a:t>izreke i strane </a:t>
            </a:r>
            <a:r>
              <a:rPr lang="hr-HR" altLang="sr-Latn-RS" sz="1600" dirty="0" smtClean="0"/>
              <a:t>izraze pisati </a:t>
            </a:r>
            <a:r>
              <a:rPr lang="hr-HR" altLang="sr-Latn-RS" sz="1600" i="1" dirty="0"/>
              <a:t>kurzivom</a:t>
            </a:r>
            <a:r>
              <a:rPr lang="hr-HR" altLang="sr-Latn-RS" sz="1600" dirty="0"/>
              <a:t> ili </a:t>
            </a:r>
            <a:r>
              <a:rPr lang="hr-HR" altLang="sr-Latn-RS" sz="1600" i="1" dirty="0"/>
              <a:t>italikom</a:t>
            </a:r>
            <a:endParaRPr lang="hr-HR" altLang="sr-Latn-RS" sz="1600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u</a:t>
            </a:r>
            <a:r>
              <a:rPr lang="hr-HR" altLang="sr-Latn-RS" sz="1600" dirty="0" smtClean="0"/>
              <a:t>koliko </a:t>
            </a:r>
            <a:r>
              <a:rPr lang="hr-HR" altLang="sr-Latn-RS" sz="1600" dirty="0"/>
              <a:t>se </a:t>
            </a:r>
            <a:r>
              <a:rPr lang="hr-HR" altLang="sr-Latn-RS" sz="1600" dirty="0" smtClean="0"/>
              <a:t>dio teksta </a:t>
            </a:r>
            <a:r>
              <a:rPr lang="hr-HR" altLang="sr-Latn-RS" sz="1600" dirty="0"/>
              <a:t>preuzima s Interneta, ukloniti sve formate na kopiranom tekstu koji ne pripadaju seminarskom radu (obrub, sjenčanje teksta, itd.)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smtClean="0"/>
              <a:t>ZAKLJUČNE NAPOMENE (2)</a:t>
            </a:r>
          </a:p>
        </p:txBody>
      </p:sp>
      <p:pic>
        <p:nvPicPr>
          <p:cNvPr id="52227" name="Picture 4" descr="Remem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5446713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4644008" y="2060848"/>
            <a:ext cx="4176712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57200" lvl="1" indent="0" eaLnBrk="1" hangingPunct="1">
              <a:spcBef>
                <a:spcPct val="50000"/>
              </a:spcBef>
              <a:buClrTx/>
              <a:buSzTx/>
              <a:buNone/>
            </a:pPr>
            <a:endParaRPr lang="hr-HR" altLang="sr-Latn-RS" sz="1600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t</a:t>
            </a:r>
            <a:r>
              <a:rPr lang="hr-HR" altLang="sr-Latn-RS" sz="1600" dirty="0" smtClean="0"/>
              <a:t>itule </a:t>
            </a:r>
            <a:r>
              <a:rPr lang="hr-HR" altLang="sr-Latn-RS" sz="1600" dirty="0"/>
              <a:t>autora ne </a:t>
            </a:r>
            <a:r>
              <a:rPr lang="hr-HR" altLang="sr-Latn-RS" sz="1600" dirty="0" smtClean="0"/>
              <a:t>pisati (npr. prof. dr. sc.; doc. dr. </a:t>
            </a:r>
            <a:r>
              <a:rPr lang="hr-HR" altLang="sr-Latn-RS" sz="1600" dirty="0"/>
              <a:t>s</a:t>
            </a:r>
            <a:r>
              <a:rPr lang="hr-HR" altLang="sr-Latn-RS" sz="1600" dirty="0" smtClean="0"/>
              <a:t>c.), osim kod navođenja mentora na naslovnoj stranici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pročišćeni tekst </a:t>
            </a:r>
            <a:r>
              <a:rPr lang="hr-HR" altLang="sr-Latn-RS" sz="1600" u="sng" dirty="0"/>
              <a:t>inkorporira</a:t>
            </a:r>
            <a:r>
              <a:rPr lang="hr-HR" altLang="sr-Latn-RS" sz="1600" dirty="0"/>
              <a:t> sve </a:t>
            </a:r>
            <a:r>
              <a:rPr lang="hr-HR" altLang="sr-Latn-RS" sz="1600" b="1" dirty="0">
                <a:solidFill>
                  <a:srgbClr val="C00000"/>
                </a:solidFill>
              </a:rPr>
              <a:t>prethodne</a:t>
            </a:r>
            <a:r>
              <a:rPr lang="hr-HR" altLang="sr-Latn-RS" sz="1600" dirty="0"/>
              <a:t> izmjene i dopune, ali se </a:t>
            </a:r>
            <a:r>
              <a:rPr lang="hr-HR" altLang="sr-Latn-RS" sz="1600" b="1" dirty="0">
                <a:solidFill>
                  <a:srgbClr val="C00000"/>
                </a:solidFill>
              </a:rPr>
              <a:t>naknadne</a:t>
            </a:r>
            <a:r>
              <a:rPr lang="hr-HR" altLang="sr-Latn-RS" sz="1600" dirty="0"/>
              <a:t> </a:t>
            </a:r>
            <a:r>
              <a:rPr lang="hr-HR" altLang="sr-Latn-RS" sz="1600" u="sng" dirty="0"/>
              <a:t>moraju</a:t>
            </a:r>
            <a:r>
              <a:rPr lang="hr-HR" altLang="sr-Latn-RS" sz="1600" dirty="0"/>
              <a:t> naznačiti (da bi i nova izmjena bila u pročišćenom tekstu potrebno je u nekom od </a:t>
            </a:r>
            <a:r>
              <a:rPr lang="hr-HR" altLang="sr-Latn-RS" sz="1600" dirty="0" smtClean="0"/>
              <a:t>kasnijih </a:t>
            </a:r>
            <a:r>
              <a:rPr lang="hr-HR" altLang="sr-Latn-RS" sz="1600" dirty="0"/>
              <a:t>brojeva Narodnih novina objaviti novu verziju pročišćenog teksta) – najjednostavnije </a:t>
            </a:r>
            <a:r>
              <a:rPr lang="hr-HR" altLang="sr-Latn-RS" sz="1600" dirty="0" smtClean="0"/>
              <a:t>je i najispravnije, </a:t>
            </a:r>
            <a:r>
              <a:rPr lang="hr-HR" altLang="sr-Latn-RS" sz="1600" dirty="0"/>
              <a:t>stoga, </a:t>
            </a:r>
            <a:r>
              <a:rPr lang="hr-HR" altLang="sr-Latn-RS" sz="1600" dirty="0" smtClean="0"/>
              <a:t>umjesto pročišćenog teksta, kod citiranja propisa pisati </a:t>
            </a:r>
            <a:r>
              <a:rPr lang="hr-HR" altLang="sr-Latn-RS" sz="1600" dirty="0"/>
              <a:t>sve izmjene i dopune, kao i odluke Ustavnog suda kojima </a:t>
            </a:r>
            <a:r>
              <a:rPr lang="hr-HR" altLang="sr-Latn-RS" sz="1600" dirty="0" smtClean="0"/>
              <a:t>se ukidaju dijelovi propisa</a:t>
            </a:r>
            <a:endParaRPr lang="hr-HR" altLang="sr-Latn-R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 smtClean="0"/>
              <a:t>FAZE PROCESA IZRADE SEMINARSKOG RADA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128792" cy="4114800"/>
          </a:xfrm>
        </p:spPr>
        <p:txBody>
          <a:bodyPr/>
          <a:lstStyle/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 smtClean="0"/>
              <a:t>odabir teme seminarskog rada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 smtClean="0"/>
              <a:t>pretraživanje i prikupljanje literature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o</a:t>
            </a:r>
            <a:r>
              <a:rPr lang="hr-HR" altLang="sr-Latn-RS" sz="2000" dirty="0" smtClean="0"/>
              <a:t>brada literature (čitati, bilježiti, kostur rada)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</a:t>
            </a:r>
            <a:r>
              <a:rPr lang="hr-HR" altLang="sr-Latn-RS" sz="2000" dirty="0" smtClean="0"/>
              <a:t>isanje razrade (paralelno pisati fusnote i bilježiti izvore)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</a:t>
            </a:r>
            <a:r>
              <a:rPr lang="hr-HR" altLang="sr-Latn-RS" sz="2000" dirty="0" smtClean="0"/>
              <a:t>isanje uvoda i zaključka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</a:t>
            </a:r>
            <a:r>
              <a:rPr lang="hr-HR" altLang="sr-Latn-RS" sz="2000" dirty="0" smtClean="0"/>
              <a:t>reiranje popisa literature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</a:t>
            </a:r>
            <a:r>
              <a:rPr lang="hr-HR" altLang="sr-Latn-RS" sz="2000" dirty="0" smtClean="0"/>
              <a:t>reiranje sadržaja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k</a:t>
            </a:r>
            <a:r>
              <a:rPr lang="hr-HR" altLang="sr-Latn-RS" sz="2000" dirty="0" smtClean="0"/>
              <a:t>reiranje naslovne stranice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hr-HR" altLang="sr-Latn-RS" sz="2000" dirty="0"/>
              <a:t>p</a:t>
            </a:r>
            <a:r>
              <a:rPr lang="hr-HR" altLang="sr-Latn-RS" sz="2000" dirty="0" smtClean="0"/>
              <a:t>rovjera numeriranja i printanje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 smtClean="0"/>
              <a:t>ZAKLJUČNE NAPOMENE (3)</a:t>
            </a:r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358775" y="2057400"/>
            <a:ext cx="431958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u</a:t>
            </a:r>
            <a:r>
              <a:rPr lang="hr-HR" altLang="sr-Latn-RS" sz="1600" dirty="0" smtClean="0"/>
              <a:t>koliko </a:t>
            </a:r>
            <a:r>
              <a:rPr lang="hr-HR" altLang="sr-Latn-RS" sz="1600" dirty="0"/>
              <a:t>se kod godine izdanja spominju i mjeseci  (npr. ”</a:t>
            </a:r>
            <a:r>
              <a:rPr lang="hr-HR" altLang="sr-Latn-RS" sz="1600" b="1" dirty="0">
                <a:solidFill>
                  <a:srgbClr val="C00000"/>
                </a:solidFill>
              </a:rPr>
              <a:t>lipanj</a:t>
            </a:r>
            <a:r>
              <a:rPr lang="hr-HR" altLang="sr-Latn-RS" sz="1600" dirty="0"/>
              <a:t> 2013.”), njih </a:t>
            </a:r>
            <a:r>
              <a:rPr lang="hr-HR" altLang="sr-Latn-RS" sz="1600" b="1" dirty="0"/>
              <a:t>ne</a:t>
            </a:r>
            <a:r>
              <a:rPr lang="hr-HR" altLang="sr-Latn-RS" sz="1600" dirty="0"/>
              <a:t> uvrštavati ni u fusnotama ni u popisu literature</a:t>
            </a:r>
            <a:r>
              <a:rPr lang="hr-HR" altLang="sr-Latn-RS" sz="1600" dirty="0" smtClean="0"/>
              <a:t>! </a:t>
            </a:r>
            <a:r>
              <a:rPr lang="hr-HR" altLang="sr-Latn-RS" sz="1600" b="1" dirty="0"/>
              <a:t>i</a:t>
            </a:r>
            <a:r>
              <a:rPr lang="hr-HR" altLang="sr-Latn-RS" sz="1600" b="1" dirty="0" smtClean="0"/>
              <a:t>znimka</a:t>
            </a:r>
            <a:r>
              <a:rPr lang="hr-HR" altLang="sr-Latn-RS" sz="1600" dirty="0" smtClean="0"/>
              <a:t> – citiranje odluka (gdje se piše datum donošenja) i naslovna stranica</a:t>
            </a:r>
            <a:endParaRPr lang="hr-HR" altLang="sr-Latn-RS" sz="1600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f</a:t>
            </a:r>
            <a:r>
              <a:rPr lang="hr-HR" altLang="sr-Latn-RS" sz="1600" dirty="0" smtClean="0"/>
              <a:t>usnote </a:t>
            </a:r>
            <a:r>
              <a:rPr lang="hr-HR" altLang="sr-Latn-RS" sz="1600" dirty="0"/>
              <a:t>se nikad ne stavljaju na naslove i podnaslove, već </a:t>
            </a:r>
            <a:r>
              <a:rPr lang="hr-HR" altLang="sr-Latn-RS" sz="1600" b="1" dirty="0"/>
              <a:t>na kraju dijela teksta koji je </a:t>
            </a:r>
            <a:r>
              <a:rPr lang="hr-HR" altLang="sr-Latn-RS" sz="1600" b="1" dirty="0" smtClean="0"/>
              <a:t>citiran</a:t>
            </a:r>
            <a:r>
              <a:rPr lang="hr-HR" altLang="sr-Latn-RS" sz="1600" b="1" dirty="0"/>
              <a:t> </a:t>
            </a:r>
            <a:r>
              <a:rPr lang="hr-HR" altLang="sr-Latn-RS" sz="1600" b="1" dirty="0" smtClean="0"/>
              <a:t>ili parafraziran</a:t>
            </a:r>
            <a:r>
              <a:rPr lang="hr-HR" altLang="sr-Latn-RS" sz="1600" dirty="0" smtClean="0"/>
              <a:t>, osim ako se izričito želi komentirati ili pojasniti neki konkretni pojam</a:t>
            </a:r>
            <a:endParaRPr lang="hr-HR" altLang="sr-Latn-RS" sz="1600" b="1" dirty="0" smtClean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u </a:t>
            </a:r>
            <a:r>
              <a:rPr lang="hr-HR" altLang="sr-Latn-RS" sz="1600" dirty="0"/>
              <a:t>seminarski rad </a:t>
            </a:r>
            <a:r>
              <a:rPr lang="hr-HR" altLang="sr-Latn-RS" sz="1600" b="1" dirty="0"/>
              <a:t>ne</a:t>
            </a:r>
            <a:r>
              <a:rPr lang="hr-HR" altLang="sr-Latn-RS" sz="1600" dirty="0"/>
              <a:t> stavljati slike osoba ili apstraktne slike već isključivo tablice i grafikone </a:t>
            </a:r>
            <a:r>
              <a:rPr lang="hr-HR" altLang="sr-Latn-RS" sz="1600" dirty="0" smtClean="0"/>
              <a:t>(te </a:t>
            </a:r>
            <a:r>
              <a:rPr lang="hr-HR" altLang="sr-Latn-RS" sz="1600" dirty="0"/>
              <a:t>shematske prikaze nekih složenijih procesa), i to samo ukoliko to zahtijeva sadržaj rada – npr. kod iznošenja nekih statističkih podataka ili usporedbi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64075" y="2031023"/>
            <a:ext cx="42799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1600" b="1" u="sng" dirty="0">
                <a:solidFill>
                  <a:srgbClr val="C00000"/>
                </a:solidFill>
              </a:rPr>
              <a:t>Upute za označavanje grafičkih prikaza</a:t>
            </a:r>
            <a:r>
              <a:rPr lang="hr-HR" sz="1600" b="1" dirty="0">
                <a:solidFill>
                  <a:srgbClr val="C00000"/>
                </a:solidFill>
              </a:rPr>
              <a:t>:</a:t>
            </a:r>
          </a:p>
          <a:p>
            <a:pPr>
              <a:defRPr/>
            </a:pPr>
            <a:endParaRPr lang="hr-HR" sz="16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t</a:t>
            </a:r>
            <a:r>
              <a:rPr lang="hr-HR" sz="1600" dirty="0" smtClean="0"/>
              <a:t>ablicu </a:t>
            </a:r>
            <a:r>
              <a:rPr lang="hr-HR" sz="1600" dirty="0"/>
              <a:t>imenovati rednim brojem te vrste grafičkog prikaza u seminarskom radu (npr. Tablica 1.)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n</a:t>
            </a:r>
            <a:r>
              <a:rPr lang="hr-HR" sz="1600" dirty="0" smtClean="0"/>
              <a:t>akon </a:t>
            </a:r>
            <a:r>
              <a:rPr lang="hr-HR" sz="1600" dirty="0"/>
              <a:t>rednog broja slijedi </a:t>
            </a:r>
            <a:r>
              <a:rPr lang="hr-HR" sz="1600" dirty="0" smtClean="0"/>
              <a:t>naziv </a:t>
            </a:r>
            <a:r>
              <a:rPr lang="hr-HR" sz="1600" dirty="0"/>
              <a:t>koji se određuje prema onome što grafički prikaz </a:t>
            </a:r>
            <a:r>
              <a:rPr lang="hr-HR" sz="1600" dirty="0" smtClean="0"/>
              <a:t>ilustrira (npr. Tablica 1. Broj ustavnih tužbi od 2010. do 2015.)</a:t>
            </a:r>
            <a:endParaRPr lang="hr-HR" sz="16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u</a:t>
            </a:r>
            <a:r>
              <a:rPr lang="hr-HR" sz="1600" dirty="0" smtClean="0"/>
              <a:t>koliko </a:t>
            </a:r>
            <a:r>
              <a:rPr lang="hr-HR" sz="1600" dirty="0"/>
              <a:t>je grafički prikaz vlastito autorsko djelo (uključujući podatke</a:t>
            </a:r>
            <a:r>
              <a:rPr lang="hr-HR" sz="1600" dirty="0" smtClean="0"/>
              <a:t>!), </a:t>
            </a:r>
            <a:r>
              <a:rPr lang="hr-HR" sz="1600" dirty="0"/>
              <a:t>to je </a:t>
            </a:r>
            <a:r>
              <a:rPr lang="hr-HR" sz="1600" dirty="0" smtClean="0"/>
              <a:t>sve</a:t>
            </a:r>
            <a:endParaRPr lang="hr-HR" sz="16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hr-HR" sz="1600" dirty="0"/>
              <a:t>u</a:t>
            </a:r>
            <a:r>
              <a:rPr lang="hr-HR" sz="1600" dirty="0" smtClean="0"/>
              <a:t>koliko </a:t>
            </a:r>
            <a:r>
              <a:rPr lang="hr-HR" sz="1600" dirty="0"/>
              <a:t>je grafički prikaz preuzet iz nekog izvora, potrebno je u novom redu (ispod naziva tablice) napisati izvor s kojeg je preuzet (najčešće web </a:t>
            </a:r>
            <a:r>
              <a:rPr lang="hr-HR" sz="1600" dirty="0" smtClean="0"/>
              <a:t>adresa, ali može biti i udžbenik, monografija, članak); izvori za tablice i grafičke prikaze se ne pišu u bilješkama (fusnotama)!</a:t>
            </a:r>
            <a:endParaRPr lang="hr-HR" sz="16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572000" y="2348880"/>
            <a:ext cx="144016" cy="3600400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 smtClean="0"/>
              <a:t>ZAKLJUČNE NAPOMENE (4)</a:t>
            </a:r>
          </a:p>
        </p:txBody>
      </p:sp>
      <p:pic>
        <p:nvPicPr>
          <p:cNvPr id="58371" name="Picture 4" descr="Remem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4" t="4092" r="20683" b="4044"/>
          <a:stretch>
            <a:fillRect/>
          </a:stretch>
        </p:blipFill>
        <p:spPr bwMode="auto">
          <a:xfrm>
            <a:off x="1042988" y="2470558"/>
            <a:ext cx="360045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4643438" y="1916113"/>
            <a:ext cx="417671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o</a:t>
            </a:r>
            <a:r>
              <a:rPr lang="hr-HR" altLang="sr-Latn-RS" sz="1600" dirty="0" smtClean="0"/>
              <a:t>znaka </a:t>
            </a:r>
            <a:r>
              <a:rPr lang="hr-HR" altLang="sr-Latn-RS" sz="1600" dirty="0"/>
              <a:t>ponovljenog citata </a:t>
            </a:r>
            <a:r>
              <a:rPr lang="hr-HR" altLang="sr-Latn-RS" sz="1600" dirty="0" smtClean="0"/>
              <a:t>„ibid.” </a:t>
            </a:r>
            <a:r>
              <a:rPr lang="hr-HR" altLang="sr-Latn-RS" sz="1600" dirty="0"/>
              <a:t>odnosi se isključivo na </a:t>
            </a:r>
            <a:r>
              <a:rPr lang="hr-HR" altLang="sr-Latn-RS" sz="1600" b="1" dirty="0" smtClean="0"/>
              <a:t>neposredno prethodnu fusnotu</a:t>
            </a:r>
            <a:r>
              <a:rPr lang="hr-HR" altLang="sr-Latn-RS" sz="1600" dirty="0" smtClean="0"/>
              <a:t>, pa </a:t>
            </a:r>
            <a:r>
              <a:rPr lang="hr-HR" altLang="sr-Latn-RS" sz="1600" dirty="0"/>
              <a:t>se </a:t>
            </a:r>
            <a:r>
              <a:rPr lang="hr-HR" altLang="sr-Latn-RS" sz="1600" dirty="0" smtClean="0"/>
              <a:t>„ibid.” </a:t>
            </a:r>
            <a:r>
              <a:rPr lang="hr-HR" altLang="sr-Latn-RS" sz="1600" dirty="0"/>
              <a:t>nikad ne može koristiti da bi se pozivalo na izvor naveden u fusnoti </a:t>
            </a:r>
            <a:r>
              <a:rPr lang="hr-HR" altLang="sr-Latn-RS" sz="1600" b="1" dirty="0">
                <a:solidFill>
                  <a:srgbClr val="C00000"/>
                </a:solidFill>
              </a:rPr>
              <a:t>ispred</a:t>
            </a:r>
            <a:r>
              <a:rPr lang="hr-HR" altLang="sr-Latn-RS" sz="1600" dirty="0"/>
              <a:t> </a:t>
            </a:r>
            <a:r>
              <a:rPr lang="hr-HR" altLang="sr-Latn-RS" sz="1600" dirty="0" smtClean="0"/>
              <a:t>prethodne, bez obzira što se citiralo u fusnoti između (pa čak i ako je u fusnoti između komentar autora rada, a ne navođenje izvora!)</a:t>
            </a:r>
            <a:endParaRPr lang="hr-HR" altLang="sr-Latn-RS" sz="1600" dirty="0"/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u</a:t>
            </a:r>
            <a:r>
              <a:rPr lang="hr-HR" altLang="sr-Latn-RS" sz="1600" dirty="0" smtClean="0"/>
              <a:t>koliko </a:t>
            </a:r>
            <a:r>
              <a:rPr lang="hr-HR" altLang="sr-Latn-RS" sz="1600" dirty="0"/>
              <a:t>se promijeni broj bilješke s izvorom na koji se </a:t>
            </a:r>
            <a:r>
              <a:rPr lang="hr-HR" altLang="sr-Latn-RS" sz="1600" dirty="0" smtClean="0"/>
              <a:t>pozivate, </a:t>
            </a:r>
            <a:r>
              <a:rPr lang="hr-HR" altLang="sr-Latn-RS" sz="1600" dirty="0"/>
              <a:t>mora se popraviti i </a:t>
            </a:r>
            <a:r>
              <a:rPr lang="hr-HR" altLang="sr-Latn-RS" sz="1600" b="1" dirty="0" smtClean="0">
                <a:solidFill>
                  <a:srgbClr val="C00000"/>
                </a:solidFill>
              </a:rPr>
              <a:t>broj citirane fusnote kod </a:t>
            </a:r>
            <a:r>
              <a:rPr lang="hr-HR" altLang="sr-Latn-RS" sz="1600" b="1" dirty="0">
                <a:solidFill>
                  <a:srgbClr val="C00000"/>
                </a:solidFill>
              </a:rPr>
              <a:t>ponovljenog citata</a:t>
            </a:r>
          </a:p>
        </p:txBody>
      </p:sp>
      <p:sp>
        <p:nvSpPr>
          <p:cNvPr id="58373" name="TextBox 1"/>
          <p:cNvSpPr txBox="1">
            <a:spLocks noChangeArrowheads="1"/>
          </p:cNvSpPr>
          <p:nvPr/>
        </p:nvSpPr>
        <p:spPr bwMode="auto">
          <a:xfrm>
            <a:off x="4823619" y="5706158"/>
            <a:ext cx="3816350" cy="646112"/>
          </a:xfrm>
          <a:prstGeom prst="rect">
            <a:avLst/>
          </a:prstGeom>
          <a:noFill/>
          <a:ln w="28575">
            <a:solidFill>
              <a:srgbClr val="00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npr. Smerdel, Sokol, op.cit. (bilj. </a:t>
            </a:r>
            <a:r>
              <a:rPr lang="hr-HR" altLang="sr-Latn-RS" sz="1800" b="1" dirty="0">
                <a:solidFill>
                  <a:srgbClr val="C00000"/>
                </a:solidFill>
              </a:rPr>
              <a:t>2</a:t>
            </a:r>
            <a:r>
              <a:rPr lang="hr-HR" altLang="sr-Latn-RS" sz="1800" dirty="0"/>
              <a:t>), str. 61.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740352" y="5301208"/>
            <a:ext cx="360040" cy="392286"/>
          </a:xfrm>
          <a:prstGeom prst="straightConnector1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 smtClean="0"/>
              <a:t>ZAKLJUČNE NAPOMENE (5)</a:t>
            </a:r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2260486" y="2060848"/>
            <a:ext cx="6256928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altLang="sr-Latn-RS" sz="1500" dirty="0" smtClean="0"/>
              <a:t>ukoliko </a:t>
            </a:r>
            <a:r>
              <a:rPr lang="hr-HR" altLang="sr-Latn-RS" sz="1500" dirty="0"/>
              <a:t>se u </a:t>
            </a:r>
            <a:r>
              <a:rPr lang="hr-HR" altLang="sr-Latn-RS" sz="1500" u="sng" dirty="0"/>
              <a:t>više</a:t>
            </a:r>
            <a:r>
              <a:rPr lang="hr-HR" altLang="sr-Latn-RS" sz="1500" dirty="0"/>
              <a:t> fusnota ponavlja </a:t>
            </a:r>
            <a:r>
              <a:rPr lang="hr-HR" altLang="sr-Latn-RS" sz="1500" u="sng" dirty="0"/>
              <a:t>isto</a:t>
            </a:r>
            <a:r>
              <a:rPr lang="hr-HR" altLang="sr-Latn-RS" sz="1500" dirty="0"/>
              <a:t> mjesto </a:t>
            </a:r>
            <a:r>
              <a:rPr lang="hr-HR" altLang="sr-Latn-RS" sz="1500" u="sng" dirty="0"/>
              <a:t>istog</a:t>
            </a:r>
            <a:r>
              <a:rPr lang="hr-HR" altLang="sr-Latn-RS" sz="1500" dirty="0"/>
              <a:t> rada, a potrebno je citirati to isto mjesto primjenom pravila </a:t>
            </a:r>
            <a:r>
              <a:rPr lang="hr-HR" altLang="sr-Latn-RS" sz="1500" i="1" dirty="0"/>
              <a:t>loc. cit.</a:t>
            </a:r>
            <a:r>
              <a:rPr lang="hr-HR" altLang="sr-Latn-RS" sz="1500" dirty="0"/>
              <a:t>, u zagradi pišemo </a:t>
            </a:r>
            <a:r>
              <a:rPr lang="hr-HR" altLang="sr-Latn-RS" sz="1500" b="1" dirty="0"/>
              <a:t>broj bilješke gdje je prvi puta </a:t>
            </a:r>
            <a:r>
              <a:rPr lang="hr-HR" altLang="sr-Latn-RS" sz="1500" b="1" dirty="0" smtClean="0"/>
              <a:t>citirano upravo </a:t>
            </a:r>
            <a:r>
              <a:rPr lang="hr-HR" altLang="sr-Latn-RS" sz="1500" b="1" dirty="0"/>
              <a:t>to mjesto </a:t>
            </a:r>
            <a:r>
              <a:rPr lang="hr-HR" altLang="sr-Latn-RS" sz="1500" b="1" dirty="0" smtClean="0"/>
              <a:t>rada</a:t>
            </a:r>
            <a:endParaRPr lang="hr-HR" altLang="sr-Latn-RS" sz="1500" dirty="0" smtClean="0"/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sz="1500" dirty="0"/>
              <a:t>kada je </a:t>
            </a:r>
            <a:r>
              <a:rPr lang="hr-HR" sz="1500" u="sng" dirty="0"/>
              <a:t>tri ili više</a:t>
            </a:r>
            <a:r>
              <a:rPr lang="hr-HR" sz="1500" dirty="0"/>
              <a:t> autora istog izvora i primjenjuje se skraćenica </a:t>
            </a:r>
            <a:r>
              <a:rPr lang="hr-HR" sz="1500" i="1" dirty="0"/>
              <a:t>et. al.</a:t>
            </a:r>
            <a:r>
              <a:rPr lang="hr-HR" sz="1500" dirty="0"/>
              <a:t>, izvor se citira na način „</a:t>
            </a:r>
            <a:r>
              <a:rPr lang="hr-HR" sz="1500" b="1" dirty="0"/>
              <a:t>prezime </a:t>
            </a:r>
            <a:r>
              <a:rPr lang="hr-HR" sz="1500" b="1" i="1" dirty="0"/>
              <a:t>et. al.</a:t>
            </a:r>
            <a:r>
              <a:rPr lang="hr-HR" sz="1500" dirty="0"/>
              <a:t>, ...“, i to i kod prvog navođenja i kod ponovljenih navođenja; </a:t>
            </a:r>
            <a:r>
              <a:rPr lang="hr-HR" sz="1500" u="sng" dirty="0"/>
              <a:t>izostavlja se ime/inicijal </a:t>
            </a:r>
            <a:r>
              <a:rPr lang="hr-HR" sz="1500" u="sng" dirty="0" smtClean="0"/>
              <a:t>imena ostalih autora</a:t>
            </a:r>
            <a:endParaRPr lang="hr-HR" sz="1500" dirty="0" smtClean="0"/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en-US" sz="1500" dirty="0" err="1" smtClean="0"/>
              <a:t>prezimena</a:t>
            </a:r>
            <a:r>
              <a:rPr lang="en-US" sz="1500" dirty="0" smtClean="0"/>
              <a:t> </a:t>
            </a:r>
            <a:r>
              <a:rPr lang="en-US" sz="1500" dirty="0"/>
              <a:t>u </a:t>
            </a:r>
            <a:r>
              <a:rPr lang="en-US" sz="1500" dirty="0" err="1"/>
              <a:t>okviru</a:t>
            </a:r>
            <a:r>
              <a:rPr lang="en-US" sz="1500" dirty="0"/>
              <a:t> </a:t>
            </a:r>
            <a:r>
              <a:rPr lang="en-US" sz="1500" dirty="0" err="1"/>
              <a:t>istog</a:t>
            </a:r>
            <a:r>
              <a:rPr lang="en-US" sz="1500" dirty="0"/>
              <a:t> </a:t>
            </a:r>
            <a:r>
              <a:rPr lang="en-US" sz="1500" dirty="0" err="1"/>
              <a:t>izvora</a:t>
            </a:r>
            <a:r>
              <a:rPr lang="en-US" sz="1500" dirty="0"/>
              <a:t> </a:t>
            </a:r>
            <a:r>
              <a:rPr lang="en-US" sz="1500" dirty="0" err="1"/>
              <a:t>pišemo</a:t>
            </a:r>
            <a:r>
              <a:rPr lang="en-US" sz="1500" dirty="0"/>
              <a:t> </a:t>
            </a:r>
            <a:r>
              <a:rPr lang="en-US" sz="1500" dirty="0" err="1"/>
              <a:t>onim</a:t>
            </a:r>
            <a:r>
              <a:rPr lang="en-US" sz="1500" dirty="0"/>
              <a:t> </a:t>
            </a:r>
            <a:r>
              <a:rPr lang="en-US" sz="1500" dirty="0" err="1"/>
              <a:t>redoslijedom</a:t>
            </a:r>
            <a:r>
              <a:rPr lang="en-US" sz="1500" dirty="0"/>
              <a:t> </a:t>
            </a:r>
            <a:r>
              <a:rPr lang="en-US" sz="1500" dirty="0" err="1"/>
              <a:t>kojim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navedena</a:t>
            </a:r>
            <a:r>
              <a:rPr lang="en-US" sz="1500" dirty="0"/>
              <a:t> u </a:t>
            </a:r>
            <a:r>
              <a:rPr lang="en-US" sz="1500" dirty="0" err="1" smtClean="0"/>
              <a:t>izvoru</a:t>
            </a:r>
            <a:r>
              <a:rPr lang="hr-HR" sz="1500" dirty="0" smtClean="0"/>
              <a:t> (čak i ako nisu navedena abecednim redom)</a:t>
            </a:r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sz="1500" dirty="0"/>
              <a:t>ukoliko je u pitanju </a:t>
            </a:r>
            <a:r>
              <a:rPr lang="hr-HR" sz="1500" b="1" dirty="0"/>
              <a:t>zbirka radova</a:t>
            </a:r>
            <a:r>
              <a:rPr lang="hr-HR" sz="1500" dirty="0"/>
              <a:t> koja ima svojeg </a:t>
            </a:r>
            <a:r>
              <a:rPr lang="hr-HR" sz="1500" b="1" u="sng" dirty="0"/>
              <a:t>urednika</a:t>
            </a:r>
            <a:r>
              <a:rPr lang="hr-HR" sz="1500" dirty="0"/>
              <a:t>, a ne autora, onda se na mjesto imena autora navodi prezime i ime/inicijal imena urednika i odmah nakon toga u zagradu piše „</a:t>
            </a:r>
            <a:r>
              <a:rPr lang="hr-HR" sz="1500" b="1" dirty="0"/>
              <a:t>(ur.)</a:t>
            </a:r>
            <a:r>
              <a:rPr lang="hr-HR" sz="1500" dirty="0"/>
              <a:t>“</a:t>
            </a:r>
            <a:endParaRPr lang="en-US" sz="1500" dirty="0"/>
          </a:p>
          <a:p>
            <a:pPr marL="285750" indent="-285750" algn="just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è"/>
            </a:pPr>
            <a:r>
              <a:rPr lang="hr-HR" sz="1500" dirty="0"/>
              <a:t>z</a:t>
            </a:r>
            <a:r>
              <a:rPr lang="hr-HR" sz="1500" dirty="0" smtClean="0"/>
              <a:t>a citiranje prakse institucija izvan RH (npr. Vrhovni sud SAD-a, Europski sud za ljudska prava, itd.) mogu vrijedi drukčija pravila citiranja (konzultirati stranice tijela ili znanstvene radove)</a:t>
            </a:r>
            <a:endParaRPr lang="en-US" sz="15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34" y="3356992"/>
            <a:ext cx="1591944" cy="1152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299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b="1" dirty="0" smtClean="0"/>
              <a:t>PRETRAŽIVANJE LITERATURE</a:t>
            </a: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827584" y="2132856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AC9D76D4-9578-4F10-B016-9BEEBCB26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5">
                                            <p:graphicEl>
                                              <a:dgm id="{AC9D76D4-9578-4F10-B016-9BEEBCB2657C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DA4511DC-92FD-4276-BCD3-F2800985AB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5">
                                            <p:graphicEl>
                                              <a:dgm id="{DA4511DC-92FD-4276-BCD3-F2800985AB15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97FC3218-AC1B-4A09-8720-84C8AB0E2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5">
                                            <p:graphicEl>
                                              <a:dgm id="{97FC3218-AC1B-4A09-8720-84C8AB0E2B6B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E5D36729-27E3-4338-8AF6-DA9E508B8D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5">
                                            <p:graphicEl>
                                              <a:dgm id="{E5D36729-27E3-4338-8AF6-DA9E508B8D5B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BD270B73-DC7C-4704-8ED0-493FBDA007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15">
                                            <p:graphicEl>
                                              <a:dgm id="{BD270B73-DC7C-4704-8ED0-493FBDA0075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 tmFilter="0, 0; .2, .5; .8, .5; 1, 0"/>
                                        <p:tgtEl>
                                          <p:spTgt spid="15">
                                            <p:graphicEl>
                                              <a:dgm id="{0A287E8A-59F6-4A3A-9E19-051376510F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autoRev="1" fill="hold"/>
                                        <p:tgtEl>
                                          <p:spTgt spid="15">
                                            <p:graphicEl>
                                              <a:dgm id="{0A287E8A-59F6-4A3A-9E19-051376510F48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lvlOne" rev="1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 smtClean="0"/>
              <a:t>1. PISANI RAD – UPUTE (DIJELOVI)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5856" y="1865969"/>
            <a:ext cx="5183188" cy="475324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n</a:t>
            </a:r>
            <a:r>
              <a:rPr lang="hr-HR" altLang="sr-Latn-RS" sz="2400" u="sng" dirty="0" smtClean="0"/>
              <a:t>aslovna stranica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00000"/>
                </a:solidFill>
              </a:rPr>
              <a:t>s</a:t>
            </a:r>
            <a:r>
              <a:rPr lang="hr-HR" altLang="sr-Latn-RS" sz="2400" dirty="0" smtClean="0">
                <a:solidFill>
                  <a:srgbClr val="C00000"/>
                </a:solidFill>
              </a:rPr>
              <a:t>ažetak (apstrakt)*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C0000"/>
                </a:solidFill>
              </a:rPr>
              <a:t>k</a:t>
            </a:r>
            <a:r>
              <a:rPr lang="hr-HR" altLang="sr-Latn-RS" sz="2400" dirty="0" smtClean="0">
                <a:solidFill>
                  <a:srgbClr val="CC0000"/>
                </a:solidFill>
              </a:rPr>
              <a:t>ljučne riječi/pojmovi*</a:t>
            </a:r>
            <a:endParaRPr lang="hr-HR" altLang="sr-Latn-RS" sz="2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s</a:t>
            </a:r>
            <a:r>
              <a:rPr lang="hr-HR" altLang="sr-Latn-RS" sz="2400" u="sng" dirty="0" smtClean="0"/>
              <a:t>adržaj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C0000"/>
                </a:solidFill>
              </a:rPr>
              <a:t>p</a:t>
            </a:r>
            <a:r>
              <a:rPr lang="hr-HR" altLang="sr-Latn-RS" sz="2400" dirty="0" smtClean="0">
                <a:solidFill>
                  <a:srgbClr val="CC0000"/>
                </a:solidFill>
              </a:rPr>
              <a:t>opis kratica*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u</a:t>
            </a:r>
            <a:r>
              <a:rPr lang="hr-HR" altLang="sr-Latn-RS" sz="2400" u="sng" dirty="0" smtClean="0"/>
              <a:t>vod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r</a:t>
            </a:r>
            <a:r>
              <a:rPr lang="hr-HR" altLang="sr-Latn-RS" sz="2400" u="sng" dirty="0" smtClean="0"/>
              <a:t>azrada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z</a:t>
            </a:r>
            <a:r>
              <a:rPr lang="hr-HR" altLang="sr-Latn-RS" sz="2400" u="sng" dirty="0" smtClean="0"/>
              <a:t>aključak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u="sng" dirty="0"/>
              <a:t>p</a:t>
            </a:r>
            <a:r>
              <a:rPr lang="hr-HR" altLang="sr-Latn-RS" sz="2400" u="sng" dirty="0" smtClean="0"/>
              <a:t>opis literature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r>
              <a:rPr lang="hr-HR" altLang="sr-Latn-RS" sz="2400" dirty="0">
                <a:solidFill>
                  <a:srgbClr val="C00000"/>
                </a:solidFill>
              </a:rPr>
              <a:t>p</a:t>
            </a:r>
            <a:r>
              <a:rPr lang="hr-HR" altLang="sr-Latn-RS" sz="2400" dirty="0" smtClean="0">
                <a:solidFill>
                  <a:srgbClr val="C00000"/>
                </a:solidFill>
              </a:rPr>
              <a:t>opis priloga*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 rot="5400000">
            <a:off x="338138" y="3846513"/>
            <a:ext cx="4506912" cy="792162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00"/>
          </a:solidFill>
          <a:ln w="539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4" name="Right Brace 3"/>
          <p:cNvSpPr/>
          <p:nvPr/>
        </p:nvSpPr>
        <p:spPr>
          <a:xfrm>
            <a:off x="5180584" y="4147183"/>
            <a:ext cx="215280" cy="1152004"/>
          </a:xfrm>
          <a:prstGeom prst="rightBrace">
            <a:avLst>
              <a:gd name="adj1" fmla="val 8333"/>
              <a:gd name="adj2" fmla="val 49150"/>
            </a:avLst>
          </a:prstGeom>
          <a:ln w="508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5580112" y="4400128"/>
            <a:ext cx="21605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d</a:t>
            </a:r>
            <a:r>
              <a:rPr lang="hr-HR" altLang="sr-Latn-RS" sz="1800" dirty="0" smtClean="0"/>
              <a:t>ijelovi </a:t>
            </a:r>
            <a:r>
              <a:rPr lang="hr-HR" altLang="sr-Latn-RS" sz="1800" dirty="0"/>
              <a:t>seminara koji se numeriraju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 tmFilter="0, 0; .2, .5; .8, .5; 1, 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500" autoRev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tmFilter="0, 0; .2, .5; .8, .5; 1, 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500" autoRev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 tmFilter="0, 0; .2, .5; .8, .5; 1, 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500" autoRev="1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 tmFilter="0, 0; .2, .5; .8, .5; 1, 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500" autoRev="1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 tmFilter="0, 0; .2, .5; .8, .5; 1, 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500" autoRev="1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 smtClean="0"/>
              <a:t>1.1. NASLOVNA STRANICA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555875" y="1989138"/>
            <a:ext cx="3887788" cy="4608512"/>
          </a:xfrm>
          <a:prstGeom prst="rect">
            <a:avLst/>
          </a:prstGeom>
          <a:noFill/>
          <a:ln w="539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2700338" y="2124075"/>
            <a:ext cx="3598862" cy="433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Sveučilište Josipa Jurja Strossmayera u Osijeku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Pravni fakultet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Pero Perić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b="1" dirty="0"/>
              <a:t>Referendum u Republici Hrvatskoj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Seminarski rad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iz predmeta Ustavno pravo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Mentor: Ivica Pavić, mag. iur.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200" dirty="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200" dirty="0"/>
              <a:t>Osijek, svibanj </a:t>
            </a:r>
            <a:r>
              <a:rPr lang="hr-HR" altLang="sr-Latn-RS" sz="1200" dirty="0" smtClean="0"/>
              <a:t>2017.</a:t>
            </a:r>
            <a:endParaRPr lang="hr-HR" altLang="sr-Latn-RS" sz="1200" dirty="0"/>
          </a:p>
        </p:txBody>
      </p:sp>
      <p:sp>
        <p:nvSpPr>
          <p:cNvPr id="2" name="Right Arrow 1"/>
          <p:cNvSpPr/>
          <p:nvPr/>
        </p:nvSpPr>
        <p:spPr>
          <a:xfrm>
            <a:off x="6156177" y="2204864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6948264" y="2058803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s</a:t>
            </a:r>
            <a:r>
              <a:rPr lang="hr-HR" sz="1400" dirty="0" smtClean="0"/>
              <a:t>veučilište i sastavnica</a:t>
            </a:r>
            <a:endParaRPr lang="hr-HR" sz="1400" dirty="0"/>
          </a:p>
        </p:txBody>
      </p:sp>
      <p:sp>
        <p:nvSpPr>
          <p:cNvPr id="4" name="Right Arrow 3"/>
          <p:cNvSpPr/>
          <p:nvPr/>
        </p:nvSpPr>
        <p:spPr>
          <a:xfrm>
            <a:off x="6156177" y="3501008"/>
            <a:ext cx="79208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7020272" y="3429000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i</a:t>
            </a:r>
            <a:r>
              <a:rPr lang="hr-HR" sz="1400" dirty="0" smtClean="0"/>
              <a:t>me i prezime</a:t>
            </a:r>
            <a:endParaRPr lang="hr-HR" sz="1400" dirty="0"/>
          </a:p>
        </p:txBody>
      </p:sp>
      <p:sp>
        <p:nvSpPr>
          <p:cNvPr id="6" name="Right Arrow 5"/>
          <p:cNvSpPr/>
          <p:nvPr/>
        </p:nvSpPr>
        <p:spPr>
          <a:xfrm>
            <a:off x="6156177" y="3861048"/>
            <a:ext cx="79208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7020272" y="377916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naslov</a:t>
            </a:r>
            <a:endParaRPr lang="hr-HR" sz="1400" dirty="0"/>
          </a:p>
        </p:txBody>
      </p:sp>
      <p:sp>
        <p:nvSpPr>
          <p:cNvPr id="8" name="Right Arrow 7"/>
          <p:cNvSpPr/>
          <p:nvPr/>
        </p:nvSpPr>
        <p:spPr>
          <a:xfrm>
            <a:off x="6156177" y="4293394"/>
            <a:ext cx="792087" cy="2157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7020272" y="424736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n</a:t>
            </a:r>
            <a:r>
              <a:rPr lang="hr-HR" sz="1400" dirty="0" smtClean="0"/>
              <a:t>aziv kolegija</a:t>
            </a:r>
            <a:endParaRPr lang="hr-HR" sz="1400" dirty="0"/>
          </a:p>
        </p:txBody>
      </p:sp>
      <p:sp>
        <p:nvSpPr>
          <p:cNvPr id="10" name="Right Arrow 9"/>
          <p:cNvSpPr/>
          <p:nvPr/>
        </p:nvSpPr>
        <p:spPr>
          <a:xfrm>
            <a:off x="6156177" y="5445224"/>
            <a:ext cx="79208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7020272" y="537790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mentor</a:t>
            </a:r>
            <a:endParaRPr lang="hr-HR" sz="1400" dirty="0"/>
          </a:p>
        </p:txBody>
      </p:sp>
      <p:sp>
        <p:nvSpPr>
          <p:cNvPr id="12" name="Right Arrow 11"/>
          <p:cNvSpPr/>
          <p:nvPr/>
        </p:nvSpPr>
        <p:spPr>
          <a:xfrm>
            <a:off x="6156177" y="6237312"/>
            <a:ext cx="792087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7020272" y="6130400"/>
            <a:ext cx="2123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/>
              <a:t>m</a:t>
            </a:r>
            <a:r>
              <a:rPr lang="hr-HR" sz="1400" dirty="0" smtClean="0"/>
              <a:t>jesto, mjesec i godina</a:t>
            </a:r>
            <a:endParaRPr lang="hr-HR" sz="1400" dirty="0"/>
          </a:p>
        </p:txBody>
      </p:sp>
      <p:sp>
        <p:nvSpPr>
          <p:cNvPr id="14" name="Right Brace 13"/>
          <p:cNvSpPr/>
          <p:nvPr/>
        </p:nvSpPr>
        <p:spPr>
          <a:xfrm>
            <a:off x="5580112" y="4149080"/>
            <a:ext cx="360040" cy="576064"/>
          </a:xfrm>
          <a:prstGeom prst="rightBrace">
            <a:avLst>
              <a:gd name="adj1" fmla="val 8333"/>
              <a:gd name="adj2" fmla="val 5191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3708400" cy="1462087"/>
          </a:xfrm>
        </p:spPr>
        <p:txBody>
          <a:bodyPr/>
          <a:lstStyle/>
          <a:p>
            <a:pPr eaLnBrk="1" hangingPunct="1"/>
            <a:r>
              <a:rPr lang="hr-HR" altLang="sr-Latn-RS" sz="3200" b="1" dirty="0" smtClean="0"/>
              <a:t>1.2. SADRŽAJ</a:t>
            </a:r>
          </a:p>
        </p:txBody>
      </p:sp>
      <p:pic>
        <p:nvPicPr>
          <p:cNvPr id="25603" name="Picture 7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133600"/>
            <a:ext cx="492442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4284663" y="5013325"/>
            <a:ext cx="1582737" cy="431800"/>
          </a:xfrm>
          <a:prstGeom prst="rect">
            <a:avLst/>
          </a:prstGeom>
          <a:noFill/>
          <a:ln w="539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2124075" y="2133600"/>
            <a:ext cx="5040313" cy="4032250"/>
          </a:xfrm>
          <a:prstGeom prst="rect">
            <a:avLst/>
          </a:prstGeom>
          <a:noFill/>
          <a:ln w="539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06" name="Line 11"/>
          <p:cNvSpPr>
            <a:spLocks noChangeShapeType="1"/>
          </p:cNvSpPr>
          <p:nvPr/>
        </p:nvSpPr>
        <p:spPr bwMode="auto">
          <a:xfrm flipH="1">
            <a:off x="1403350" y="3789363"/>
            <a:ext cx="1008063" cy="0"/>
          </a:xfrm>
          <a:prstGeom prst="line">
            <a:avLst/>
          </a:prstGeom>
          <a:noFill/>
          <a:ln w="539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5607" name="Text Box 12"/>
          <p:cNvSpPr txBox="1">
            <a:spLocks noChangeArrowheads="1"/>
          </p:cNvSpPr>
          <p:nvPr/>
        </p:nvSpPr>
        <p:spPr bwMode="auto">
          <a:xfrm>
            <a:off x="179388" y="3644900"/>
            <a:ext cx="1223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/>
              <a:t> Heading 1</a:t>
            </a:r>
          </a:p>
        </p:txBody>
      </p:sp>
      <p:sp>
        <p:nvSpPr>
          <p:cNvPr id="25608" name="AutoShape 14"/>
          <p:cNvSpPr>
            <a:spLocks noChangeArrowheads="1"/>
          </p:cNvSpPr>
          <p:nvPr/>
        </p:nvSpPr>
        <p:spPr bwMode="auto">
          <a:xfrm>
            <a:off x="2411413" y="3644900"/>
            <a:ext cx="792162" cy="215900"/>
          </a:xfrm>
          <a:prstGeom prst="roundRect">
            <a:avLst>
              <a:gd name="adj" fmla="val 16667"/>
            </a:avLst>
          </a:prstGeom>
          <a:noFill/>
          <a:ln w="539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09" name="AutoShape 15"/>
          <p:cNvSpPr>
            <a:spLocks noChangeArrowheads="1"/>
          </p:cNvSpPr>
          <p:nvPr/>
        </p:nvSpPr>
        <p:spPr bwMode="auto">
          <a:xfrm>
            <a:off x="2700338" y="4076700"/>
            <a:ext cx="2016125" cy="144463"/>
          </a:xfrm>
          <a:prstGeom prst="roundRect">
            <a:avLst>
              <a:gd name="adj" fmla="val 16667"/>
            </a:avLst>
          </a:prstGeom>
          <a:noFill/>
          <a:ln w="539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cxnSp>
        <p:nvCxnSpPr>
          <p:cNvPr id="25610" name="AutoShape 16"/>
          <p:cNvCxnSpPr>
            <a:cxnSpLocks noChangeShapeType="1"/>
            <a:stCxn id="25609" idx="1"/>
          </p:cNvCxnSpPr>
          <p:nvPr/>
        </p:nvCxnSpPr>
        <p:spPr bwMode="auto">
          <a:xfrm flipH="1">
            <a:off x="1403350" y="4149725"/>
            <a:ext cx="1270000" cy="0"/>
          </a:xfrm>
          <a:prstGeom prst="straightConnector1">
            <a:avLst/>
          </a:prstGeom>
          <a:noFill/>
          <a:ln w="539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169863" y="4005263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/>
              <a:t>Heading 2</a:t>
            </a:r>
          </a:p>
        </p:txBody>
      </p:sp>
      <p:sp>
        <p:nvSpPr>
          <p:cNvPr id="25612" name="AutoShape 18"/>
          <p:cNvSpPr>
            <a:spLocks noChangeArrowheads="1"/>
          </p:cNvSpPr>
          <p:nvPr/>
        </p:nvSpPr>
        <p:spPr bwMode="auto">
          <a:xfrm>
            <a:off x="2916238" y="4581525"/>
            <a:ext cx="1511300" cy="215900"/>
          </a:xfrm>
          <a:prstGeom prst="roundRect">
            <a:avLst>
              <a:gd name="adj" fmla="val 16667"/>
            </a:avLst>
          </a:prstGeom>
          <a:noFill/>
          <a:ln w="53975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13" name="Line 20"/>
          <p:cNvSpPr>
            <a:spLocks noChangeShapeType="1"/>
          </p:cNvSpPr>
          <p:nvPr/>
        </p:nvSpPr>
        <p:spPr bwMode="auto">
          <a:xfrm flipH="1">
            <a:off x="1403350" y="4652963"/>
            <a:ext cx="1512888" cy="0"/>
          </a:xfrm>
          <a:prstGeom prst="line">
            <a:avLst/>
          </a:prstGeom>
          <a:noFill/>
          <a:ln w="53975">
            <a:solidFill>
              <a:srgbClr val="3333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5614" name="Text Box 21"/>
          <p:cNvSpPr txBox="1">
            <a:spLocks noChangeArrowheads="1"/>
          </p:cNvSpPr>
          <p:nvPr/>
        </p:nvSpPr>
        <p:spPr bwMode="auto">
          <a:xfrm>
            <a:off x="241300" y="4500563"/>
            <a:ext cx="1150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/>
              <a:t>Heading 3</a:t>
            </a:r>
          </a:p>
        </p:txBody>
      </p:sp>
      <p:sp>
        <p:nvSpPr>
          <p:cNvPr id="25615" name="Text Box 23"/>
          <p:cNvSpPr txBox="1">
            <a:spLocks noChangeArrowheads="1"/>
          </p:cNvSpPr>
          <p:nvPr/>
        </p:nvSpPr>
        <p:spPr bwMode="auto">
          <a:xfrm>
            <a:off x="7397750" y="1717675"/>
            <a:ext cx="1557338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INSERT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REFERENCE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INDEX AND TABLES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r-HR" altLang="sr-Latn-RS" sz="1800" b="1" u="sng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>
                <a:solidFill>
                  <a:schemeClr val="tx2"/>
                </a:solidFill>
              </a:rPr>
              <a:t>TABLE OF CONTENTS</a:t>
            </a:r>
          </a:p>
        </p:txBody>
      </p:sp>
      <p:sp>
        <p:nvSpPr>
          <p:cNvPr id="25616" name="Line 24"/>
          <p:cNvSpPr>
            <a:spLocks noChangeShapeType="1"/>
          </p:cNvSpPr>
          <p:nvPr/>
        </p:nvSpPr>
        <p:spPr bwMode="auto">
          <a:xfrm flipH="1">
            <a:off x="1763713" y="5229225"/>
            <a:ext cx="2520950" cy="431800"/>
          </a:xfrm>
          <a:prstGeom prst="line">
            <a:avLst/>
          </a:prstGeom>
          <a:noFill/>
          <a:ln w="539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5617" name="Text Box 25"/>
          <p:cNvSpPr txBox="1">
            <a:spLocks noChangeArrowheads="1"/>
          </p:cNvSpPr>
          <p:nvPr/>
        </p:nvSpPr>
        <p:spPr bwMode="auto">
          <a:xfrm>
            <a:off x="395288" y="5373688"/>
            <a:ext cx="151288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400" b="1" dirty="0"/>
              <a:t>n</a:t>
            </a:r>
            <a:r>
              <a:rPr lang="hr-HR" altLang="sr-Latn-RS" sz="1400" b="1" dirty="0" smtClean="0"/>
              <a:t>avigacija </a:t>
            </a:r>
            <a:r>
              <a:rPr lang="hr-HR" altLang="sr-Latn-RS" sz="1400" b="1" dirty="0"/>
              <a:t>po radu preko sadržaja</a:t>
            </a:r>
          </a:p>
        </p:txBody>
      </p:sp>
      <p:sp>
        <p:nvSpPr>
          <p:cNvPr id="25618" name="Rectangle 26"/>
          <p:cNvSpPr>
            <a:spLocks noChangeArrowheads="1"/>
          </p:cNvSpPr>
          <p:nvPr/>
        </p:nvSpPr>
        <p:spPr bwMode="auto">
          <a:xfrm>
            <a:off x="7335838" y="1717675"/>
            <a:ext cx="1619250" cy="4718050"/>
          </a:xfrm>
          <a:prstGeom prst="rect">
            <a:avLst/>
          </a:prstGeom>
          <a:noFill/>
          <a:ln w="539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19" name="AutoShape 27"/>
          <p:cNvSpPr>
            <a:spLocks noChangeArrowheads="1"/>
          </p:cNvSpPr>
          <p:nvPr/>
        </p:nvSpPr>
        <p:spPr bwMode="auto">
          <a:xfrm>
            <a:off x="7823200" y="2179638"/>
            <a:ext cx="576263" cy="5762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20" name="AutoShape 28"/>
          <p:cNvSpPr>
            <a:spLocks noChangeArrowheads="1"/>
          </p:cNvSpPr>
          <p:nvPr/>
        </p:nvSpPr>
        <p:spPr bwMode="auto">
          <a:xfrm>
            <a:off x="7823200" y="3446463"/>
            <a:ext cx="574675" cy="576262"/>
          </a:xfrm>
          <a:prstGeom prst="downArrow">
            <a:avLst>
              <a:gd name="adj1" fmla="val 50000"/>
              <a:gd name="adj2" fmla="val 250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21" name="AutoShape 29"/>
          <p:cNvSpPr>
            <a:spLocks noChangeArrowheads="1"/>
          </p:cNvSpPr>
          <p:nvPr/>
        </p:nvSpPr>
        <p:spPr bwMode="auto">
          <a:xfrm>
            <a:off x="7823200" y="4940300"/>
            <a:ext cx="574675" cy="576263"/>
          </a:xfrm>
          <a:prstGeom prst="downArrow">
            <a:avLst>
              <a:gd name="adj1" fmla="val 50000"/>
              <a:gd name="adj2" fmla="val 250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5622" name="TextBox 1"/>
          <p:cNvSpPr txBox="1">
            <a:spLocks noChangeArrowheads="1"/>
          </p:cNvSpPr>
          <p:nvPr/>
        </p:nvSpPr>
        <p:spPr bwMode="auto">
          <a:xfrm>
            <a:off x="241300" y="2492375"/>
            <a:ext cx="1522413" cy="954088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400" dirty="0"/>
              <a:t>n</a:t>
            </a:r>
            <a:r>
              <a:rPr lang="hr-HR" altLang="sr-Latn-RS" sz="1400" dirty="0" smtClean="0"/>
              <a:t>aslove </a:t>
            </a:r>
            <a:r>
              <a:rPr lang="hr-HR" altLang="sr-Latn-RS" sz="1400" dirty="0"/>
              <a:t>i podnaslove pisati fontom HEADING</a:t>
            </a:r>
          </a:p>
        </p:txBody>
      </p:sp>
      <p:sp>
        <p:nvSpPr>
          <p:cNvPr id="25623" name="TextBox 2"/>
          <p:cNvSpPr txBox="1">
            <a:spLocks noChangeArrowheads="1"/>
          </p:cNvSpPr>
          <p:nvPr/>
        </p:nvSpPr>
        <p:spPr bwMode="auto">
          <a:xfrm>
            <a:off x="5102225" y="933450"/>
            <a:ext cx="3852863" cy="646113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u</a:t>
            </a:r>
            <a:r>
              <a:rPr lang="hr-HR" altLang="sr-Latn-RS" sz="1800" dirty="0" smtClean="0"/>
              <a:t> </a:t>
            </a:r>
            <a:r>
              <a:rPr lang="hr-HR" altLang="sr-Latn-RS" sz="1800" dirty="0"/>
              <a:t>sadržaj će biti unešen sav i samo tekst pisan fontom HEADING!!!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b="1" dirty="0" smtClean="0"/>
              <a:t>1.3. UVOD I ZAKLJUČAK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2349500"/>
            <a:ext cx="3810000" cy="3024188"/>
          </a:xfrm>
        </p:spPr>
        <p:txBody>
          <a:bodyPr/>
          <a:lstStyle/>
          <a:p>
            <a:pPr eaLnBrk="1" hangingPunct="1">
              <a:buSzTx/>
              <a:buFont typeface="Wingdings" panose="05000000000000000000" pitchFamily="2" charset="2"/>
              <a:buBlip>
                <a:blip r:embed="rId3"/>
              </a:buBlip>
            </a:pPr>
            <a:endParaRPr lang="hr-HR" altLang="sr-Latn-RS" sz="20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razlog odabira teme (približiti temu, ali ne ulaziti u razradu), prisutnost ili izostanak </a:t>
            </a:r>
            <a:r>
              <a:rPr lang="hr-HR" altLang="sr-Latn-RS" sz="1600" dirty="0" smtClean="0"/>
              <a:t>prisutnosti </a:t>
            </a:r>
            <a:r>
              <a:rPr lang="hr-HR" altLang="sr-Latn-RS" sz="1600" dirty="0" smtClean="0"/>
              <a:t>teme u javnom prostoru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pitanja na koja rad pokušava odgovoriti kroz raščlanjenje rada na cjeline (ne spominjati zaključak!)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1-2 stranice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n</a:t>
            </a:r>
            <a:r>
              <a:rPr lang="hr-HR" altLang="sr-Latn-RS" sz="1600" dirty="0" smtClean="0"/>
              <a:t>e citirati!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471237" y="2349499"/>
            <a:ext cx="3487026" cy="3024189"/>
          </a:xfrm>
        </p:spPr>
        <p:txBody>
          <a:bodyPr/>
          <a:lstStyle/>
          <a:p>
            <a:pPr marL="0" indent="0" eaLnBrk="1" hangingPunct="1">
              <a:buSzTx/>
              <a:buNone/>
            </a:pPr>
            <a:endParaRPr lang="hr-HR" altLang="sr-Latn-RS" sz="2000" dirty="0" smtClean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dobiveni odgovori i/ili preostala pitanja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s</a:t>
            </a:r>
            <a:r>
              <a:rPr lang="hr-HR" altLang="sr-Latn-RS" sz="1600" dirty="0" smtClean="0"/>
              <a:t>poj preuzetih i stečenih misli o temi (sažeti doprinos rada temi)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osobni stav i vlastiti sud o problematici seminarskog rada</a:t>
            </a:r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 smtClean="0"/>
              <a:t>1-2 stranice</a:t>
            </a:r>
            <a:endParaRPr lang="hr-HR" altLang="sr-Latn-RS" sz="2000" dirty="0"/>
          </a:p>
          <a:p>
            <a:pPr eaLnBrk="1" hangingPunct="1">
              <a:buSzTx/>
              <a:buFont typeface="Wingdings" panose="05000000000000000000" pitchFamily="2" charset="2"/>
              <a:buChar char="è"/>
            </a:pPr>
            <a:r>
              <a:rPr lang="hr-HR" altLang="sr-Latn-RS" sz="1600" dirty="0"/>
              <a:t>n</a:t>
            </a:r>
            <a:r>
              <a:rPr lang="hr-HR" altLang="sr-Latn-RS" sz="1600" dirty="0" smtClean="0"/>
              <a:t>e citirati!</a:t>
            </a:r>
            <a:endParaRPr lang="hr-HR" altLang="sr-Latn-RS" sz="1600" dirty="0"/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395288" y="1989138"/>
            <a:ext cx="381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 dirty="0"/>
              <a:t>UVOD</a:t>
            </a:r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5148263" y="1989138"/>
            <a:ext cx="381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u="sng"/>
              <a:t>ZAKLJUČAK</a:t>
            </a:r>
          </a:p>
        </p:txBody>
      </p:sp>
      <p:sp>
        <p:nvSpPr>
          <p:cNvPr id="27655" name="Text Box 10"/>
          <p:cNvSpPr txBox="1">
            <a:spLocks noChangeArrowheads="1"/>
          </p:cNvSpPr>
          <p:nvPr/>
        </p:nvSpPr>
        <p:spPr bwMode="auto">
          <a:xfrm>
            <a:off x="684213" y="5668963"/>
            <a:ext cx="828040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dirty="0"/>
              <a:t>u</a:t>
            </a:r>
            <a:r>
              <a:rPr lang="hr-HR" altLang="sr-Latn-RS" sz="1800" b="1" dirty="0" smtClean="0"/>
              <a:t>vod </a:t>
            </a:r>
            <a:r>
              <a:rPr lang="hr-HR" altLang="sr-Latn-RS" sz="1800" b="1" dirty="0"/>
              <a:t>i zaključak pišu se </a:t>
            </a:r>
            <a:r>
              <a:rPr lang="hr-HR" altLang="sr-Latn-RS" sz="1800" b="1" u="sng" dirty="0">
                <a:solidFill>
                  <a:srgbClr val="CC0000"/>
                </a:solidFill>
              </a:rPr>
              <a:t>NAKON</a:t>
            </a:r>
            <a:r>
              <a:rPr lang="hr-HR" altLang="sr-Latn-RS" sz="1800" b="1" dirty="0"/>
              <a:t> razrade teme!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800" b="1" dirty="0"/>
              <a:t>u</a:t>
            </a:r>
            <a:r>
              <a:rPr lang="hr-HR" altLang="sr-Latn-RS" sz="1800" b="1" dirty="0" smtClean="0"/>
              <a:t>vod </a:t>
            </a:r>
            <a:r>
              <a:rPr lang="hr-HR" altLang="sr-Latn-RS" sz="1800" b="1" dirty="0"/>
              <a:t>i zaključak </a:t>
            </a:r>
            <a:r>
              <a:rPr lang="hr-HR" altLang="sr-Latn-RS" sz="1800" b="1" u="sng" dirty="0">
                <a:solidFill>
                  <a:srgbClr val="CC0000"/>
                </a:solidFill>
              </a:rPr>
              <a:t>MORAJU</a:t>
            </a:r>
            <a:r>
              <a:rPr lang="hr-HR" altLang="sr-Latn-RS" sz="1800" b="1" dirty="0"/>
              <a:t> biti u logičkoj vezi!</a:t>
            </a:r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4276562" y="3500435"/>
            <a:ext cx="1194675" cy="503237"/>
          </a:xfrm>
          <a:prstGeom prst="leftRightArrow">
            <a:avLst>
              <a:gd name="adj1" fmla="val 50000"/>
              <a:gd name="adj2" fmla="val 62965"/>
            </a:avLst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r-Latn-RS" altLang="sr-Latn-RS" sz="1800"/>
          </a:p>
        </p:txBody>
      </p:sp>
      <p:sp>
        <p:nvSpPr>
          <p:cNvPr id="27657" name="Text Box 11"/>
          <p:cNvSpPr txBox="1">
            <a:spLocks noChangeArrowheads="1"/>
          </p:cNvSpPr>
          <p:nvPr/>
        </p:nvSpPr>
        <p:spPr bwMode="auto">
          <a:xfrm>
            <a:off x="4432808" y="3613553"/>
            <a:ext cx="8769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sz="1200" b="1" dirty="0"/>
              <a:t>Razrada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/>
              <a:t>1.4. RAZRADA</a:t>
            </a:r>
            <a:endParaRPr lang="hr-HR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584" y="2060848"/>
            <a:ext cx="7772400" cy="45076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hr-HR" sz="1600" dirty="0"/>
              <a:t>s</a:t>
            </a:r>
            <a:r>
              <a:rPr lang="hr-HR" sz="1600" dirty="0" smtClean="0"/>
              <a:t>redišnji dio rada – piše se </a:t>
            </a:r>
            <a:r>
              <a:rPr lang="hr-HR" sz="1600" b="1" dirty="0" smtClean="0"/>
              <a:t>prije</a:t>
            </a:r>
            <a:r>
              <a:rPr lang="hr-HR" sz="1600" dirty="0" smtClean="0"/>
              <a:t> uvoda i zaključka jer je logički </a:t>
            </a:r>
            <a:r>
              <a:rPr lang="hr-HR" sz="1600" u="sng" dirty="0" smtClean="0"/>
              <a:t>nemoguće</a:t>
            </a:r>
            <a:r>
              <a:rPr lang="hr-HR" sz="1600" dirty="0" smtClean="0"/>
              <a:t> napisati uvod i zaključak u nešto što </a:t>
            </a:r>
            <a:r>
              <a:rPr lang="hr-HR" sz="1600" i="1" dirty="0" smtClean="0"/>
              <a:t>još nije razrađeno</a:t>
            </a:r>
            <a:endParaRPr lang="hr-HR" sz="1600" i="1" dirty="0"/>
          </a:p>
          <a:p>
            <a:r>
              <a:rPr lang="hr-HR" sz="1600" dirty="0"/>
              <a:t>naglasak je na čitanju – s razumijevanjem i nekoliko puta (prema potrebi)</a:t>
            </a:r>
          </a:p>
          <a:p>
            <a:r>
              <a:rPr lang="hr-HR" sz="1600" b="1" dirty="0" smtClean="0"/>
              <a:t>upoznavanje </a:t>
            </a:r>
            <a:r>
              <a:rPr lang="hr-HR" sz="1600" b="1" dirty="0"/>
              <a:t>s temom</a:t>
            </a:r>
            <a:r>
              <a:rPr lang="hr-HR" sz="1600" dirty="0"/>
              <a:t> – osnovni pojmovi (koristiti se udžbenicima, rječnicima), klasifikacije, autorova motivacija i osnovna ideja, označavanje bitnih dijelova </a:t>
            </a:r>
            <a:r>
              <a:rPr lang="hr-HR" sz="1600" dirty="0" smtClean="0"/>
              <a:t>teksta</a:t>
            </a:r>
          </a:p>
          <a:p>
            <a:r>
              <a:rPr lang="hr-HR" sz="1600" b="1" dirty="0" smtClean="0"/>
              <a:t>strukturiranje</a:t>
            </a:r>
            <a:r>
              <a:rPr lang="hr-HR" sz="1600" dirty="0" smtClean="0"/>
              <a:t> </a:t>
            </a:r>
            <a:r>
              <a:rPr lang="hr-HR" sz="1600" dirty="0"/>
              <a:t>sadržaja seminarskog rada (oblikovanje podtema u okviru šire teme seminarskog rada</a:t>
            </a:r>
            <a:r>
              <a:rPr lang="hr-HR" sz="1600" dirty="0" smtClean="0"/>
              <a:t>)</a:t>
            </a:r>
          </a:p>
          <a:p>
            <a:r>
              <a:rPr lang="hr-HR" sz="1600" dirty="0" smtClean="0"/>
              <a:t>analiza</a:t>
            </a:r>
            <a:r>
              <a:rPr lang="hr-HR" sz="1600" dirty="0"/>
              <a:t>, pa i razrada seminarskog rada, u pravilu počinje definiranjem temeljnih pojmova i/ili povijesnim pregledom razvoja </a:t>
            </a:r>
            <a:r>
              <a:rPr lang="hr-HR" sz="1600" dirty="0" smtClean="0"/>
              <a:t>instituta</a:t>
            </a:r>
          </a:p>
          <a:p>
            <a:r>
              <a:rPr lang="hr-HR" sz="1600" dirty="0"/>
              <a:t>s</a:t>
            </a:r>
            <a:r>
              <a:rPr lang="hr-HR" sz="1600" dirty="0" smtClean="0"/>
              <a:t>vako </a:t>
            </a:r>
            <a:r>
              <a:rPr lang="hr-HR" sz="1600" b="1" dirty="0" smtClean="0"/>
              <a:t>poglavlje</a:t>
            </a:r>
            <a:r>
              <a:rPr lang="hr-HR" sz="1600" dirty="0" smtClean="0"/>
              <a:t> je logička cjelina, ali na kraju treba napraviti prijelaz prema sljedećoj cjelini (na kraju prethodne ili osvrtom na početku nove cjeline)</a:t>
            </a:r>
          </a:p>
          <a:p>
            <a:r>
              <a:rPr lang="hr-HR" sz="1600" dirty="0"/>
              <a:t>s</a:t>
            </a:r>
            <a:r>
              <a:rPr lang="hr-HR" sz="1600" dirty="0" smtClean="0"/>
              <a:t>vako poglavlje treba (prožeto kroz tekst ili na svojem kraju) sadržavati neki </a:t>
            </a:r>
            <a:r>
              <a:rPr lang="hr-HR" sz="1600" b="1" dirty="0" smtClean="0"/>
              <a:t>doprinos</a:t>
            </a:r>
            <a:r>
              <a:rPr lang="hr-HR" sz="1600" dirty="0" smtClean="0"/>
              <a:t> temi, tj. </a:t>
            </a:r>
            <a:r>
              <a:rPr lang="hr-HR" sz="1600" dirty="0" smtClean="0"/>
              <a:t>vlastiti </a:t>
            </a:r>
            <a:r>
              <a:rPr lang="hr-HR" sz="1600" dirty="0" smtClean="0"/>
              <a:t>sud o nekom pitanju u okviru teme – kroz </a:t>
            </a:r>
            <a:r>
              <a:rPr lang="hr-HR" sz="1600" b="1" dirty="0" smtClean="0"/>
              <a:t>usporedbu, primjer, komentar, kritiku</a:t>
            </a:r>
            <a:endParaRPr lang="hr-HR" sz="1600" dirty="0"/>
          </a:p>
          <a:p>
            <a:pPr>
              <a:buFont typeface="Wingdings" panose="05000000000000000000" pitchFamily="2" charset="2"/>
              <a:buChar char="è"/>
            </a:pPr>
            <a:r>
              <a:rPr lang="hr-HR" sz="1600" u="sng" dirty="0" smtClean="0">
                <a:solidFill>
                  <a:srgbClr val="C00000"/>
                </a:solidFill>
              </a:rPr>
              <a:t>strukturirana u cjeline (poglavlja) i podcjeline</a:t>
            </a:r>
            <a:endParaRPr lang="hr-HR" sz="16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5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1284</TotalTime>
  <Words>2779</Words>
  <Application>Microsoft Office PowerPoint</Application>
  <PresentationFormat>On-screen Show (4:3)</PresentationFormat>
  <Paragraphs>378</Paragraphs>
  <Slides>32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Tahoma</vt:lpstr>
      <vt:lpstr>Wingdings</vt:lpstr>
      <vt:lpstr>Blends</vt:lpstr>
      <vt:lpstr> TEHNIČKE UPUTE ZA IZRADU  SEMINARSKIH RADOVA I PRAVILA CITIRANJA</vt:lpstr>
      <vt:lpstr>ŠTO JE SEMINARSKI RAD?</vt:lpstr>
      <vt:lpstr>FAZE PROCESA IZRADE SEMINARSKOG RADA</vt:lpstr>
      <vt:lpstr>PRETRAŽIVANJE LITERATURE</vt:lpstr>
      <vt:lpstr>1. PISANI RAD – UPUTE (DIJELOVI)</vt:lpstr>
      <vt:lpstr>1.1. NASLOVNA STRANICA</vt:lpstr>
      <vt:lpstr>1.2. SADRŽAJ</vt:lpstr>
      <vt:lpstr>1.3. UVOD I ZAKLJUČAK</vt:lpstr>
      <vt:lpstr>1.4. RAZRADA</vt:lpstr>
      <vt:lpstr>1.5. POPIS LITERATURE</vt:lpstr>
      <vt:lpstr>1.6. NEOBVEZNI DIJELOVI SEMINARA</vt:lpstr>
      <vt:lpstr>2. TEHNIKA PISANJA RADA</vt:lpstr>
      <vt:lpstr>3. CITIRANJE vs. PARAFRAZIRANJE</vt:lpstr>
      <vt:lpstr>DVA ZNAČENJA POJMA ”CITIRANJE”</vt:lpstr>
      <vt:lpstr>4. PRAVILA PISANJA FUSNOTA</vt:lpstr>
      <vt:lpstr>4.1. VRSTE CITATA</vt:lpstr>
      <vt:lpstr>4.2. POTPUNI CITAT - KORISTITI 4.2.1. OPĆENITO</vt:lpstr>
      <vt:lpstr>4.2.2. CITIRANJE UDŽBENIKA I MONOGRAFIJA</vt:lpstr>
      <vt:lpstr>4.2.3. CITIRANJE ČLANAKA IZ ČASOPISA</vt:lpstr>
      <vt:lpstr>4.2.4. CITIRANJE PROPISA</vt:lpstr>
      <vt:lpstr>4.2.5. CITIRANJE PRAKSE USTAVNOG SUDA, SUDOVA I UPRAVNIH TIJELA</vt:lpstr>
      <vt:lpstr>4.2.6. CITIRANJE INTERNETSKIH IZVORA</vt:lpstr>
      <vt:lpstr>4.3. SKRAĆENI CITAT – NE KORISTITI</vt:lpstr>
      <vt:lpstr>4.4. PONOVLJENI CITAT – KORISTITI 4.4.1. OSNOVNA PRAVILA</vt:lpstr>
      <vt:lpstr>4.4.2. TABLIČNI PRIKAZ PRAVILA PISANJA PONOVLJENIH CITATA</vt:lpstr>
      <vt:lpstr>4.5. CITIRANJE RADOVA S HRČKA</vt:lpstr>
      <vt:lpstr>5. NUMERIRANJE I PRINTANJE RADA</vt:lpstr>
      <vt:lpstr>ZAKLJUČNE NAPOMENE (1)</vt:lpstr>
      <vt:lpstr>ZAKLJUČNE NAPOMENE (2)</vt:lpstr>
      <vt:lpstr>ZAKLJUČNE NAPOMENE (3)</vt:lpstr>
      <vt:lpstr>ZAKLJUČNE NAPOMENE (4)</vt:lpstr>
      <vt:lpstr>ZAKLJUČNE NAPOMENE (5)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UPUTE ZA IZRADU SEMINARSKIH RADOVA</dc:title>
  <dc:creator>Ivica</dc:creator>
  <cp:lastModifiedBy>Ivica Pavić</cp:lastModifiedBy>
  <cp:revision>229</cp:revision>
  <cp:lastPrinted>2015-03-03T13:07:24Z</cp:lastPrinted>
  <dcterms:created xsi:type="dcterms:W3CDTF">2015-03-02T19:03:33Z</dcterms:created>
  <dcterms:modified xsi:type="dcterms:W3CDTF">2019-03-05T13:50:05Z</dcterms:modified>
</cp:coreProperties>
</file>