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8" r:id="rId4"/>
    <p:sldId id="270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F436D-9FC6-4D70-A830-3D7EEA071C6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333A-309C-4105-A9E7-926CC64C0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876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F436D-9FC6-4D70-A830-3D7EEA071C6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333A-309C-4105-A9E7-926CC64C0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886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F436D-9FC6-4D70-A830-3D7EEA071C6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333A-309C-4105-A9E7-926CC64C0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892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FCACC-46FA-47ED-A0DD-A775678AF6E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1443118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2BF24-391C-49B3-9F46-E8F7CEE378E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220582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D25B2-A227-4A4F-8DF8-74B591F8EB3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8058404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12637F-8AF2-453B-9A70-D454A5CB259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3570427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97526-CC15-4AC6-8444-BFDB3C20D35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83313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9B47D-8D60-4D53-BECD-9EAA18BFBAE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484007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70FE-8EB7-43D3-9500-1786E4E8D46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2224941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2614E-236A-459E-B790-7A3868536C8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79283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F436D-9FC6-4D70-A830-3D7EEA071C6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333A-309C-4105-A9E7-926CC64C0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5482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62CCC-62E4-4A7F-9C3D-BECE53A9B3E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239988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0D43E-503F-4B4B-802F-A6A6A31BD8B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658438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8116C-0DE5-4DD3-9A8F-62EB7EA2D1CF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4622704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FC3595-4938-4138-94C1-F5F3FFD038B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035846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309AF-A159-42E8-835B-888A7518FE4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25421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F436D-9FC6-4D70-A830-3D7EEA071C6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333A-309C-4105-A9E7-926CC64C0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21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F436D-9FC6-4D70-A830-3D7EEA071C6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333A-309C-4105-A9E7-926CC64C0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980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F436D-9FC6-4D70-A830-3D7EEA071C6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333A-309C-4105-A9E7-926CC64C0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707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F436D-9FC6-4D70-A830-3D7EEA071C6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333A-309C-4105-A9E7-926CC64C0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388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F436D-9FC6-4D70-A830-3D7EEA071C6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333A-309C-4105-A9E7-926CC64C0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361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F436D-9FC6-4D70-A830-3D7EEA071C6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333A-309C-4105-A9E7-926CC64C0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181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F436D-9FC6-4D70-A830-3D7EEA071C6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9333A-309C-4105-A9E7-926CC64C0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18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F436D-9FC6-4D70-A830-3D7EEA071C62}" type="datetimeFigureOut">
              <a:rPr lang="en-US" smtClean="0"/>
              <a:t>3/16/2020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9333A-309C-4105-A9E7-926CC64C0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758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 smtClean="0"/>
              <a:t>Click to edit Master text styles</a:t>
            </a:r>
          </a:p>
          <a:p>
            <a:pPr lvl="1"/>
            <a:r>
              <a:rPr lang="hr-HR" altLang="sr-Latn-RS" smtClean="0"/>
              <a:t>Second level</a:t>
            </a:r>
          </a:p>
          <a:p>
            <a:pPr lvl="2"/>
            <a:r>
              <a:rPr lang="hr-HR" altLang="sr-Latn-RS" smtClean="0"/>
              <a:t>Third level</a:t>
            </a:r>
          </a:p>
          <a:p>
            <a:pPr lvl="3"/>
            <a:r>
              <a:rPr lang="hr-HR" altLang="sr-Latn-RS" smtClean="0"/>
              <a:t>Fourth level</a:t>
            </a:r>
          </a:p>
          <a:p>
            <a:pPr lvl="4"/>
            <a:r>
              <a:rPr lang="hr-HR" altLang="sr-Latn-R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11A672F-D65A-485E-BCFD-7F7887A926C7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749552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2669" y="1920240"/>
            <a:ext cx="9188335" cy="3210705"/>
          </a:xfrm>
        </p:spPr>
        <p:txBody>
          <a:bodyPr>
            <a:normAutofit fontScale="90000"/>
          </a:bodyPr>
          <a:lstStyle/>
          <a:p>
            <a:r>
              <a:rPr lang="hr-HR" b="1" dirty="0" smtClean="0">
                <a:latin typeface="Algerian" panose="04020705040A02060702" pitchFamily="82" charset="0"/>
              </a:rPr>
              <a:t>UREDSKO POSLOVANJE </a:t>
            </a:r>
            <a:br>
              <a:rPr lang="hr-HR" b="1" dirty="0" smtClean="0">
                <a:latin typeface="Algerian" panose="04020705040A02060702" pitchFamily="82" charset="0"/>
              </a:rPr>
            </a:br>
            <a:r>
              <a:rPr lang="hr-HR" b="1" dirty="0" smtClean="0">
                <a:latin typeface="Algerian" panose="04020705040A02060702" pitchFamily="82" charset="0"/>
              </a:rPr>
              <a:t>- </a:t>
            </a:r>
            <a:br>
              <a:rPr lang="hr-HR" b="1" dirty="0" smtClean="0">
                <a:latin typeface="Algerian" panose="04020705040A02060702" pitchFamily="82" charset="0"/>
              </a:rPr>
            </a:br>
            <a:r>
              <a:rPr lang="hr-HR" b="1" dirty="0" smtClean="0">
                <a:latin typeface="Algerian" panose="04020705040A02060702" pitchFamily="82" charset="0"/>
              </a:rPr>
              <a:t>PREDAVANJE 16. OŽUJKA 2020. </a:t>
            </a:r>
            <a:endParaRPr lang="en-US" b="1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0603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FF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389" y="260350"/>
            <a:ext cx="8785225" cy="64087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altLang="sr-Latn-RS" sz="1200"/>
              <a:t>	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hr-HR" altLang="sr-Latn-RS" sz="1200"/>
              <a:t>	</a:t>
            </a:r>
            <a:r>
              <a:rPr lang="hr-HR" altLang="sr-Latn-RS" sz="1600"/>
              <a:t>- </a:t>
            </a:r>
            <a:r>
              <a:rPr lang="de-DE" altLang="sr-Latn-RS" sz="1600">
                <a:solidFill>
                  <a:srgbClr val="FF33CC"/>
                </a:solidFill>
              </a:rPr>
              <a:t>dostavni ured</a:t>
            </a:r>
            <a:r>
              <a:rPr lang="de-DE" altLang="sr-Latn-RS" sz="1600"/>
              <a:t> – odjeljak iz kojeg se dostavljaju akti naslovnicima u slučaju kada se akti ne </a:t>
            </a:r>
            <a:endParaRPr lang="hr-HR" altLang="sr-Latn-RS" sz="1600"/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hr-HR" altLang="sr-Latn-RS" sz="1600"/>
              <a:t>                                  </a:t>
            </a:r>
            <a:r>
              <a:rPr lang="de-DE" altLang="sr-Latn-RS" sz="1600"/>
              <a:t>otpremaju putem pošte;</a:t>
            </a:r>
            <a:endParaRPr lang="hr-HR" altLang="sr-Latn-RS" sz="1600"/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hr-HR" altLang="sr-Latn-RS" sz="1600"/>
              <a:t>	- </a:t>
            </a:r>
            <a:r>
              <a:rPr lang="de-DE" altLang="sr-Latn-RS" sz="1600">
                <a:solidFill>
                  <a:srgbClr val="FF33CC"/>
                </a:solidFill>
              </a:rPr>
              <a:t>informativni odjel</a:t>
            </a:r>
            <a:r>
              <a:rPr lang="de-DE" altLang="sr-Latn-RS" sz="1600"/>
              <a:t> – odjel u kojem se strankama daju informacije, upute, obavijesti, prodaju </a:t>
            </a:r>
            <a:endParaRPr lang="hr-HR" altLang="sr-Latn-RS" sz="1600"/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hr-HR" altLang="sr-Latn-RS" sz="1600"/>
              <a:t>                                       </a:t>
            </a:r>
            <a:r>
              <a:rPr lang="de-DE" altLang="sr-Latn-RS" sz="1600"/>
              <a:t>ili predaju obrasci, formulari, tiskanice, takse itd.</a:t>
            </a:r>
            <a:endParaRPr lang="hr-HR" altLang="sr-Latn-RS" sz="16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r-HR" altLang="sr-Latn-RS" sz="1600"/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hr-HR" altLang="sr-Latn-RS" sz="1600"/>
              <a:t>	Pismena koja nisu primljena posredstvom pisarnice, već izravno elektroničkim putem, bez odgode se upisuju i u odgovarajućoj elektroničkoj evidenciji pisarnice.</a:t>
            </a:r>
            <a:br>
              <a:rPr lang="hr-HR" altLang="sr-Latn-RS" sz="1600"/>
            </a:br>
            <a:endParaRPr lang="de-DE" altLang="sr-Latn-RS" sz="1600"/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hr-HR" altLang="sr-Latn-RS" sz="1600"/>
              <a:t> 	</a:t>
            </a:r>
            <a:r>
              <a:rPr lang="hr-HR" altLang="sr-Latn-RS" sz="1600" b="1">
                <a:solidFill>
                  <a:srgbClr val="0000FF"/>
                </a:solidFill>
              </a:rPr>
              <a:t>Pismohrana</a:t>
            </a:r>
            <a:r>
              <a:rPr lang="hr-HR" altLang="sr-Latn-RS" sz="1600" b="1"/>
              <a:t> (arhiv, registratura) preuzima dovršene spise (predmete), organizira korištenje, obradu, izlučivanje pismena i drugih dokumenata, vodi evidenciju o registraturnoj građi, brine se za cjelovitost i sređenost cjelokupne registraturne i arhivske građe, nadzire je i čuva te obavlja poslove u svezi s predajom gradiva nadležnom arhivu sukladno posebnim propisima o arhivskoj djelatnosti.</a:t>
            </a:r>
            <a:br>
              <a:rPr lang="hr-HR" altLang="sr-Latn-RS" sz="1600" b="1"/>
            </a:br>
            <a:endParaRPr lang="hr-HR" altLang="sr-Latn-RS" sz="1600" b="1"/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hr-HR" altLang="sr-Latn-RS" sz="1600" b="1">
                <a:solidFill>
                  <a:srgbClr val="FF3300"/>
                </a:solidFill>
              </a:rPr>
              <a:t>	</a:t>
            </a:r>
            <a:r>
              <a:rPr lang="hr-HR" altLang="sr-Latn-RS" sz="1600">
                <a:solidFill>
                  <a:srgbClr val="0000FF"/>
                </a:solidFill>
              </a:rPr>
              <a:t>Pismohrana</a:t>
            </a:r>
            <a:r>
              <a:rPr lang="hr-HR" altLang="sr-Latn-RS" sz="1600"/>
              <a:t> (arhiv, registratura) je dio pisarnice koja obavlja poslove čuvanja i izlučivanja pismena te drugih dokumenata. 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endParaRPr lang="hr-HR" altLang="sr-Latn-RS" sz="1600" b="1">
              <a:solidFill>
                <a:srgbClr val="FF3300"/>
              </a:solidFill>
            </a:endParaRP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hr-HR" altLang="sr-Latn-RS" sz="1600" b="1">
                <a:solidFill>
                  <a:srgbClr val="FF3300"/>
                </a:solidFill>
              </a:rPr>
              <a:t>	</a:t>
            </a:r>
            <a:r>
              <a:rPr lang="hr-HR" altLang="sr-Latn-RS" sz="1600"/>
              <a:t>Arhiv nije samo mjesto pohrane nego i skup podataka u izvornom ili reproduciranom obliku koje čuva jedna pravna osoba radi svakodnevnog korištenja.</a:t>
            </a:r>
            <a:endParaRPr lang="de-DE" altLang="sr-Latn-RS" sz="16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altLang="sr-Latn-RS" sz="1200"/>
              <a:t>	</a:t>
            </a:r>
          </a:p>
          <a:p>
            <a:pPr eaLnBrk="1" hangingPunct="1">
              <a:lnSpc>
                <a:spcPct val="80000"/>
              </a:lnSpc>
            </a:pPr>
            <a:endParaRPr lang="hr-HR" altLang="sr-Latn-RS" sz="1200"/>
          </a:p>
        </p:txBody>
      </p:sp>
    </p:spTree>
    <p:extLst>
      <p:ext uri="{BB962C8B-B14F-4D97-AF65-F5344CB8AC3E}">
        <p14:creationId xmlns:p14="http://schemas.microsoft.com/office/powerpoint/2010/main" val="2052692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FF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115888"/>
            <a:ext cx="8928100" cy="65532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hr-HR" altLang="sr-Latn-RS" sz="2000" b="1"/>
              <a:t>	</a:t>
            </a:r>
            <a:r>
              <a:rPr lang="hr-HR" altLang="sr-Latn-RS" sz="2000" b="1">
                <a:solidFill>
                  <a:srgbClr val="0000FF"/>
                </a:solidFill>
              </a:rPr>
              <a:t>VRSTE PODNESAKA</a:t>
            </a:r>
            <a:r>
              <a:rPr lang="hr-HR" altLang="sr-Latn-RS" sz="2000" b="1" u="sng"/>
              <a:t>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hr-HR" altLang="sr-Latn-RS" sz="2000"/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GB" altLang="sr-Latn-RS" sz="1800"/>
              <a:t>Građani, pravne osobe i druge stranke u cilju </a:t>
            </a:r>
            <a:r>
              <a:rPr lang="en-GB" altLang="sr-Latn-RS" sz="1800" b="1">
                <a:solidFill>
                  <a:srgbClr val="FF0000"/>
                </a:solidFill>
              </a:rPr>
              <a:t>ostvarivanja svojih prava i interesa</a:t>
            </a:r>
            <a:r>
              <a:rPr lang="en-GB" altLang="sr-Latn-RS" sz="1800"/>
              <a:t> </a:t>
            </a:r>
            <a:r>
              <a:rPr lang="hr-HR" altLang="sr-Latn-RS" sz="1800"/>
              <a:t>(</a:t>
            </a:r>
            <a:r>
              <a:rPr lang="hr-HR" altLang="sr-Latn-RS" sz="1800" b="1"/>
              <a:t>i obveza</a:t>
            </a:r>
            <a:r>
              <a:rPr lang="hr-HR" altLang="sr-Latn-RS" sz="1800"/>
              <a:t>) </a:t>
            </a:r>
            <a:r>
              <a:rPr lang="en-GB" altLang="sr-Latn-RS" sz="1800"/>
              <a:t>u upravnom postupku pred tijelima državne uprave, upravnim i drugim tijelima jedinica lokalne i područne (regionalne) samouprave (županije, gradovi, općine) i pravnim osobama s javnim ovlastima, u pravilu </a:t>
            </a:r>
            <a:r>
              <a:rPr lang="hr-HR" altLang="sr-Latn-RS" sz="1800"/>
              <a:t>s njima </a:t>
            </a:r>
            <a:r>
              <a:rPr lang="en-GB" altLang="sr-Latn-RS" sz="1800"/>
              <a:t>komuniciraju </a:t>
            </a:r>
            <a:r>
              <a:rPr lang="en-GB" altLang="sr-Latn-RS" sz="1800" b="1"/>
              <a:t>pisanim podnescima</a:t>
            </a:r>
            <a:r>
              <a:rPr lang="hr-HR" altLang="sr-Latn-RS" sz="1800" b="1"/>
              <a:t>:</a:t>
            </a:r>
            <a:r>
              <a:rPr lang="en-GB" altLang="sr-Latn-RS" sz="1800"/>
              <a:t> </a:t>
            </a:r>
            <a:endParaRPr lang="hr-HR" altLang="sr-Latn-RS" sz="1800"/>
          </a:p>
          <a:p>
            <a:pPr eaLnBrk="1" hangingPunct="1">
              <a:lnSpc>
                <a:spcPct val="80000"/>
              </a:lnSpc>
            </a:pPr>
            <a:endParaRPr lang="en-GB" altLang="sr-Latn-RS" sz="180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hr-HR" altLang="sr-Latn-RS" sz="2000"/>
              <a:t>	</a:t>
            </a:r>
            <a:r>
              <a:rPr lang="en-GB" altLang="sr-Latn-RS" sz="1800"/>
              <a:t>1.  </a:t>
            </a:r>
            <a:r>
              <a:rPr lang="en-GB" altLang="sr-Latn-RS" sz="1800">
                <a:solidFill>
                  <a:srgbClr val="0000FF"/>
                </a:solidFill>
              </a:rPr>
              <a:t>Zahtjev</a:t>
            </a:r>
            <a:r>
              <a:rPr lang="en-GB" altLang="sr-Latn-RS" sz="1800"/>
              <a:t> – to je </a:t>
            </a:r>
            <a:r>
              <a:rPr lang="hr-HR" altLang="sr-Latn-RS" sz="1800"/>
              <a:t>podnesak </a:t>
            </a:r>
            <a:r>
              <a:rPr lang="en-GB" altLang="sr-Latn-RS" sz="1800"/>
              <a:t>kojim se traži priznanje nekog prava, odnosno interesa </a:t>
            </a:r>
            <a:endParaRPr lang="hr-HR" altLang="sr-Latn-RS" sz="180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hr-HR" altLang="sr-Latn-RS" sz="1800"/>
              <a:t>                           </a:t>
            </a:r>
            <a:r>
              <a:rPr lang="en-GB" altLang="sr-Latn-RS" sz="1800"/>
              <a:t>ili oslobođenje od neke obveze ili se zahtjeva sudjelovanje u </a:t>
            </a:r>
            <a:r>
              <a:rPr lang="hr-HR" altLang="sr-Latn-RS" sz="1800"/>
              <a:t>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hr-HR" altLang="sr-Latn-RS" sz="1800"/>
              <a:t>                           </a:t>
            </a:r>
            <a:r>
              <a:rPr lang="en-GB" altLang="sr-Latn-RS" sz="1800"/>
              <a:t>postupku radi zaštite vlastitog prava, tj. pravom zaštićenog interesa </a:t>
            </a:r>
            <a:r>
              <a:rPr lang="hr-HR" altLang="sr-Latn-RS" sz="1800"/>
              <a:t>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hr-HR" altLang="sr-Latn-RS" sz="1800"/>
              <a:t>                           </a:t>
            </a:r>
            <a:r>
              <a:rPr lang="en-GB" altLang="sr-Latn-RS" sz="1800"/>
              <a:t>(npr. zahtjev za donošenje rješenja o umirovljenju, zahtjev za </a:t>
            </a:r>
            <a:r>
              <a:rPr lang="hr-HR" altLang="sr-Latn-RS" sz="1800"/>
              <a:t>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hr-HR" altLang="sr-Latn-RS" sz="1800"/>
              <a:t>                           </a:t>
            </a:r>
            <a:r>
              <a:rPr lang="en-GB" altLang="sr-Latn-RS" sz="1800"/>
              <a:t>utvrđivanje nositelja stanarskog prava, zahtjev za povrat iznosa </a:t>
            </a:r>
            <a:endParaRPr lang="hr-HR" altLang="sr-Latn-RS" sz="180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hr-HR" altLang="sr-Latn-RS" sz="1800"/>
              <a:t>                           </a:t>
            </a:r>
            <a:r>
              <a:rPr lang="en-GB" altLang="sr-Latn-RS" sz="1800"/>
              <a:t>preplaćenog poreza</a:t>
            </a:r>
            <a:r>
              <a:rPr lang="hr-HR" altLang="sr-Latn-RS" sz="1800"/>
              <a:t>, </a:t>
            </a:r>
            <a:r>
              <a:rPr lang="en-GB" altLang="sr-Latn-RS" sz="1800"/>
              <a:t>izdavanje građevinske dozvole, prenamjenu </a:t>
            </a:r>
            <a:r>
              <a:rPr lang="hr-HR" altLang="sr-Latn-RS" sz="1800"/>
              <a:t>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hr-HR" altLang="sr-Latn-RS" sz="1800"/>
              <a:t>                           </a:t>
            </a:r>
            <a:r>
              <a:rPr lang="en-GB" altLang="sr-Latn-RS" sz="1800"/>
              <a:t>poljoprivrednog zemljišta u građevinsko itd);</a:t>
            </a:r>
            <a:endParaRPr lang="hr-HR" altLang="sr-Latn-RS" sz="180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altLang="sr-Latn-RS" sz="180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hr-HR" altLang="sr-Latn-RS" sz="2000"/>
              <a:t>	</a:t>
            </a:r>
            <a:r>
              <a:rPr lang="en-GB" altLang="sr-Latn-RS" sz="1800"/>
              <a:t>2.   </a:t>
            </a:r>
            <a:r>
              <a:rPr lang="en-GB" altLang="sr-Latn-RS" sz="1800">
                <a:solidFill>
                  <a:srgbClr val="0000FF"/>
                </a:solidFill>
              </a:rPr>
              <a:t>Prijedlog</a:t>
            </a:r>
            <a:r>
              <a:rPr lang="en-GB" altLang="sr-Latn-RS" sz="1800"/>
              <a:t> – </a:t>
            </a:r>
            <a:r>
              <a:rPr lang="hr-HR" altLang="sr-Latn-RS" sz="1800"/>
              <a:t>podnesak</a:t>
            </a:r>
            <a:r>
              <a:rPr lang="en-GB" altLang="sr-Latn-RS" sz="1800"/>
              <a:t> kojim se traži započinjanje</a:t>
            </a:r>
            <a:r>
              <a:rPr lang="hr-HR" altLang="sr-Latn-RS" sz="1800"/>
              <a:t>,</a:t>
            </a:r>
            <a:r>
              <a:rPr lang="en-GB" altLang="sr-Latn-RS" sz="1800"/>
              <a:t> odnosno provođenje neke </a:t>
            </a:r>
            <a:endParaRPr lang="hr-HR" altLang="sr-Latn-RS" sz="180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hr-HR" altLang="sr-Latn-RS" sz="1800"/>
              <a:t>                             </a:t>
            </a:r>
            <a:r>
              <a:rPr lang="en-GB" altLang="sr-Latn-RS" sz="1800"/>
              <a:t>procesne radnje tj. postupka, odnosno daje inicijativa za rad nekog </a:t>
            </a:r>
            <a:endParaRPr lang="hr-HR" altLang="sr-Latn-RS" sz="180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hr-HR" altLang="sr-Latn-RS" sz="1800"/>
              <a:t>                             </a:t>
            </a:r>
            <a:r>
              <a:rPr lang="en-GB" altLang="sr-Latn-RS" sz="1800"/>
              <a:t>organa i slično tome (npr. prijedlog stranke da se provede izvršni </a:t>
            </a:r>
            <a:r>
              <a:rPr lang="hr-HR" altLang="sr-Latn-RS" sz="1800"/>
              <a:t> 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hr-HR" altLang="sr-Latn-RS" sz="1800"/>
              <a:t>                             </a:t>
            </a:r>
            <a:r>
              <a:rPr lang="en-GB" altLang="sr-Latn-RS" sz="1800"/>
              <a:t>postupak, prijedlog stranke za povrat u prijašnje stanje</a:t>
            </a:r>
            <a:r>
              <a:rPr lang="hr-HR" altLang="sr-Latn-RS" sz="1800"/>
              <a:t>, </a:t>
            </a:r>
            <a:r>
              <a:rPr lang="en-GB" altLang="sr-Latn-RS" sz="1800"/>
              <a:t>prijedlog za </a:t>
            </a:r>
            <a:endParaRPr lang="hr-HR" altLang="sr-Latn-RS" sz="180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hr-HR" altLang="sr-Latn-RS" sz="1800"/>
              <a:t>                             </a:t>
            </a:r>
            <a:r>
              <a:rPr lang="en-GB" altLang="sr-Latn-RS" sz="1800"/>
              <a:t>očevid, osiguranje dokaza, saslušanje svjedoka itd.);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altLang="sr-Latn-RS" sz="2000"/>
              <a:t>	</a:t>
            </a:r>
            <a:endParaRPr lang="en-GB" altLang="sr-Latn-RS" sz="2000"/>
          </a:p>
        </p:txBody>
      </p:sp>
    </p:spTree>
    <p:extLst>
      <p:ext uri="{BB962C8B-B14F-4D97-AF65-F5344CB8AC3E}">
        <p14:creationId xmlns:p14="http://schemas.microsoft.com/office/powerpoint/2010/main" val="3724949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FF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333375"/>
            <a:ext cx="8229600" cy="57927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3600"/>
              <a:t>	</a:t>
            </a:r>
            <a:r>
              <a:rPr lang="en-GB" altLang="sr-Latn-RS" sz="1800"/>
              <a:t>3.   </a:t>
            </a:r>
            <a:r>
              <a:rPr lang="en-GB" altLang="sr-Latn-RS" sz="1800">
                <a:solidFill>
                  <a:srgbClr val="0000FF"/>
                </a:solidFill>
              </a:rPr>
              <a:t>Izjava</a:t>
            </a:r>
            <a:r>
              <a:rPr lang="en-GB" altLang="sr-Latn-RS" sz="1800"/>
              <a:t> – </a:t>
            </a:r>
            <a:r>
              <a:rPr lang="hr-HR" altLang="sr-Latn-RS" sz="1800"/>
              <a:t>podnesak</a:t>
            </a:r>
            <a:r>
              <a:rPr lang="en-GB" altLang="sr-Latn-RS" sz="1800"/>
              <a:t> kojim se iskazuje vlastita volja, mišljenje, uvid </a:t>
            </a:r>
            <a:r>
              <a:rPr lang="hr-HR" altLang="sr-Latn-RS" sz="1800"/>
              <a:t>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1800"/>
              <a:t>                         </a:t>
            </a:r>
            <a:r>
              <a:rPr lang="en-GB" altLang="sr-Latn-RS" sz="1800"/>
              <a:t>ili </a:t>
            </a:r>
            <a:r>
              <a:rPr lang="hr-HR" altLang="sr-Latn-RS" sz="1800"/>
              <a:t> </a:t>
            </a:r>
            <a:r>
              <a:rPr lang="en-GB" altLang="sr-Latn-RS" sz="1800"/>
              <a:t>slično o nekom pitanju;</a:t>
            </a:r>
            <a:endParaRPr lang="hr-HR" altLang="sr-Latn-RS" sz="18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sr-Latn-RS" sz="1800"/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hr-HR" altLang="sr-Latn-RS" sz="1800"/>
              <a:t>	</a:t>
            </a:r>
            <a:r>
              <a:rPr lang="en-GB" altLang="sr-Latn-RS" sz="1800"/>
              <a:t>4.   </a:t>
            </a:r>
            <a:r>
              <a:rPr lang="en-GB" altLang="sr-Latn-RS" sz="1800">
                <a:solidFill>
                  <a:srgbClr val="0000FF"/>
                </a:solidFill>
              </a:rPr>
              <a:t>Priopćenje</a:t>
            </a:r>
            <a:r>
              <a:rPr lang="en-GB" altLang="sr-Latn-RS" sz="1800"/>
              <a:t> – </a:t>
            </a:r>
            <a:r>
              <a:rPr lang="hr-HR" altLang="sr-Latn-RS" sz="1800"/>
              <a:t>podnesak </a:t>
            </a:r>
            <a:r>
              <a:rPr lang="en-GB" altLang="sr-Latn-RS" sz="1800"/>
              <a:t> kojim se dojavljuju, tj. dostavljaju razni </a:t>
            </a:r>
            <a:r>
              <a:rPr lang="hr-HR" altLang="sr-Latn-RS" sz="1800"/>
              <a:t> 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hr-HR" altLang="sr-Latn-RS" sz="1800"/>
              <a:t>                                </a:t>
            </a:r>
            <a:r>
              <a:rPr lang="en-GB" altLang="sr-Latn-RS" sz="1800"/>
              <a:t>podaci,</a:t>
            </a:r>
            <a:r>
              <a:rPr lang="hr-HR" altLang="sr-Latn-RS" sz="1800"/>
              <a:t> </a:t>
            </a:r>
            <a:r>
              <a:rPr lang="en-GB" altLang="sr-Latn-RS" sz="1800"/>
              <a:t>činjenice, okolnosti i sl.;</a:t>
            </a:r>
            <a:endParaRPr lang="hr-HR" altLang="sr-Latn-RS" sz="18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sr-Latn-RS" sz="1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1800"/>
              <a:t>	</a:t>
            </a:r>
            <a:r>
              <a:rPr lang="en-GB" altLang="sr-Latn-RS" sz="1800"/>
              <a:t>5.  </a:t>
            </a:r>
            <a:r>
              <a:rPr lang="en-GB" altLang="sr-Latn-RS" sz="1800">
                <a:solidFill>
                  <a:srgbClr val="0000FF"/>
                </a:solidFill>
              </a:rPr>
              <a:t>Prijava</a:t>
            </a:r>
            <a:r>
              <a:rPr lang="en-GB" altLang="sr-Latn-RS" sz="1800"/>
              <a:t> – </a:t>
            </a:r>
            <a:r>
              <a:rPr lang="hr-HR" altLang="sr-Latn-RS" sz="1800"/>
              <a:t>podnesak</a:t>
            </a:r>
            <a:r>
              <a:rPr lang="en-GB" altLang="sr-Latn-RS" sz="1800"/>
              <a:t> kojim se dojavljuju neki podaci ili događaji i </a:t>
            </a:r>
            <a:endParaRPr lang="hr-HR" altLang="sr-Latn-RS" sz="1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1800"/>
              <a:t>                         </a:t>
            </a:r>
            <a:r>
              <a:rPr lang="en-GB" altLang="sr-Latn-RS" sz="1800"/>
              <a:t>traži pokretanje postupka ili ostvarivanje prava (npr. </a:t>
            </a:r>
            <a:endParaRPr lang="hr-HR" altLang="sr-Latn-RS" sz="1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1800"/>
              <a:t>                         </a:t>
            </a:r>
            <a:r>
              <a:rPr lang="en-GB" altLang="sr-Latn-RS" sz="1800"/>
              <a:t>prijava prebivališta građana, prijava nezgode na poslu, </a:t>
            </a:r>
            <a:endParaRPr lang="hr-HR" altLang="sr-Latn-RS" sz="1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1800"/>
              <a:t>                         </a:t>
            </a:r>
            <a:r>
              <a:rPr lang="en-GB" altLang="sr-Latn-RS" sz="1800"/>
              <a:t>prijava zagađivanja tla, zraka ili vode, prijava za </a:t>
            </a:r>
            <a:endParaRPr lang="hr-HR" altLang="sr-Latn-RS" sz="1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1800"/>
              <a:t>                         </a:t>
            </a:r>
            <a:r>
              <a:rPr lang="en-GB" altLang="sr-Latn-RS" sz="1800"/>
              <a:t>polaganje stručnog ili pravo</a:t>
            </a:r>
            <a:r>
              <a:rPr lang="hr-HR" altLang="sr-Latn-RS" sz="1800"/>
              <a:t>sudnog</a:t>
            </a:r>
            <a:r>
              <a:rPr lang="en-GB" altLang="sr-Latn-RS" sz="1800"/>
              <a:t> ispita</a:t>
            </a:r>
            <a:r>
              <a:rPr lang="hr-HR" altLang="sr-Latn-RS" sz="1800"/>
              <a:t>, povrat poreza</a:t>
            </a:r>
            <a:r>
              <a:rPr lang="en-GB" altLang="sr-Latn-RS" sz="1800"/>
              <a:t> </a:t>
            </a:r>
            <a:endParaRPr lang="hr-HR" altLang="sr-Latn-RS" sz="1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1800"/>
              <a:t>                         </a:t>
            </a:r>
            <a:r>
              <a:rPr lang="en-GB" altLang="sr-Latn-RS" sz="1800"/>
              <a:t>itd.);</a:t>
            </a:r>
            <a:endParaRPr lang="hr-HR" altLang="sr-Latn-RS" sz="18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hr-HR" altLang="sr-Latn-RS" sz="1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1800"/>
              <a:t>	</a:t>
            </a:r>
            <a:r>
              <a:rPr lang="en-GB" altLang="sr-Latn-RS" sz="1800"/>
              <a:t>6.  </a:t>
            </a:r>
            <a:r>
              <a:rPr lang="en-GB" altLang="sr-Latn-RS" sz="1800">
                <a:solidFill>
                  <a:srgbClr val="0000FF"/>
                </a:solidFill>
              </a:rPr>
              <a:t>Predstavka</a:t>
            </a:r>
            <a:r>
              <a:rPr lang="en-GB" altLang="sr-Latn-RS" sz="1800"/>
              <a:t> – </a:t>
            </a:r>
            <a:r>
              <a:rPr lang="hr-HR" altLang="sr-Latn-RS" sz="1800"/>
              <a:t>podnesak</a:t>
            </a:r>
            <a:r>
              <a:rPr lang="en-GB" altLang="sr-Latn-RS" sz="1800"/>
              <a:t> kojim se obično izvan redovitog postupka </a:t>
            </a:r>
            <a:endParaRPr lang="hr-HR" altLang="sr-Latn-RS" sz="1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1800"/>
              <a:t>                                </a:t>
            </a:r>
            <a:r>
              <a:rPr lang="en-GB" altLang="sr-Latn-RS" sz="1800"/>
              <a:t>i bez posebnog ovlaštenja javljaju neki prijedlozi ili </a:t>
            </a:r>
            <a:r>
              <a:rPr lang="hr-HR" altLang="sr-Latn-RS" sz="180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1800"/>
              <a:t>                                </a:t>
            </a:r>
            <a:r>
              <a:rPr lang="en-GB" altLang="sr-Latn-RS" sz="1800"/>
              <a:t>podaci, a najpoznatije su predstavke građana </a:t>
            </a:r>
            <a:r>
              <a:rPr lang="hr-HR" altLang="sr-Latn-RS" sz="180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1800"/>
              <a:t>                                </a:t>
            </a:r>
            <a:r>
              <a:rPr lang="en-GB" altLang="sr-Latn-RS" sz="1800"/>
              <a:t>kojima oni nešto zahtijevaju (npr. otvaranje cesta, </a:t>
            </a:r>
            <a:endParaRPr lang="hr-HR" altLang="sr-Latn-RS" sz="180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hr-HR" altLang="sr-Latn-RS" sz="1800"/>
              <a:t>                                </a:t>
            </a:r>
            <a:r>
              <a:rPr lang="en-GB" altLang="sr-Latn-RS" sz="1800"/>
              <a:t>škola, reguliranje prometa...);</a:t>
            </a:r>
            <a:endParaRPr lang="hr-HR" altLang="sr-Latn-RS" sz="180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GB" altLang="sr-Latn-RS" sz="1800"/>
          </a:p>
          <a:p>
            <a:pPr eaLnBrk="1" hangingPunct="1">
              <a:lnSpc>
                <a:spcPct val="90000"/>
              </a:lnSpc>
            </a:pPr>
            <a:endParaRPr lang="hr-HR" altLang="sr-Latn-RS" sz="3600"/>
          </a:p>
        </p:txBody>
      </p:sp>
    </p:spTree>
    <p:extLst>
      <p:ext uri="{BB962C8B-B14F-4D97-AF65-F5344CB8AC3E}">
        <p14:creationId xmlns:p14="http://schemas.microsoft.com/office/powerpoint/2010/main" val="5303438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FF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115888"/>
            <a:ext cx="8928100" cy="6553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hr-HR" altLang="sr-Latn-RS" sz="2800"/>
              <a:t>	</a:t>
            </a:r>
            <a:endParaRPr lang="en-GB" altLang="sr-Latn-RS" sz="2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2800"/>
              <a:t>	</a:t>
            </a:r>
            <a:r>
              <a:rPr lang="en-GB" altLang="sr-Latn-RS" sz="1800"/>
              <a:t>7.  </a:t>
            </a:r>
            <a:r>
              <a:rPr lang="en-GB" altLang="sr-Latn-RS" sz="1800">
                <a:solidFill>
                  <a:srgbClr val="0000FF"/>
                </a:solidFill>
              </a:rPr>
              <a:t>Pritužba</a:t>
            </a:r>
            <a:r>
              <a:rPr lang="en-GB" altLang="sr-Latn-RS" sz="1800"/>
              <a:t> – </a:t>
            </a:r>
            <a:r>
              <a:rPr lang="hr-HR" altLang="sr-Latn-RS" sz="1800"/>
              <a:t>podnesak</a:t>
            </a:r>
            <a:r>
              <a:rPr lang="en-GB" altLang="sr-Latn-RS" sz="1800"/>
              <a:t> kojim se stranke obraćaju višem organu ili </a:t>
            </a:r>
            <a:endParaRPr lang="hr-HR" altLang="sr-Latn-R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                           </a:t>
            </a:r>
            <a:r>
              <a:rPr lang="en-GB" altLang="sr-Latn-RS" sz="1800"/>
              <a:t>službeniku zbog nezadovoljstva s radom nižeg organa tj. </a:t>
            </a:r>
            <a:endParaRPr lang="hr-HR" altLang="sr-Latn-R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                           </a:t>
            </a:r>
            <a:r>
              <a:rPr lang="en-GB" altLang="sr-Latn-RS" sz="1800"/>
              <a:t>službene osobe;</a:t>
            </a:r>
          </a:p>
          <a:p>
            <a:pPr eaLnBrk="1" hangingPunct="1">
              <a:buFontTx/>
              <a:buNone/>
            </a:pPr>
            <a:endParaRPr lang="hr-HR" altLang="sr-Latn-R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	</a:t>
            </a:r>
            <a:r>
              <a:rPr lang="en-GB" altLang="sr-Latn-RS" sz="1800"/>
              <a:t>8. </a:t>
            </a:r>
            <a:r>
              <a:rPr lang="en-GB" altLang="sr-Latn-RS" sz="1800">
                <a:solidFill>
                  <a:srgbClr val="0000FF"/>
                </a:solidFill>
              </a:rPr>
              <a:t>Žalba</a:t>
            </a:r>
            <a:r>
              <a:rPr lang="en-GB" altLang="sr-Latn-RS" sz="1800"/>
              <a:t> – </a:t>
            </a:r>
            <a:r>
              <a:rPr lang="hr-HR" altLang="sr-Latn-RS" sz="1800"/>
              <a:t>podnesak</a:t>
            </a:r>
            <a:r>
              <a:rPr lang="en-GB" altLang="sr-Latn-RS" sz="1800"/>
              <a:t> koji je redovito pravno sredstvo protiv upravnog akta, </a:t>
            </a:r>
            <a:endParaRPr lang="hr-HR" altLang="sr-Latn-R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                      </a:t>
            </a:r>
            <a:r>
              <a:rPr lang="en-GB" altLang="sr-Latn-RS" sz="1800"/>
              <a:t>u pravilu protiv prvostupanjskog rješenja, s kojim je žalitelj </a:t>
            </a:r>
            <a:endParaRPr lang="hr-HR" altLang="sr-Latn-R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                      </a:t>
            </a:r>
            <a:r>
              <a:rPr lang="en-GB" altLang="sr-Latn-RS" sz="1800"/>
              <a:t>nezadovoljan;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	</a:t>
            </a:r>
            <a:r>
              <a:rPr lang="en-GB" altLang="sr-Latn-RS" sz="1800"/>
              <a:t>9.  </a:t>
            </a:r>
            <a:r>
              <a:rPr lang="en-GB" altLang="sr-Latn-RS" sz="1800">
                <a:solidFill>
                  <a:srgbClr val="0000FF"/>
                </a:solidFill>
              </a:rPr>
              <a:t>Prigovor</a:t>
            </a:r>
            <a:r>
              <a:rPr lang="en-GB" altLang="sr-Latn-RS" sz="1800"/>
              <a:t> – </a:t>
            </a:r>
            <a:r>
              <a:rPr lang="hr-HR" altLang="sr-Latn-RS" sz="1800"/>
              <a:t>podnesak</a:t>
            </a:r>
            <a:r>
              <a:rPr lang="en-GB" altLang="sr-Latn-RS" sz="1800"/>
              <a:t> koji je posebno pravno sredstvo kojim stranka </a:t>
            </a:r>
            <a:endParaRPr lang="hr-HR" altLang="sr-Latn-R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                           </a:t>
            </a:r>
            <a:r>
              <a:rPr lang="en-GB" altLang="sr-Latn-RS" sz="1800"/>
              <a:t>ulaže prigovor protiv rješenja koje sadrži privremeno </a:t>
            </a:r>
            <a:endParaRPr lang="hr-HR" altLang="sr-Latn-R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                           </a:t>
            </a:r>
            <a:r>
              <a:rPr lang="en-GB" altLang="sr-Latn-RS" sz="1800"/>
              <a:t>naređenje izdano u svrhu hitnog izvršenja mjera kako bi se </a:t>
            </a:r>
            <a:endParaRPr lang="hr-HR" altLang="sr-Latn-R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                           </a:t>
            </a:r>
            <a:r>
              <a:rPr lang="en-GB" altLang="sr-Latn-RS" sz="1800"/>
              <a:t>otklonila opasnost za život i zdravlje ljudi ili za opći interes;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	</a:t>
            </a:r>
            <a:r>
              <a:rPr lang="en-GB" altLang="sr-Latn-RS" sz="1800"/>
              <a:t>10. </a:t>
            </a:r>
            <a:r>
              <a:rPr lang="en-GB" altLang="sr-Latn-RS" sz="1800">
                <a:solidFill>
                  <a:srgbClr val="0000FF"/>
                </a:solidFill>
              </a:rPr>
              <a:t>Zamolba</a:t>
            </a:r>
            <a:r>
              <a:rPr lang="en-GB" altLang="sr-Latn-RS" sz="1800"/>
              <a:t> – </a:t>
            </a:r>
            <a:r>
              <a:rPr lang="hr-HR" altLang="sr-Latn-RS" sz="1800"/>
              <a:t>podnesak</a:t>
            </a:r>
            <a:r>
              <a:rPr lang="en-GB" altLang="sr-Latn-RS" sz="1800"/>
              <a:t> kojim se nešto traži na što podnositelj inače </a:t>
            </a:r>
            <a:endParaRPr lang="hr-HR" altLang="sr-Latn-R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                             </a:t>
            </a:r>
            <a:r>
              <a:rPr lang="en-GB" altLang="sr-Latn-RS" sz="1800"/>
              <a:t>nema pravo nego to zavisi o diskrecijskoj ocjeni upravnog </a:t>
            </a:r>
            <a:endParaRPr lang="hr-HR" altLang="sr-Latn-R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                             </a:t>
            </a:r>
            <a:r>
              <a:rPr lang="en-GB" altLang="sr-Latn-RS" sz="1800"/>
              <a:t>organa (npr. zamolba za izvanrednu financijsku ili </a:t>
            </a:r>
            <a:endParaRPr lang="hr-HR" altLang="sr-Latn-R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                             </a:t>
            </a:r>
            <a:r>
              <a:rPr lang="en-GB" altLang="sr-Latn-RS" sz="1800"/>
              <a:t>materijalnu pomoć zbog bolesti, smrti ili prirodne katastrofe);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hr-HR" altLang="sr-Latn-R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	</a:t>
            </a:r>
            <a:r>
              <a:rPr lang="en-GB" altLang="sr-Latn-RS" sz="1800"/>
              <a:t>11. </a:t>
            </a:r>
            <a:r>
              <a:rPr lang="en-GB" altLang="sr-Latn-RS" sz="1800">
                <a:solidFill>
                  <a:srgbClr val="0000FF"/>
                </a:solidFill>
              </a:rPr>
              <a:t>Tužba</a:t>
            </a:r>
            <a:r>
              <a:rPr lang="en-GB" altLang="sr-Latn-RS" sz="1800"/>
              <a:t> – </a:t>
            </a:r>
            <a:r>
              <a:rPr lang="hr-HR" altLang="sr-Latn-RS" sz="1800"/>
              <a:t>podnesak</a:t>
            </a:r>
            <a:r>
              <a:rPr lang="en-GB" altLang="sr-Latn-RS" sz="1800"/>
              <a:t> kojim stranka na sudu pokreće postupak za </a:t>
            </a:r>
            <a:endParaRPr lang="hr-HR" altLang="sr-Latn-RS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hr-HR" altLang="sr-Latn-RS" sz="1800"/>
              <a:t>                         </a:t>
            </a:r>
            <a:r>
              <a:rPr lang="en-GB" altLang="sr-Latn-RS" sz="1800"/>
              <a:t>donošenje</a:t>
            </a:r>
            <a:r>
              <a:rPr lang="hr-HR" altLang="sr-Latn-RS" sz="1800"/>
              <a:t> </a:t>
            </a:r>
            <a:r>
              <a:rPr lang="en-GB" altLang="sr-Latn-RS" sz="1800"/>
              <a:t>odluke u npr. upravnom sporu.</a:t>
            </a:r>
            <a:r>
              <a:rPr lang="en-GB" altLang="sr-Latn-RS" sz="2800"/>
              <a:t>    </a:t>
            </a:r>
            <a:endParaRPr lang="en-GB" altLang="sr-Latn-RS" sz="2800" u="sng"/>
          </a:p>
          <a:p>
            <a:pPr eaLnBrk="1" hangingPunct="1"/>
            <a:endParaRPr lang="hr-HR" altLang="sr-Latn-RS" sz="2800"/>
          </a:p>
        </p:txBody>
      </p:sp>
    </p:spTree>
    <p:extLst>
      <p:ext uri="{BB962C8B-B14F-4D97-AF65-F5344CB8AC3E}">
        <p14:creationId xmlns:p14="http://schemas.microsoft.com/office/powerpoint/2010/main" val="2693230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FF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188913"/>
            <a:ext cx="8928100" cy="6553200"/>
          </a:xfrm>
        </p:spPr>
        <p:txBody>
          <a:bodyPr/>
          <a:lstStyle/>
          <a:p>
            <a:pPr eaLnBrk="1" hangingPunct="1">
              <a:lnSpc>
                <a:spcPct val="105000"/>
              </a:lnSpc>
              <a:spcBef>
                <a:spcPct val="0"/>
              </a:spcBef>
            </a:pPr>
            <a:r>
              <a:rPr lang="hr-HR" altLang="sr-Latn-RS" sz="2000"/>
              <a:t>Dakle, t</a:t>
            </a:r>
            <a:r>
              <a:rPr lang="en-GB" altLang="sr-Latn-RS" sz="2000"/>
              <a:t>emeljem </a:t>
            </a:r>
            <a:r>
              <a:rPr lang="en-GB" altLang="sr-Latn-RS" sz="2000" b="1">
                <a:solidFill>
                  <a:srgbClr val="0000FF"/>
                </a:solidFill>
              </a:rPr>
              <a:t>podneska</a:t>
            </a:r>
            <a:r>
              <a:rPr lang="en-GB" altLang="sr-Latn-RS" sz="2000"/>
              <a:t> (podnesaka) stranke pred nadležnim državnim ili drugim tijelom traže ostvarivanje svojih prava</a:t>
            </a:r>
            <a:r>
              <a:rPr lang="hr-HR" altLang="sr-Latn-RS" sz="2000"/>
              <a:t> ili interesa (i obveza).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</a:pPr>
            <a:endParaRPr lang="hr-HR" altLang="sr-Latn-RS" sz="2000" u="sng"/>
          </a:p>
          <a:p>
            <a:pPr eaLnBrk="1" hangingPunct="1">
              <a:lnSpc>
                <a:spcPct val="105000"/>
              </a:lnSpc>
              <a:spcBef>
                <a:spcPct val="0"/>
              </a:spcBef>
            </a:pPr>
            <a:r>
              <a:rPr lang="en-GB" altLang="sr-Latn-RS" sz="2000"/>
              <a:t>No, dok stranke u upravnom postupku s državnim organima i tijelima u pravilu komuniciraju posredstvom </a:t>
            </a:r>
            <a:r>
              <a:rPr lang="en-GB" altLang="sr-Latn-RS" sz="2000" b="1"/>
              <a:t>podnesaka</a:t>
            </a:r>
            <a:r>
              <a:rPr lang="en-GB" altLang="sr-Latn-RS" sz="2000"/>
              <a:t>, </a:t>
            </a:r>
            <a:r>
              <a:rPr lang="hr-HR" altLang="sr-Latn-RS" sz="2000"/>
              <a:t>pismena</a:t>
            </a:r>
            <a:r>
              <a:rPr lang="en-GB" altLang="sr-Latn-RS" sz="2000"/>
              <a:t> koje državni organi i tijela postupajući prema tim podnescima dostavljaju strankama (npr. poziv, zaključak, rješenje) nisu podnesci već </a:t>
            </a:r>
            <a:r>
              <a:rPr lang="hr-HR" altLang="sr-Latn-RS" sz="2000" b="1">
                <a:solidFill>
                  <a:srgbClr val="0000FF"/>
                </a:solidFill>
              </a:rPr>
              <a:t>akti</a:t>
            </a:r>
            <a:r>
              <a:rPr lang="en-GB" altLang="sr-Latn-RS" sz="2000"/>
              <a:t>.</a:t>
            </a:r>
            <a:r>
              <a:rPr lang="en-GB" altLang="sr-Latn-RS" sz="2000" u="sng"/>
              <a:t>  </a:t>
            </a:r>
            <a:endParaRPr lang="hr-HR" altLang="sr-Latn-RS" sz="2000" u="sng"/>
          </a:p>
          <a:p>
            <a:pPr eaLnBrk="1" hangingPunct="1">
              <a:lnSpc>
                <a:spcPct val="105000"/>
              </a:lnSpc>
              <a:spcBef>
                <a:spcPct val="0"/>
              </a:spcBef>
            </a:pPr>
            <a:endParaRPr lang="hr-HR" altLang="sr-Latn-RS" sz="2000" u="sng"/>
          </a:p>
          <a:p>
            <a:pPr eaLnBrk="1" hangingPunct="1">
              <a:lnSpc>
                <a:spcPct val="105000"/>
              </a:lnSpc>
              <a:spcBef>
                <a:spcPct val="0"/>
              </a:spcBef>
            </a:pPr>
            <a:r>
              <a:rPr lang="en-GB" altLang="sr-Latn-RS" sz="2000"/>
              <a:t>Postupanje s podnescima i </a:t>
            </a:r>
            <a:r>
              <a:rPr lang="hr-HR" altLang="sr-Latn-RS" sz="2000"/>
              <a:t>aktima</a:t>
            </a:r>
            <a:r>
              <a:rPr lang="en-GB" altLang="sr-Latn-RS" sz="2000"/>
              <a:t> odvija se prema i u skladu s propisima o uredskom poslovanju </a:t>
            </a:r>
            <a:endParaRPr lang="hr-HR" altLang="sr-Latn-RS" sz="2000"/>
          </a:p>
          <a:p>
            <a:pPr eaLnBrk="1" hangingPunct="1">
              <a:lnSpc>
                <a:spcPct val="105000"/>
              </a:lnSpc>
              <a:spcBef>
                <a:spcPct val="0"/>
              </a:spcBef>
            </a:pPr>
            <a:endParaRPr lang="hr-HR" altLang="sr-Latn-RS" sz="2000"/>
          </a:p>
          <a:p>
            <a:pPr eaLnBrk="1" hangingPunct="1">
              <a:lnSpc>
                <a:spcPct val="105000"/>
              </a:lnSpc>
              <a:spcBef>
                <a:spcPct val="0"/>
              </a:spcBef>
            </a:pPr>
            <a:r>
              <a:rPr lang="en-GB" altLang="sr-Latn-RS" sz="2000">
                <a:solidFill>
                  <a:srgbClr val="FF0000"/>
                </a:solidFill>
              </a:rPr>
              <a:t>Pokrenuti upravni postupak vode tijela državne uprave</a:t>
            </a:r>
            <a:r>
              <a:rPr lang="en-GB" altLang="sr-Latn-RS" sz="2000"/>
              <a:t>  </a:t>
            </a:r>
            <a:r>
              <a:rPr lang="hr-HR" altLang="sr-Latn-RS" sz="2000"/>
              <a:t>(</a:t>
            </a:r>
            <a:r>
              <a:rPr lang="en-GB" altLang="sr-Latn-RS" sz="2000"/>
              <a:t>i druga državna tijela, kao i tijela jedinica lokalne i područne (regionalne) samouprave, pravne osobe s javnim ovlastima i druge stranke</a:t>
            </a:r>
            <a:r>
              <a:rPr lang="hr-HR" altLang="sr-Latn-RS" sz="2000"/>
              <a:t>)</a:t>
            </a:r>
            <a:r>
              <a:rPr lang="en-GB" altLang="sr-Latn-RS" sz="2000"/>
              <a:t>, </a:t>
            </a:r>
            <a:r>
              <a:rPr lang="hr-HR" altLang="sr-Latn-RS" sz="2000">
                <a:solidFill>
                  <a:srgbClr val="FF0000"/>
                </a:solidFill>
              </a:rPr>
              <a:t>k</a:t>
            </a:r>
            <a:r>
              <a:rPr lang="en-GB" altLang="sr-Latn-RS" sz="2000">
                <a:solidFill>
                  <a:srgbClr val="FF0000"/>
                </a:solidFill>
              </a:rPr>
              <a:t>ad u upravnim stvarima, neposredno primjenjujući </a:t>
            </a:r>
            <a:r>
              <a:rPr lang="en-GB" altLang="sr-Latn-RS" sz="2000"/>
              <a:t>Zakon o općem upravnom postupku</a:t>
            </a:r>
            <a:r>
              <a:rPr lang="en-GB" altLang="sr-Latn-RS" sz="2000">
                <a:solidFill>
                  <a:srgbClr val="FF0000"/>
                </a:solidFill>
              </a:rPr>
              <a:t> i druge propise, rješavaju o pravima, obvezama ili pravnim interesima građana, odnosno pravnih osoba i drugih stranaka</a:t>
            </a:r>
            <a:endParaRPr lang="hr-HR" altLang="sr-Latn-RS" sz="200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GB" altLang="sr-Latn-RS" sz="2000">
              <a:solidFill>
                <a:srgbClr val="FF0000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altLang="sr-Latn-RS" sz="200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089482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FF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92313" y="0"/>
            <a:ext cx="8229600" cy="692150"/>
          </a:xfrm>
        </p:spPr>
        <p:txBody>
          <a:bodyPr/>
          <a:lstStyle/>
          <a:p>
            <a:pPr eaLnBrk="1" hangingPunct="1"/>
            <a:r>
              <a:rPr lang="hr-HR" altLang="sr-Latn-RS" sz="2000" b="1" dirty="0">
                <a:solidFill>
                  <a:srgbClr val="0000FF"/>
                </a:solidFill>
              </a:rPr>
              <a:t>4. </a:t>
            </a:r>
            <a:r>
              <a:rPr lang="hr-HR" altLang="sr-Latn-RS" sz="2000" b="1" u="sng" dirty="0">
                <a:solidFill>
                  <a:srgbClr val="0000FF"/>
                </a:solidFill>
              </a:rPr>
              <a:t>TEMELJNI POJMOVI UREDSKOG POSLOVANJA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765175"/>
            <a:ext cx="9036050" cy="59769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altLang="en-US" sz="1800"/>
              <a:t>Usvajanje i dobro razumijevanje temeljnih pojmova uredskog poslovanja od ključnog je značaja za sve osobe zaposlene u javnopravnim tijelima budući da predstavlja pretpostavku svake međusobne komunikacije. </a:t>
            </a:r>
            <a:endParaRPr lang="hr-HR" altLang="en-US" sz="1800"/>
          </a:p>
          <a:p>
            <a:pPr eaLnBrk="1" hangingPunct="1">
              <a:lnSpc>
                <a:spcPct val="80000"/>
              </a:lnSpc>
            </a:pPr>
            <a:endParaRPr lang="hr-HR" altLang="en-US" sz="1800"/>
          </a:p>
          <a:p>
            <a:pPr eaLnBrk="1" hangingPunct="1">
              <a:lnSpc>
                <a:spcPct val="80000"/>
              </a:lnSpc>
            </a:pPr>
            <a:r>
              <a:rPr lang="en-GB" altLang="en-US" sz="1800"/>
              <a:t>Osobe koje međusobno komuniciraju koristeći različitu terminologiju ili iste pojmove</a:t>
            </a:r>
            <a:r>
              <a:rPr lang="hr-HR" altLang="en-US" sz="1800"/>
              <a:t> </a:t>
            </a:r>
            <a:r>
              <a:rPr lang="en-GB" altLang="en-US" sz="1800"/>
              <a:t>kojima pridaju različito značenje, imaju velikih problema u komunikaciji, a što se negativno odražava na obavljanje svakodnevnih uredskih i upravnih poslova.</a:t>
            </a:r>
            <a:endParaRPr lang="hr-HR" altLang="en-US" sz="180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hr-HR" altLang="sr-Latn-RS" sz="1800" b="1"/>
              <a:t>	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lang="hr-HR" altLang="sr-Latn-RS" sz="1200" b="1" u="sng">
              <a:solidFill>
                <a:srgbClr val="FF33CC"/>
              </a:solidFill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en-GB" altLang="sr-Latn-RS" sz="1800" b="1" u="sng">
                <a:solidFill>
                  <a:srgbClr val="FF33CC"/>
                </a:solidFill>
              </a:rPr>
              <a:t>Pojam </a:t>
            </a:r>
            <a:r>
              <a:rPr lang="hr-HR" altLang="sr-Latn-RS" sz="1800" b="1" u="sng">
                <a:solidFill>
                  <a:srgbClr val="FF33CC"/>
                </a:solidFill>
              </a:rPr>
              <a:t>pismena, podneska, akta i drugih pojmova</a:t>
            </a:r>
            <a:r>
              <a:rPr lang="en-GB" altLang="sr-Latn-RS" sz="1200" b="1" u="sng"/>
              <a:t> </a:t>
            </a:r>
            <a:endParaRPr lang="hr-HR" altLang="sr-Latn-RS" sz="1200" b="1" u="sng"/>
          </a:p>
          <a:p>
            <a:pPr eaLnBrk="1" hangingPunct="1">
              <a:lnSpc>
                <a:spcPct val="80000"/>
              </a:lnSpc>
            </a:pPr>
            <a:endParaRPr lang="en-GB" altLang="sr-Latn-RS" sz="1200"/>
          </a:p>
          <a:p>
            <a:pPr eaLnBrk="1" hangingPunct="1">
              <a:lnSpc>
                <a:spcPct val="80000"/>
              </a:lnSpc>
            </a:pPr>
            <a:endParaRPr lang="hr-HR" altLang="sr-Latn-RS" sz="1800" b="1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hr-HR" altLang="sr-Latn-RS" sz="1800" b="1">
                <a:solidFill>
                  <a:srgbClr val="0000FF"/>
                </a:solidFill>
              </a:rPr>
              <a:t>Pismeno</a:t>
            </a:r>
            <a:r>
              <a:rPr lang="hr-HR" altLang="sr-Latn-RS" sz="1800" b="1"/>
              <a:t> je podnesak stranke ili akt javnopravnog tijela; </a:t>
            </a:r>
          </a:p>
          <a:p>
            <a:pPr eaLnBrk="1" hangingPunct="1">
              <a:lnSpc>
                <a:spcPct val="80000"/>
              </a:lnSpc>
            </a:pPr>
            <a:endParaRPr lang="hr-HR" altLang="sr-Latn-RS" sz="1800" b="1"/>
          </a:p>
          <a:p>
            <a:pPr eaLnBrk="1" hangingPunct="1">
              <a:lnSpc>
                <a:spcPct val="80000"/>
              </a:lnSpc>
            </a:pPr>
            <a:endParaRPr lang="hr-HR" altLang="sr-Latn-RS" sz="1800" b="1">
              <a:solidFill>
                <a:srgbClr val="0000FF"/>
              </a:solidFill>
            </a:endParaRPr>
          </a:p>
          <a:p>
            <a:pPr eaLnBrk="1" hangingPunct="1"/>
            <a:r>
              <a:rPr lang="hr-HR" altLang="sr-Latn-RS" sz="1800" b="1">
                <a:solidFill>
                  <a:srgbClr val="0000FF"/>
                </a:solidFill>
              </a:rPr>
              <a:t>Podnesak</a:t>
            </a:r>
            <a:r>
              <a:rPr lang="hr-HR" altLang="sr-Latn-RS" sz="1800" b="1"/>
              <a:t> je pismeno kojim stranka pokreće postupak, dopunjuje, mijenja svoj zahtjev odnosno drugo traženje ili od tog odustaje; </a:t>
            </a:r>
          </a:p>
          <a:p>
            <a:pPr eaLnBrk="1" hangingPunct="1"/>
            <a:endParaRPr lang="hr-HR" altLang="sr-Latn-RS" sz="1800" b="1"/>
          </a:p>
          <a:p>
            <a:pPr eaLnBrk="1" hangingPunct="1"/>
            <a:endParaRPr lang="hr-HR" altLang="sr-Latn-RS" sz="1800" b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3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FF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765175"/>
            <a:ext cx="9036050" cy="5976938"/>
          </a:xfrm>
        </p:spPr>
        <p:txBody>
          <a:bodyPr/>
          <a:lstStyle/>
          <a:p>
            <a:pPr eaLnBrk="1" hangingPunct="1"/>
            <a:endParaRPr lang="hr-HR" altLang="sr-Latn-RS" sz="1800" b="1"/>
          </a:p>
          <a:p>
            <a:pPr eaLnBrk="1" hangingPunct="1"/>
            <a:endParaRPr lang="hr-HR" altLang="sr-Latn-RS" sz="1800" b="1">
              <a:solidFill>
                <a:srgbClr val="0000FF"/>
              </a:solidFill>
            </a:endParaRPr>
          </a:p>
          <a:p>
            <a:pPr eaLnBrk="1" hangingPunct="1"/>
            <a:r>
              <a:rPr lang="hr-HR" altLang="sr-Latn-RS" sz="1800" b="1">
                <a:solidFill>
                  <a:srgbClr val="0000FF"/>
                </a:solidFill>
              </a:rPr>
              <a:t>Akt</a:t>
            </a:r>
            <a:r>
              <a:rPr lang="hr-HR" altLang="sr-Latn-RS" sz="1800" b="1"/>
              <a:t>  je pismeno kojim tijelo odlučuje o predmetu postupka, odgovara na podnesak stranke, određuje, prekida ili završava neku službenu radnju te obavlja službeno dopisivanje s drugim tijelima odnosno pravnim osobama koje imaju javne ovlasti; </a:t>
            </a:r>
          </a:p>
          <a:p>
            <a:pPr eaLnBrk="1" hangingPunct="1"/>
            <a:endParaRPr lang="hr-HR" altLang="sr-Latn-RS" sz="1800" b="1"/>
          </a:p>
          <a:p>
            <a:pPr eaLnBrk="1" hangingPunct="1"/>
            <a:endParaRPr lang="hr-HR" altLang="sr-Latn-RS" sz="1800" b="1">
              <a:solidFill>
                <a:srgbClr val="0000FF"/>
              </a:solidFill>
            </a:endParaRPr>
          </a:p>
          <a:p>
            <a:pPr eaLnBrk="1" hangingPunct="1"/>
            <a:r>
              <a:rPr lang="hr-HR" altLang="sr-Latn-RS" sz="1800" b="1">
                <a:solidFill>
                  <a:srgbClr val="0000FF"/>
                </a:solidFill>
              </a:rPr>
              <a:t>Prilog</a:t>
            </a:r>
            <a:r>
              <a:rPr lang="hr-HR" altLang="sr-Latn-RS" sz="1800" b="1"/>
              <a:t> je svaki pisani sastavak ili slikovni prikaz (tablica, slika, crtež ili slično) kao i fizički predmet koji se prilaže uz podnesak ili akt radi nadopune, pojašnjenja ili dokazivanja njegovog sadržaja</a:t>
            </a:r>
            <a:endParaRPr lang="hr-HR" altLang="sr-Latn-RS" sz="1200" b="1" u="sng">
              <a:solidFill>
                <a:schemeClr val="accent2"/>
              </a:solidFill>
            </a:endParaRPr>
          </a:p>
          <a:p>
            <a:pPr eaLnBrk="1" hangingPunct="1"/>
            <a:endParaRPr lang="hr-HR" altLang="sr-Latn-RS" sz="1200" b="1" u="sng">
              <a:solidFill>
                <a:schemeClr val="accent2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altLang="sr-Latn-RS" sz="1200"/>
              <a:t> </a:t>
            </a:r>
            <a:r>
              <a:rPr lang="en-GB" altLang="sr-Latn-RS" sz="1200" u="sng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03114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FF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389" y="188914"/>
            <a:ext cx="8785225" cy="6408737"/>
          </a:xfrm>
        </p:spPr>
        <p:txBody>
          <a:bodyPr/>
          <a:lstStyle/>
          <a:p>
            <a:pPr eaLnBrk="1" hangingPunct="1"/>
            <a:endParaRPr lang="hr-HR" altLang="sr-Latn-RS" sz="1800"/>
          </a:p>
          <a:p>
            <a:pPr eaLnBrk="1" hangingPunct="1"/>
            <a:r>
              <a:rPr lang="en-GB" altLang="sr-Latn-RS" sz="1800"/>
              <a:t>Pored </a:t>
            </a:r>
            <a:r>
              <a:rPr lang="en-GB" altLang="sr-Latn-RS" sz="1800" b="1"/>
              <a:t>običnih</a:t>
            </a:r>
            <a:r>
              <a:rPr lang="en-GB" altLang="sr-Latn-RS" sz="1800"/>
              <a:t>, akti mogu biti označeni određenim stupnjem </a:t>
            </a:r>
            <a:r>
              <a:rPr lang="hr-HR" altLang="sr-Latn-RS" sz="1800" b="1"/>
              <a:t>tajnosti</a:t>
            </a:r>
            <a:r>
              <a:rPr lang="en-GB" altLang="sr-Latn-RS" sz="1800"/>
              <a:t>:</a:t>
            </a:r>
          </a:p>
          <a:p>
            <a:pPr eaLnBrk="1" hangingPunct="1">
              <a:buFontTx/>
              <a:buNone/>
            </a:pPr>
            <a:endParaRPr lang="hr-HR" altLang="sr-Latn-RS" sz="1800"/>
          </a:p>
          <a:p>
            <a:pPr eaLnBrk="1" hangingPunct="1">
              <a:buFontTx/>
              <a:buNone/>
            </a:pPr>
            <a:r>
              <a:rPr lang="hr-HR" altLang="sr-Latn-RS" sz="1800"/>
              <a:t>	</a:t>
            </a:r>
            <a:r>
              <a:rPr lang="hr-HR" altLang="sr-Latn-RS" sz="1800" b="1"/>
              <a:t>Zakon o tajnosti podataka </a:t>
            </a:r>
            <a:r>
              <a:rPr lang="hr-HR" altLang="sr-Latn-RS" sz="1800"/>
              <a:t>(NN 79/07) propisuje, među ostalim, vrste i stupnjeve tajnosti podataka</a:t>
            </a:r>
          </a:p>
          <a:p>
            <a:pPr eaLnBrk="1" hangingPunct="1">
              <a:buFontTx/>
              <a:buNone/>
            </a:pPr>
            <a:r>
              <a:rPr lang="hr-HR" altLang="sr-Latn-RS" sz="1800"/>
              <a:t> </a:t>
            </a:r>
          </a:p>
          <a:p>
            <a:pPr eaLnBrk="1" hangingPunct="1">
              <a:buFontTx/>
              <a:buNone/>
            </a:pPr>
            <a:r>
              <a:rPr lang="hr-HR" altLang="sr-Latn-RS" sz="1800"/>
              <a:t>	</a:t>
            </a:r>
            <a:r>
              <a:rPr lang="hr-HR" altLang="sr-Latn-RS" sz="1800" u="sng"/>
              <a:t>Stupnjevi tajnosti: </a:t>
            </a:r>
          </a:p>
          <a:p>
            <a:pPr eaLnBrk="1" hangingPunct="1"/>
            <a:r>
              <a:rPr lang="hr-HR" altLang="sr-Latn-RS" sz="1800"/>
              <a:t>- vrlo tajno </a:t>
            </a:r>
          </a:p>
          <a:p>
            <a:pPr eaLnBrk="1" hangingPunct="1"/>
            <a:r>
              <a:rPr lang="hr-HR" altLang="sr-Latn-RS" sz="1800"/>
              <a:t>- tajno </a:t>
            </a:r>
          </a:p>
          <a:p>
            <a:pPr eaLnBrk="1" hangingPunct="1"/>
            <a:r>
              <a:rPr lang="hr-HR" altLang="sr-Latn-RS" sz="1800"/>
              <a:t>- povjerljivo </a:t>
            </a:r>
          </a:p>
          <a:p>
            <a:pPr eaLnBrk="1" hangingPunct="1"/>
            <a:r>
              <a:rPr lang="hr-HR" altLang="sr-Latn-RS" sz="1800"/>
              <a:t>- ograničeno </a:t>
            </a:r>
          </a:p>
          <a:p>
            <a:pPr eaLnBrk="1" hangingPunct="1"/>
            <a:endParaRPr lang="hr-HR" altLang="sr-Latn-RS" sz="1800"/>
          </a:p>
          <a:p>
            <a:pPr eaLnBrk="1" hangingPunct="1">
              <a:buFontTx/>
              <a:buNone/>
            </a:pPr>
            <a:r>
              <a:rPr lang="hr-HR" altLang="sr-Latn-RS" sz="1800"/>
              <a:t>	</a:t>
            </a:r>
            <a:r>
              <a:rPr lang="hr-HR" altLang="sr-Latn-RS" sz="1800" u="sng"/>
              <a:t>Postupanje s pismenima označenim s određenim stupnjem tajnosti </a:t>
            </a:r>
          </a:p>
          <a:p>
            <a:pPr eaLnBrk="1" hangingPunct="1"/>
            <a:endParaRPr lang="hr-HR" altLang="sr-Latn-RS" sz="1800" b="1"/>
          </a:p>
          <a:p>
            <a:pPr eaLnBrk="1" hangingPunct="1"/>
            <a:r>
              <a:rPr lang="hr-HR" altLang="sr-Latn-RS" sz="1800" b="1"/>
              <a:t>OTVARANJE: </a:t>
            </a:r>
            <a:r>
              <a:rPr lang="hr-HR" altLang="sr-Latn-RS" sz="1800"/>
              <a:t>čelnik tijela i službena osoba koju on za to pisano ovlasti; </a:t>
            </a:r>
          </a:p>
          <a:p>
            <a:pPr eaLnBrk="1" hangingPunct="1"/>
            <a:r>
              <a:rPr lang="hr-HR" altLang="sr-Latn-RS" sz="1800" b="1"/>
              <a:t>UPISIVANJE: </a:t>
            </a:r>
            <a:r>
              <a:rPr lang="hr-HR" altLang="sr-Latn-RS" sz="1800"/>
              <a:t>u posebne evidencije (očevidnike), odnosno elektroničke baze podataka, sukladno propisima o tajnosti podataka; </a:t>
            </a:r>
          </a:p>
          <a:p>
            <a:pPr eaLnBrk="1" hangingPunct="1"/>
            <a:r>
              <a:rPr lang="hr-HR" altLang="sr-Latn-RS" sz="1800" b="1"/>
              <a:t>ČUVANJE: </a:t>
            </a:r>
            <a:r>
              <a:rPr lang="hr-HR" altLang="sr-Latn-RS" sz="1800"/>
              <a:t>odvojeno od ostalih, tako da se osigura njihova tajnost;</a:t>
            </a:r>
            <a:r>
              <a:rPr lang="hr-HR" altLang="sr-Latn-RS" sz="2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40210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FF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404814"/>
            <a:ext cx="9036050" cy="56165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hr-HR" altLang="sr-Latn-RS" sz="1800" b="1">
              <a:solidFill>
                <a:srgbClr val="0000FF"/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hr-HR" altLang="sr-Latn-RS" sz="1800" b="1">
              <a:solidFill>
                <a:srgbClr val="0000FF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hr-HR" altLang="sr-Latn-RS" sz="1800" b="1">
                <a:solidFill>
                  <a:srgbClr val="0000FF"/>
                </a:solidFill>
              </a:rPr>
              <a:t>Spis</a:t>
            </a:r>
            <a:r>
              <a:rPr lang="hr-HR" altLang="sr-Latn-RS" sz="1800" b="1"/>
              <a:t> (predmet) je skup pismena, priloga i drugih dokumenata koji se odnose na isto pitanje ili zadaću ili koji na drugi način čine posebnu cjelinu</a:t>
            </a:r>
          </a:p>
          <a:p>
            <a:pPr eaLnBrk="1" hangingPunct="1">
              <a:lnSpc>
                <a:spcPct val="90000"/>
              </a:lnSpc>
            </a:pPr>
            <a:endParaRPr lang="hr-HR" altLang="sr-Latn-RS" sz="1800" b="1"/>
          </a:p>
          <a:p>
            <a:pPr eaLnBrk="1" hangingPunct="1">
              <a:lnSpc>
                <a:spcPct val="105000"/>
              </a:lnSpc>
              <a:spcBef>
                <a:spcPct val="0"/>
              </a:spcBef>
            </a:pPr>
            <a:endParaRPr lang="hr-HR" altLang="sr-Latn-RS" sz="1800" b="1">
              <a:solidFill>
                <a:srgbClr val="0000FF"/>
              </a:solidFill>
            </a:endParaRPr>
          </a:p>
          <a:p>
            <a:pPr eaLnBrk="1" hangingPunct="1">
              <a:lnSpc>
                <a:spcPct val="105000"/>
              </a:lnSpc>
              <a:spcBef>
                <a:spcPct val="0"/>
              </a:spcBef>
            </a:pPr>
            <a:r>
              <a:rPr lang="hr-HR" altLang="sr-Latn-RS" sz="1800" b="1">
                <a:solidFill>
                  <a:srgbClr val="0000FF"/>
                </a:solidFill>
              </a:rPr>
              <a:t>Dosje</a:t>
            </a:r>
            <a:r>
              <a:rPr lang="hr-HR" altLang="sr-Latn-RS" sz="1800" b="1"/>
              <a:t> (</a:t>
            </a:r>
            <a:r>
              <a:rPr lang="hr-HR" altLang="sr-Latn-RS" sz="1800" i="1"/>
              <a:t>dossier</a:t>
            </a:r>
            <a:r>
              <a:rPr lang="hr-HR" altLang="sr-Latn-RS" sz="1800" b="1"/>
              <a:t>) je skup predmeta (spisa) koji se odnose na istu cjelinu, istu osobu, tijelo ili zadaću </a:t>
            </a:r>
            <a:r>
              <a:rPr lang="de-DE" altLang="sr-Latn-RS" sz="1800"/>
              <a:t>(npr. personalni dosje koji sadrži svu dokumentaciju koja se odnosi na stjecanje ili prestanak  svojstva zaposlenog itd.)</a:t>
            </a:r>
            <a:endParaRPr lang="hr-HR" altLang="sr-Latn-RS" sz="1800" b="1"/>
          </a:p>
          <a:p>
            <a:pPr eaLnBrk="1" hangingPunct="1">
              <a:lnSpc>
                <a:spcPct val="80000"/>
              </a:lnSpc>
            </a:pPr>
            <a:endParaRPr lang="hr-HR" altLang="sr-Latn-RS" sz="1800" b="1"/>
          </a:p>
          <a:p>
            <a:pPr eaLnBrk="1" hangingPunct="1">
              <a:lnSpc>
                <a:spcPct val="105000"/>
              </a:lnSpc>
              <a:spcBef>
                <a:spcPct val="0"/>
              </a:spcBef>
            </a:pPr>
            <a:endParaRPr lang="hr-HR" altLang="sr-Latn-RS" sz="1800" b="1">
              <a:solidFill>
                <a:srgbClr val="0000FF"/>
              </a:solidFill>
            </a:endParaRPr>
          </a:p>
          <a:p>
            <a:pPr eaLnBrk="1" hangingPunct="1">
              <a:lnSpc>
                <a:spcPct val="105000"/>
              </a:lnSpc>
              <a:spcBef>
                <a:spcPct val="0"/>
              </a:spcBef>
            </a:pPr>
            <a:r>
              <a:rPr lang="de-DE" altLang="sr-Latn-RS" sz="1800" b="1">
                <a:solidFill>
                  <a:srgbClr val="0000FF"/>
                </a:solidFill>
              </a:rPr>
              <a:t>Poštu</a:t>
            </a:r>
            <a:r>
              <a:rPr lang="de-DE" altLang="sr-Latn-RS" sz="1800" b="1"/>
              <a:t> u užem smislu čine svi akti koje organ ili organizacija prima (</a:t>
            </a:r>
            <a:r>
              <a:rPr lang="de-DE" altLang="sr-Latn-RS" sz="1800" b="1">
                <a:solidFill>
                  <a:srgbClr val="0066FF"/>
                </a:solidFill>
              </a:rPr>
              <a:t>ulazna pošta</a:t>
            </a:r>
            <a:r>
              <a:rPr lang="de-DE" altLang="sr-Latn-RS" sz="1800" b="1"/>
              <a:t>) ili otprema</a:t>
            </a:r>
            <a:r>
              <a:rPr lang="hr-HR" altLang="sr-Latn-RS" sz="1800" b="1"/>
              <a:t> </a:t>
            </a:r>
            <a:r>
              <a:rPr lang="de-DE" altLang="sr-Latn-RS" sz="1800" b="1"/>
              <a:t>(</a:t>
            </a:r>
            <a:r>
              <a:rPr lang="de-DE" altLang="sr-Latn-RS" sz="1800" b="1">
                <a:solidFill>
                  <a:srgbClr val="0066FF"/>
                </a:solidFill>
              </a:rPr>
              <a:t>izlazna pošta</a:t>
            </a:r>
            <a:r>
              <a:rPr lang="de-DE" altLang="sr-Latn-RS" sz="1800" b="1"/>
              <a:t>), a u širem smislu ovim su pojmom obuhvaćeni i svi tiskani materijali i paketi.</a:t>
            </a:r>
            <a:endParaRPr lang="hr-HR" altLang="sr-Latn-RS" sz="1800" b="1"/>
          </a:p>
        </p:txBody>
      </p:sp>
    </p:spTree>
    <p:extLst>
      <p:ext uri="{BB962C8B-B14F-4D97-AF65-F5344CB8AC3E}">
        <p14:creationId xmlns:p14="http://schemas.microsoft.com/office/powerpoint/2010/main" val="4056293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FF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8214" y="188913"/>
            <a:ext cx="8002587" cy="6335712"/>
          </a:xfrm>
        </p:spPr>
        <p:txBody>
          <a:bodyPr/>
          <a:lstStyle/>
          <a:p>
            <a:pPr eaLnBrk="1" hangingPunct="1"/>
            <a:r>
              <a:rPr lang="hr-HR" altLang="sr-Latn-RS" sz="2000" b="1">
                <a:solidFill>
                  <a:srgbClr val="0000FF"/>
                </a:solidFill>
              </a:rPr>
              <a:t>Brojčana oznaka</a:t>
            </a:r>
            <a:r>
              <a:rPr lang="hr-HR" altLang="sr-Latn-RS" sz="2000" b="1"/>
              <a:t> je identifikacija predmeta odnosno pismena i sastoji se od klasifikacijske oznake i urudžbenog broja; </a:t>
            </a:r>
          </a:p>
          <a:p>
            <a:pPr eaLnBrk="1" hangingPunct="1"/>
            <a:endParaRPr lang="hr-HR" altLang="sr-Latn-RS" sz="2000" b="1"/>
          </a:p>
          <a:p>
            <a:pPr eaLnBrk="1" hangingPunct="1"/>
            <a:r>
              <a:rPr lang="hr-HR" altLang="sr-Latn-RS" sz="2000" b="1">
                <a:solidFill>
                  <a:srgbClr val="0000FF"/>
                </a:solidFill>
              </a:rPr>
              <a:t>Klasifikacijska oznaka</a:t>
            </a:r>
            <a:r>
              <a:rPr lang="hr-HR" altLang="sr-Latn-RS" sz="2000" b="1"/>
              <a:t> označava predmet prema sadržaju, godini nastanka, obliku i rednom broju predmeta; </a:t>
            </a:r>
          </a:p>
          <a:p>
            <a:pPr eaLnBrk="1" hangingPunct="1"/>
            <a:endParaRPr lang="hr-HR" altLang="sr-Latn-RS" sz="2000" b="1"/>
          </a:p>
          <a:p>
            <a:pPr eaLnBrk="1" hangingPunct="1"/>
            <a:r>
              <a:rPr lang="hr-HR" altLang="sr-Latn-RS" sz="2000" b="1">
                <a:solidFill>
                  <a:srgbClr val="0000FF"/>
                </a:solidFill>
              </a:rPr>
              <a:t>Urudžbeni broj</a:t>
            </a:r>
            <a:r>
              <a:rPr lang="hr-HR" altLang="sr-Latn-RS" sz="2000" b="1"/>
              <a:t> označava stvaratelja pismena, godinu nastanka i redni broj pismena unutar predmeta.</a:t>
            </a:r>
            <a:r>
              <a:rPr lang="hr-HR" altLang="sr-Latn-RS" sz="2000"/>
              <a:t> </a:t>
            </a:r>
            <a:endParaRPr lang="hr-HR" altLang="sr-Latn-RS" sz="2000" b="1"/>
          </a:p>
          <a:p>
            <a:pPr eaLnBrk="1" hangingPunct="1">
              <a:lnSpc>
                <a:spcPct val="90000"/>
              </a:lnSpc>
            </a:pPr>
            <a:endParaRPr lang="hr-HR" altLang="sr-Latn-RS" sz="2000" b="1">
              <a:solidFill>
                <a:srgbClr val="FF3300"/>
              </a:solidFill>
            </a:endParaRPr>
          </a:p>
          <a:p>
            <a:pPr eaLnBrk="1" hangingPunct="1"/>
            <a:r>
              <a:rPr lang="hr-HR" altLang="sr-Latn-RS" sz="2000" b="1">
                <a:solidFill>
                  <a:srgbClr val="0000FF"/>
                </a:solidFill>
              </a:rPr>
              <a:t>Dokument</a:t>
            </a:r>
            <a:r>
              <a:rPr lang="hr-HR" altLang="sr-Latn-RS" sz="2000" b="1"/>
              <a:t> je svaki podatak, odnosno svaki napisani, umnoženi, nacrtani, slikovni, tiskani, snimljeni, magnetni, optički, elektronički ili bilo koji drugi zapis podatka, fizički predmet, priopćenje ili informacija, koji sadržajem i strukturom čini raspoznatljivu i jednoznačno određenu cjelinu povezanih podataka</a:t>
            </a:r>
          </a:p>
          <a:p>
            <a:pPr eaLnBrk="1" hangingPunct="1"/>
            <a:endParaRPr lang="hr-HR" altLang="sr-Latn-RS" sz="2000" b="1"/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hr-HR" altLang="sr-Latn-RS" sz="2000"/>
          </a:p>
          <a:p>
            <a:pPr eaLnBrk="1" hangingPunct="1">
              <a:lnSpc>
                <a:spcPct val="90000"/>
              </a:lnSpc>
            </a:pPr>
            <a:endParaRPr lang="hr-HR" altLang="sr-Latn-RS" sz="2000"/>
          </a:p>
        </p:txBody>
      </p:sp>
    </p:spTree>
    <p:extLst>
      <p:ext uri="{BB962C8B-B14F-4D97-AF65-F5344CB8AC3E}">
        <p14:creationId xmlns:p14="http://schemas.microsoft.com/office/powerpoint/2010/main" val="1661806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FF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549275"/>
            <a:ext cx="8229600" cy="5576888"/>
          </a:xfrm>
        </p:spPr>
        <p:txBody>
          <a:bodyPr/>
          <a:lstStyle/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hr-HR" altLang="sr-Latn-RS" sz="2000" b="1">
                <a:solidFill>
                  <a:srgbClr val="0000FF"/>
                </a:solidFill>
              </a:rPr>
              <a:t>Elektronički dokument</a:t>
            </a:r>
            <a:r>
              <a:rPr lang="hr-HR" altLang="sr-Latn-RS" sz="2000" b="1"/>
              <a:t> je bilo koja vrsta elektroničkog zapisa koji nema svojstva elektroničke isprave; 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endParaRPr lang="hr-HR" altLang="sr-Latn-RS" sz="2000" b="1"/>
          </a:p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hr-HR" altLang="sr-Latn-RS" sz="2000" b="1">
                <a:solidFill>
                  <a:srgbClr val="0000FF"/>
                </a:solidFill>
              </a:rPr>
              <a:t>Elektronička isprava</a:t>
            </a:r>
            <a:r>
              <a:rPr lang="hr-HR" altLang="sr-Latn-RS" sz="2000" b="1"/>
              <a:t> je isprava uređena sukladno posebnim propisima;</a:t>
            </a:r>
            <a:r>
              <a:rPr lang="hr-HR" altLang="sr-Latn-RS" sz="2000"/>
              <a:t> </a:t>
            </a:r>
            <a:endParaRPr lang="hr-HR" altLang="sr-Latn-RS" sz="2000" b="1">
              <a:solidFill>
                <a:srgbClr val="FF3300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endParaRPr lang="hr-HR" altLang="sr-Latn-RS" sz="2000" b="1">
              <a:solidFill>
                <a:srgbClr val="FF3300"/>
              </a:solidFill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</a:pPr>
            <a:r>
              <a:rPr lang="en-GB" altLang="sr-Latn-RS" sz="2000" b="1">
                <a:solidFill>
                  <a:srgbClr val="0000FF"/>
                </a:solidFill>
              </a:rPr>
              <a:t>Potpis</a:t>
            </a:r>
            <a:r>
              <a:rPr lang="en-GB" altLang="sr-Latn-RS" sz="2000" b="1"/>
              <a:t> je vlastoru</a:t>
            </a:r>
            <a:r>
              <a:rPr lang="hr-HR" altLang="sr-Latn-RS" sz="2000" b="1"/>
              <a:t>č</a:t>
            </a:r>
            <a:r>
              <a:rPr lang="en-GB" altLang="sr-Latn-RS" sz="2000" b="1"/>
              <a:t>no ispisivanje vlastitog imena i prezimena odre</a:t>
            </a:r>
            <a:r>
              <a:rPr lang="hr-HR" altLang="sr-Latn-RS" sz="2000" b="1"/>
              <a:t>đ</a:t>
            </a:r>
            <a:r>
              <a:rPr lang="en-GB" altLang="sr-Latn-RS" sz="2000" b="1"/>
              <a:t>ene osobe</a:t>
            </a:r>
            <a:r>
              <a:rPr lang="hr-HR" altLang="sr-Latn-RS" sz="2000" b="1"/>
              <a:t> č</a:t>
            </a:r>
            <a:r>
              <a:rPr lang="en-GB" altLang="sr-Latn-RS" sz="2000" b="1"/>
              <a:t>ime ona potvr</a:t>
            </a:r>
            <a:r>
              <a:rPr lang="hr-HR" altLang="sr-Latn-RS" sz="2000" b="1"/>
              <a:t>đ</a:t>
            </a:r>
            <a:r>
              <a:rPr lang="en-GB" altLang="sr-Latn-RS" sz="2000" b="1"/>
              <a:t>uje</a:t>
            </a:r>
            <a:r>
              <a:rPr lang="hr-HR" altLang="sr-Latn-RS" sz="2000" b="1"/>
              <a:t>, </a:t>
            </a:r>
            <a:r>
              <a:rPr lang="en-GB" altLang="sr-Latn-RS" sz="2000" b="1"/>
              <a:t>odobrava ili odlu</a:t>
            </a:r>
            <a:r>
              <a:rPr lang="hr-HR" altLang="sr-Latn-RS" sz="2000" b="1"/>
              <a:t>č</a:t>
            </a:r>
            <a:r>
              <a:rPr lang="en-GB" altLang="sr-Latn-RS" sz="2000" b="1"/>
              <a:t>uje o onom</a:t>
            </a:r>
            <a:r>
              <a:rPr lang="hr-HR" altLang="sr-Latn-RS" sz="2000" b="1"/>
              <a:t> š</a:t>
            </a:r>
            <a:r>
              <a:rPr lang="en-GB" altLang="sr-Latn-RS" sz="2000" b="1"/>
              <a:t>to pi</a:t>
            </a:r>
            <a:r>
              <a:rPr lang="hr-HR" altLang="sr-Latn-RS" sz="2000" b="1"/>
              <a:t>š</a:t>
            </a:r>
            <a:r>
              <a:rPr lang="en-GB" altLang="sr-Latn-RS" sz="2000" b="1"/>
              <a:t>e u aktu</a:t>
            </a:r>
            <a:r>
              <a:rPr lang="hr-HR" altLang="sr-Latn-RS" sz="2000" b="1"/>
              <a:t>. </a:t>
            </a:r>
            <a:r>
              <a:rPr lang="en-GB" altLang="sr-Latn-RS" sz="2000" b="1"/>
              <a:t>Uz vlastoru</a:t>
            </a:r>
            <a:r>
              <a:rPr lang="hr-HR" altLang="sr-Latn-RS" sz="2000" b="1"/>
              <a:t>č</a:t>
            </a:r>
            <a:r>
              <a:rPr lang="en-GB" altLang="sr-Latn-RS" sz="2000" b="1"/>
              <a:t>ni potpis na aktu treba obvezatno ispisati jo</a:t>
            </a:r>
            <a:r>
              <a:rPr lang="hr-HR" altLang="sr-Latn-RS" sz="2000" b="1"/>
              <a:t>š </a:t>
            </a:r>
            <a:r>
              <a:rPr lang="en-GB" altLang="sr-Latn-RS" sz="2000" b="1"/>
              <a:t>i funkciju te ime i prezime osobe ovla</a:t>
            </a:r>
            <a:r>
              <a:rPr lang="hr-HR" altLang="sr-Latn-RS" sz="2000" b="1"/>
              <a:t>š</a:t>
            </a:r>
            <a:r>
              <a:rPr lang="en-GB" altLang="sr-Latn-RS" sz="2000" b="1"/>
              <a:t>tene na potpis</a:t>
            </a:r>
            <a:r>
              <a:rPr lang="hr-HR" altLang="sr-Latn-RS" sz="2000" b="1"/>
              <a:t>. </a:t>
            </a:r>
            <a:r>
              <a:rPr lang="en-GB" altLang="sr-Latn-RS" sz="2000" b="1"/>
              <a:t>Skra</a:t>
            </a:r>
            <a:r>
              <a:rPr lang="hr-HR" altLang="sr-Latn-RS" sz="2000" b="1"/>
              <a:t>ć</a:t>
            </a:r>
            <a:r>
              <a:rPr lang="en-GB" altLang="sr-Latn-RS" sz="2000" b="1"/>
              <a:t>eni potpis nazivamo </a:t>
            </a:r>
            <a:r>
              <a:rPr lang="en-GB" altLang="sr-Latn-RS" sz="2000" b="1" i="1"/>
              <a:t>paraf</a:t>
            </a:r>
            <a:r>
              <a:rPr lang="hr-HR" altLang="sr-Latn-RS" sz="2000" b="1"/>
              <a:t>. </a:t>
            </a:r>
            <a:endParaRPr lang="en-GB" altLang="sr-Latn-RS" sz="2000" b="1"/>
          </a:p>
          <a:p>
            <a:pPr eaLnBrk="1" hangingPunct="1">
              <a:lnSpc>
                <a:spcPct val="80000"/>
              </a:lnSpc>
            </a:pPr>
            <a:endParaRPr lang="hr-HR" altLang="sr-Latn-RS" sz="2000" b="1"/>
          </a:p>
        </p:txBody>
      </p:sp>
    </p:spTree>
    <p:extLst>
      <p:ext uri="{BB962C8B-B14F-4D97-AF65-F5344CB8AC3E}">
        <p14:creationId xmlns:p14="http://schemas.microsoft.com/office/powerpoint/2010/main" val="3424071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FF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31950" y="115888"/>
            <a:ext cx="9036050" cy="67421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hr-HR" altLang="sr-Latn-RS" sz="1800"/>
          </a:p>
          <a:p>
            <a:pPr eaLnBrk="1" hangingPunct="1">
              <a:lnSpc>
                <a:spcPct val="80000"/>
              </a:lnSpc>
            </a:pPr>
            <a:r>
              <a:rPr lang="hr-HR" altLang="sr-Latn-RS" sz="1800" u="sng"/>
              <a:t>Za obavljanje uredskih poslova upravna tijela su razvila</a:t>
            </a:r>
            <a:r>
              <a:rPr lang="hr-HR" altLang="sr-Latn-RS" sz="1800"/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altLang="sr-Latn-RS" sz="1800"/>
              <a:t>	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hr-HR" altLang="sr-Latn-RS" sz="1800"/>
              <a:t>	1. </a:t>
            </a:r>
            <a:r>
              <a:rPr lang="hr-HR" altLang="sr-Latn-RS" sz="1800" b="1">
                <a:solidFill>
                  <a:srgbClr val="0000FF"/>
                </a:solidFill>
              </a:rPr>
              <a:t>propise</a:t>
            </a:r>
            <a:r>
              <a:rPr lang="hr-HR" altLang="sr-Latn-RS" sz="1800"/>
              <a:t> kojima se regulira postupak započinjanja i rješavanja predmeta i njihova  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hr-HR" altLang="sr-Latn-RS" sz="1800"/>
              <a:t>         ulaganja u pismohran te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hr-HR" altLang="sr-Latn-RS" sz="1800"/>
              <a:t>	2. </a:t>
            </a:r>
            <a:r>
              <a:rPr lang="hr-HR" altLang="sr-Latn-RS" sz="1800" b="1">
                <a:solidFill>
                  <a:srgbClr val="0000FF"/>
                </a:solidFill>
              </a:rPr>
              <a:t>posebne organizacijske jedinice</a:t>
            </a:r>
            <a:r>
              <a:rPr lang="hr-HR" altLang="sr-Latn-RS" sz="1800"/>
              <a:t> – </a:t>
            </a:r>
            <a:r>
              <a:rPr lang="hr-HR" altLang="sr-Latn-RS" sz="1800" b="1"/>
              <a:t>pisarnicu</a:t>
            </a:r>
            <a:r>
              <a:rPr lang="hr-HR" altLang="sr-Latn-RS" sz="1800"/>
              <a:t> i </a:t>
            </a:r>
            <a:r>
              <a:rPr lang="hr-HR" altLang="sr-Latn-RS" sz="1800" b="1"/>
              <a:t>pismohran (arhiv,  </a:t>
            </a:r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hr-HR" altLang="sr-Latn-RS" sz="1800" b="1"/>
              <a:t>          registratura)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r-HR" altLang="sr-Latn-RS" sz="1800" b="1" u="sng"/>
          </a:p>
          <a:p>
            <a:pPr eaLnBrk="1" hangingPunct="1">
              <a:lnSpc>
                <a:spcPct val="105000"/>
              </a:lnSpc>
              <a:spcBef>
                <a:spcPct val="0"/>
              </a:spcBef>
              <a:buFontTx/>
              <a:buNone/>
            </a:pPr>
            <a:r>
              <a:rPr lang="hr-HR" altLang="sr-Latn-RS" sz="1800" b="1">
                <a:solidFill>
                  <a:srgbClr val="0000FF"/>
                </a:solidFill>
              </a:rPr>
              <a:t>	Pisarnica</a:t>
            </a:r>
            <a:r>
              <a:rPr lang="hr-HR" altLang="sr-Latn-RS" sz="1800" b="1"/>
              <a:t> je posebna unutarnja ustrojstvena jedinica koja obavlja poslove primanja i pregleda pismena i drugih dokumenata, njihovog razvrstavanja i raspoređivanja, upisivanja u odgovarajuće evidencije (očevidnike), dostave u rad, otpremanja, razvođenja te njihova čuvanja u pismohrani</a:t>
            </a:r>
            <a:endParaRPr lang="hr-HR" altLang="sr-Latn-RS" sz="1800" b="1">
              <a:solidFill>
                <a:srgbClr val="0000FF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hr-HR" altLang="sr-Latn-RS" sz="1800" b="1" u="sng">
              <a:solidFill>
                <a:srgbClr val="FF3300"/>
              </a:solidFill>
            </a:endParaRPr>
          </a:p>
          <a:p>
            <a:pPr eaLnBrk="1" hangingPunct="1">
              <a:lnSpc>
                <a:spcPct val="105000"/>
              </a:lnSpc>
              <a:spcBef>
                <a:spcPct val="0"/>
              </a:spcBef>
            </a:pPr>
            <a:r>
              <a:rPr lang="de-DE" altLang="sr-Latn-RS" sz="1800"/>
              <a:t>U pravilu, svaki organ uprave ili upravna organizacija ima </a:t>
            </a:r>
            <a:r>
              <a:rPr lang="de-DE" altLang="sr-Latn-RS" sz="1800" u="sng"/>
              <a:t>jednu centralnu ili glavnu pisarnicu</a:t>
            </a:r>
            <a:r>
              <a:rPr lang="de-DE" altLang="sr-Latn-RS" sz="1800"/>
              <a:t>. Iznimno, uz centralnu, mogu postojati i </a:t>
            </a:r>
            <a:r>
              <a:rPr lang="de-DE" altLang="sr-Latn-RS" sz="1800" u="sng"/>
              <a:t>posebne</a:t>
            </a:r>
            <a:r>
              <a:rPr lang="de-DE" altLang="sr-Latn-RS" sz="1800"/>
              <a:t> ili decentralizirane pisarnice</a:t>
            </a:r>
            <a:endParaRPr lang="hr-HR" altLang="sr-Latn-RS" sz="1800"/>
          </a:p>
          <a:p>
            <a:pPr eaLnBrk="1" hangingPunct="1">
              <a:lnSpc>
                <a:spcPct val="80000"/>
              </a:lnSpc>
            </a:pPr>
            <a:endParaRPr lang="hr-HR" altLang="sr-Latn-RS" sz="1800"/>
          </a:p>
          <a:p>
            <a:pPr eaLnBrk="1" hangingPunct="1">
              <a:lnSpc>
                <a:spcPct val="105000"/>
              </a:lnSpc>
              <a:spcBef>
                <a:spcPct val="0"/>
              </a:spcBef>
            </a:pPr>
            <a:r>
              <a:rPr lang="de-DE" altLang="sr-Latn-RS" sz="1800"/>
              <a:t>Prostorije pisarnice se u pravilu nalaze na vidljivom i strankama lako dostupnom mjestu (blizu ulaza u zgradu), te dobro označenom    </a:t>
            </a:r>
            <a:endParaRPr lang="hr-HR" altLang="sr-Latn-RS" sz="1800"/>
          </a:p>
          <a:p>
            <a:pPr eaLnBrk="1" hangingPunct="1">
              <a:lnSpc>
                <a:spcPct val="80000"/>
              </a:lnSpc>
            </a:pPr>
            <a:endParaRPr lang="de-DE" altLang="sr-Latn-RS" sz="180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hr-HR" altLang="sr-Latn-RS" sz="240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87443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FF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389" y="188914"/>
            <a:ext cx="8713787" cy="6408737"/>
          </a:xfrm>
        </p:spPr>
        <p:txBody>
          <a:bodyPr/>
          <a:lstStyle/>
          <a:p>
            <a:pPr marL="381000" indent="-381000" eaLnBrk="1" hangingPunct="1">
              <a:lnSpc>
                <a:spcPct val="80000"/>
              </a:lnSpc>
            </a:pPr>
            <a:endParaRPr lang="hr-HR" altLang="sr-Latn-RS" sz="2000"/>
          </a:p>
          <a:p>
            <a:pPr marL="381000" indent="-381000" eaLnBrk="1" hangingPunct="1">
              <a:spcBef>
                <a:spcPct val="0"/>
              </a:spcBef>
            </a:pPr>
            <a:r>
              <a:rPr lang="de-DE" altLang="sr-Latn-RS" sz="2000"/>
              <a:t>U organima ili organizacijama s velikim opsegom poslova u </a:t>
            </a:r>
            <a:r>
              <a:rPr lang="de-DE" altLang="sr-Latn-RS" sz="2000" b="1"/>
              <a:t>pisarnici</a:t>
            </a:r>
            <a:r>
              <a:rPr lang="de-DE" altLang="sr-Latn-RS" sz="2000"/>
              <a:t> se mogu organizirati </a:t>
            </a:r>
            <a:r>
              <a:rPr lang="de-DE" altLang="sr-Latn-RS" sz="2000" u="sng">
                <a:solidFill>
                  <a:srgbClr val="FF33CC"/>
                </a:solidFill>
              </a:rPr>
              <a:t>posebni odjeljci</a:t>
            </a:r>
            <a:r>
              <a:rPr lang="de-DE" altLang="sr-Latn-RS" sz="2000"/>
              <a:t> za obavljanje uredskih poslova:</a:t>
            </a:r>
            <a:endParaRPr lang="hr-HR" altLang="sr-Latn-RS" sz="2000"/>
          </a:p>
          <a:p>
            <a:pPr marL="381000" indent="-381000" eaLnBrk="1" hangingPunct="1">
              <a:lnSpc>
                <a:spcPct val="80000"/>
              </a:lnSpc>
              <a:buNone/>
            </a:pPr>
            <a:endParaRPr lang="de-DE" altLang="sr-Latn-RS" sz="2000"/>
          </a:p>
          <a:p>
            <a:pPr marL="381000" indent="-381000" eaLnBrk="1" hangingPunct="1">
              <a:lnSpc>
                <a:spcPct val="105000"/>
              </a:lnSpc>
              <a:spcBef>
                <a:spcPct val="0"/>
              </a:spcBef>
              <a:buNone/>
            </a:pPr>
            <a:r>
              <a:rPr lang="hr-HR" altLang="sr-Latn-RS" sz="2000"/>
              <a:t>	- </a:t>
            </a:r>
            <a:r>
              <a:rPr lang="de-DE" altLang="sr-Latn-RS" sz="2000">
                <a:solidFill>
                  <a:srgbClr val="FF33CC"/>
                </a:solidFill>
              </a:rPr>
              <a:t>prijemni ured</a:t>
            </a:r>
            <a:r>
              <a:rPr lang="de-DE" altLang="sr-Latn-RS" sz="2000"/>
              <a:t>  - odjeljak u kojem se svi akti naslovljeni na organ uprave ili organizaciju predaju, preuzimaju i upisuju u uredske knjige prema predmetu i broju, te se strankama daju opće obavijesti i upute;</a:t>
            </a:r>
            <a:endParaRPr lang="hr-HR" altLang="sr-Latn-RS" sz="2000"/>
          </a:p>
          <a:p>
            <a:pPr marL="381000" indent="-381000" eaLnBrk="1" hangingPunct="1">
              <a:lnSpc>
                <a:spcPct val="80000"/>
              </a:lnSpc>
              <a:buNone/>
            </a:pPr>
            <a:endParaRPr lang="de-DE" altLang="sr-Latn-RS" sz="2000"/>
          </a:p>
          <a:p>
            <a:pPr marL="381000" indent="-381000" eaLnBrk="1" hangingPunct="1">
              <a:lnSpc>
                <a:spcPct val="105000"/>
              </a:lnSpc>
              <a:spcBef>
                <a:spcPct val="0"/>
              </a:spcBef>
              <a:buNone/>
            </a:pPr>
            <a:r>
              <a:rPr lang="hr-HR" altLang="sr-Latn-RS" sz="2000"/>
              <a:t>	- </a:t>
            </a:r>
            <a:r>
              <a:rPr lang="de-DE" altLang="sr-Latn-RS" sz="2000">
                <a:solidFill>
                  <a:srgbClr val="FF33CC"/>
                </a:solidFill>
              </a:rPr>
              <a:t>prijepis (daktilobiro, daktilografski ured)</a:t>
            </a:r>
            <a:r>
              <a:rPr lang="de-DE" altLang="sr-Latn-RS" sz="2000"/>
              <a:t> – odjeljak u kojem se prepisuju čistopisi, prilozi, prima diktat i uspoređuje sve što je napisano;</a:t>
            </a:r>
            <a:endParaRPr lang="hr-HR" altLang="sr-Latn-RS" sz="2000"/>
          </a:p>
          <a:p>
            <a:pPr marL="381000" indent="-381000" eaLnBrk="1" hangingPunct="1">
              <a:lnSpc>
                <a:spcPct val="80000"/>
              </a:lnSpc>
              <a:buNone/>
            </a:pPr>
            <a:endParaRPr lang="de-DE" altLang="sr-Latn-RS" sz="2000"/>
          </a:p>
          <a:p>
            <a:pPr marL="381000" indent="-381000" eaLnBrk="1" hangingPunct="1">
              <a:lnSpc>
                <a:spcPct val="105000"/>
              </a:lnSpc>
              <a:spcBef>
                <a:spcPct val="0"/>
              </a:spcBef>
              <a:buNone/>
            </a:pPr>
            <a:r>
              <a:rPr lang="hr-HR" altLang="sr-Latn-RS" sz="2000"/>
              <a:t>	- </a:t>
            </a:r>
            <a:r>
              <a:rPr lang="de-DE" altLang="sr-Latn-RS" sz="2000">
                <a:solidFill>
                  <a:srgbClr val="FF33CC"/>
                </a:solidFill>
              </a:rPr>
              <a:t>otpravništvo (ekspedit)</a:t>
            </a:r>
            <a:r>
              <a:rPr lang="de-DE" altLang="sr-Latn-RS" sz="2000"/>
              <a:t> – odjeljak u u kojem se</a:t>
            </a:r>
            <a:r>
              <a:rPr lang="hr-HR" altLang="sr-Latn-RS" sz="2000"/>
              <a:t>:</a:t>
            </a:r>
          </a:p>
          <a:p>
            <a:pPr marL="381000" indent="-381000" eaLnBrk="1" hangingPunct="1">
              <a:lnSpc>
                <a:spcPct val="105000"/>
              </a:lnSpc>
              <a:spcBef>
                <a:spcPct val="0"/>
              </a:spcBef>
              <a:buNone/>
            </a:pPr>
            <a:r>
              <a:rPr lang="hr-HR" altLang="sr-Latn-RS" sz="2000"/>
              <a:t>	   -</a:t>
            </a:r>
            <a:r>
              <a:rPr lang="de-DE" altLang="sr-Latn-RS" sz="2000"/>
              <a:t> rješeni, odobreni i prepisani akti i prilozi moraju srediti, </a:t>
            </a:r>
            <a:endParaRPr lang="hr-HR" altLang="sr-Latn-RS" sz="2000"/>
          </a:p>
          <a:p>
            <a:pPr marL="381000" indent="-381000" eaLnBrk="1" hangingPunct="1">
              <a:lnSpc>
                <a:spcPct val="105000"/>
              </a:lnSpc>
              <a:spcBef>
                <a:spcPct val="0"/>
              </a:spcBef>
              <a:buNone/>
            </a:pPr>
            <a:r>
              <a:rPr lang="hr-HR" altLang="sr-Latn-RS" sz="2000"/>
              <a:t>	   - </a:t>
            </a:r>
            <a:r>
              <a:rPr lang="de-DE" altLang="sr-Latn-RS" sz="2000"/>
              <a:t>pribaviti potpis i pečat ukoliko to nije ranije učinjeno, </a:t>
            </a:r>
            <a:endParaRPr lang="hr-HR" altLang="sr-Latn-RS" sz="2000"/>
          </a:p>
          <a:p>
            <a:pPr marL="381000" indent="-381000" eaLnBrk="1" hangingPunct="1">
              <a:lnSpc>
                <a:spcPct val="105000"/>
              </a:lnSpc>
              <a:spcBef>
                <a:spcPct val="0"/>
              </a:spcBef>
              <a:buNone/>
            </a:pPr>
            <a:r>
              <a:rPr lang="hr-HR" altLang="sr-Latn-RS" sz="2000"/>
              <a:t>	   - </a:t>
            </a:r>
            <a:r>
              <a:rPr lang="de-DE" altLang="sr-Latn-RS" sz="2000"/>
              <a:t>opremiti akte prilozima i otpremiti </a:t>
            </a:r>
            <a:endParaRPr lang="hr-HR" altLang="sr-Latn-RS" sz="2000"/>
          </a:p>
          <a:p>
            <a:pPr marL="381000" indent="-381000" eaLnBrk="1" hangingPunct="1">
              <a:lnSpc>
                <a:spcPct val="105000"/>
              </a:lnSpc>
              <a:spcBef>
                <a:spcPct val="0"/>
              </a:spcBef>
              <a:buNone/>
            </a:pPr>
            <a:r>
              <a:rPr lang="hr-HR" altLang="sr-Latn-RS" sz="2000"/>
              <a:t>          </a:t>
            </a:r>
            <a:r>
              <a:rPr lang="de-DE" altLang="sr-Latn-RS" sz="2000"/>
              <a:t>(posebno važan odjeljak jer pomoću njega svi akti odlaze iz organa ili </a:t>
            </a:r>
            <a:r>
              <a:rPr lang="hr-HR" altLang="sr-Latn-RS" sz="2000"/>
              <a:t>    </a:t>
            </a:r>
          </a:p>
          <a:p>
            <a:pPr marL="381000" indent="-381000" eaLnBrk="1" hangingPunct="1">
              <a:lnSpc>
                <a:spcPct val="105000"/>
              </a:lnSpc>
              <a:spcBef>
                <a:spcPct val="0"/>
              </a:spcBef>
              <a:buNone/>
            </a:pPr>
            <a:r>
              <a:rPr lang="hr-HR" altLang="sr-Latn-RS" sz="2000"/>
              <a:t>           </a:t>
            </a:r>
            <a:r>
              <a:rPr lang="de-DE" altLang="sr-Latn-RS" sz="2000"/>
              <a:t>organizacije, stoga sve akte otpravnik treba dobro pregledati i utvrditi </a:t>
            </a:r>
            <a:r>
              <a:rPr lang="hr-HR" altLang="sr-Latn-RS" sz="2000"/>
              <a:t> </a:t>
            </a:r>
          </a:p>
          <a:p>
            <a:pPr marL="381000" indent="-381000" eaLnBrk="1" hangingPunct="1">
              <a:lnSpc>
                <a:spcPct val="105000"/>
              </a:lnSpc>
              <a:spcBef>
                <a:spcPct val="0"/>
              </a:spcBef>
              <a:buNone/>
            </a:pPr>
            <a:r>
              <a:rPr lang="hr-HR" altLang="sr-Latn-RS" sz="2000"/>
              <a:t>           </a:t>
            </a:r>
            <a:r>
              <a:rPr lang="de-DE" altLang="sr-Latn-RS" sz="2000"/>
              <a:t>da li je sve u redu, te izraditi omotnice-kuverte i dostavnice ukoliko to </a:t>
            </a:r>
            <a:r>
              <a:rPr lang="hr-HR" altLang="sr-Latn-RS" sz="2000"/>
              <a:t>  </a:t>
            </a:r>
          </a:p>
          <a:p>
            <a:pPr marL="381000" indent="-381000" eaLnBrk="1" hangingPunct="1">
              <a:lnSpc>
                <a:spcPct val="105000"/>
              </a:lnSpc>
              <a:spcBef>
                <a:spcPct val="0"/>
              </a:spcBef>
              <a:buNone/>
            </a:pPr>
            <a:r>
              <a:rPr lang="hr-HR" altLang="sr-Latn-RS" sz="2000"/>
              <a:t>           </a:t>
            </a:r>
            <a:r>
              <a:rPr lang="de-DE" altLang="sr-Latn-RS" sz="2000"/>
              <a:t>nije ranije učinjeno, upisati akte u otpremne knjige i otpremiti ih)</a:t>
            </a:r>
          </a:p>
          <a:p>
            <a:pPr marL="381000" indent="-381000" eaLnBrk="1" hangingPunct="1">
              <a:lnSpc>
                <a:spcPct val="80000"/>
              </a:lnSpc>
            </a:pPr>
            <a:endParaRPr lang="hr-HR" altLang="sr-Latn-RS" sz="2000"/>
          </a:p>
        </p:txBody>
      </p:sp>
    </p:spTree>
    <p:extLst>
      <p:ext uri="{BB962C8B-B14F-4D97-AF65-F5344CB8AC3E}">
        <p14:creationId xmlns:p14="http://schemas.microsoft.com/office/powerpoint/2010/main" val="11574299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1786</Words>
  <Application>Microsoft Office PowerPoint</Application>
  <PresentationFormat>Widescreen</PresentationFormat>
  <Paragraphs>168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Algerian</vt:lpstr>
      <vt:lpstr>Arial</vt:lpstr>
      <vt:lpstr>Calibri</vt:lpstr>
      <vt:lpstr>Calibri Light</vt:lpstr>
      <vt:lpstr>Office Theme</vt:lpstr>
      <vt:lpstr>Default Design</vt:lpstr>
      <vt:lpstr>UREDSKO POSLOVANJE  -  PREDAVANJE 16. OŽUJKA 2020. </vt:lpstr>
      <vt:lpstr>4. TEMELJNI POJMOVI UREDSKOG POSLOVANJA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UREDSKO POSLOVANJE  -  PREDAVANJE 16. OŽUJKA 2020. </dc:title>
  <dc:creator>vlachner</dc:creator>
  <cp:lastModifiedBy>vlachner</cp:lastModifiedBy>
  <cp:revision>1</cp:revision>
  <dcterms:created xsi:type="dcterms:W3CDTF">2020-03-16T07:40:29Z</dcterms:created>
  <dcterms:modified xsi:type="dcterms:W3CDTF">2020-03-16T07:47:37Z</dcterms:modified>
</cp:coreProperties>
</file>