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DC3F7-8A54-4DA0-8981-435DE05DBE45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3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0FC09-7622-4A85-A7D3-B2600DC5EEC5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6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9B640-3B20-4013-95AE-04AD5114BF7B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9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E9862-668F-4C5C-9B38-CAA34DE63F67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0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354DF-6908-458C-AB8C-7CA9ED258134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8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0431A-EA7F-4A9C-B133-0C263FA5035C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0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78A4F-3C93-4AFF-A81B-3FF4C1718807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3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67CF4-5440-4129-8387-19FE200D6B10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7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6F2B-8158-43C4-A7F3-5C363EBC0D1F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2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C0E75-E278-48C5-8E51-5A05E386E128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58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9F765-9125-45A1-9F93-DEE1C610E31C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9031-C974-40C1-8ED6-A876D83C13B5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0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266FB-0BB3-48E2-AA1F-4A315F012C5F}" type="slidenum">
              <a:rPr lang="hr-HR" altLang="sr-Latn-R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6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 altLang="sr-Latn-R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C25BC1-07C9-4328-93B8-419101C6ED6F}" type="slidenum">
              <a:rPr lang="hr-HR" altLang="sr-Latn-R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9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913"/>
            <a:ext cx="8928100" cy="6553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sr-Latn-RS" sz="2000" b="1">
                <a:solidFill>
                  <a:srgbClr val="0000FF"/>
                </a:solidFill>
              </a:rPr>
              <a:t>P</a:t>
            </a:r>
            <a:r>
              <a:rPr lang="hr-HR" altLang="sr-Latn-RS" sz="2000" b="1">
                <a:solidFill>
                  <a:srgbClr val="0000FF"/>
                </a:solidFill>
              </a:rPr>
              <a:t>EČAT, ŽIG I ŠTAMBILJ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r-HR" altLang="sr-Latn-RS" sz="28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/>
              <a:t>Prema</a:t>
            </a:r>
            <a:r>
              <a:rPr lang="hr-HR" altLang="sr-Latn-RS" sz="2000" b="1"/>
              <a:t>  </a:t>
            </a:r>
            <a:r>
              <a:rPr lang="en-GB" altLang="sr-Latn-RS" sz="2000" i="1"/>
              <a:t>Zakonu o pe</a:t>
            </a:r>
            <a:r>
              <a:rPr lang="hr-HR" altLang="sr-Latn-RS" sz="2000" i="1"/>
              <a:t>č</a:t>
            </a:r>
            <a:r>
              <a:rPr lang="en-GB" altLang="sr-Latn-RS" sz="2000" i="1"/>
              <a:t>atima i</a:t>
            </a:r>
            <a:r>
              <a:rPr lang="hr-HR" altLang="sr-Latn-RS" sz="2000" i="1"/>
              <a:t> ž</a:t>
            </a:r>
            <a:r>
              <a:rPr lang="en-GB" altLang="sr-Latn-RS" sz="2000" i="1"/>
              <a:t>igovima s grbom Republike Hrvatske</a:t>
            </a:r>
            <a:r>
              <a:rPr lang="hr-HR" altLang="sr-Latn-RS" sz="2000"/>
              <a:t> (</a:t>
            </a:r>
            <a:r>
              <a:rPr lang="en-GB" altLang="sr-Latn-RS" sz="2000"/>
              <a:t>NN br</a:t>
            </a:r>
            <a:r>
              <a:rPr lang="hr-HR" altLang="sr-Latn-RS" sz="2000"/>
              <a:t>. 33/95.,č</a:t>
            </a:r>
            <a:r>
              <a:rPr lang="en-GB" altLang="sr-Latn-RS" sz="2000"/>
              <a:t>lanak</a:t>
            </a:r>
            <a:r>
              <a:rPr lang="hr-HR" altLang="sr-Latn-RS" sz="2000"/>
              <a:t> 1.) </a:t>
            </a:r>
            <a:r>
              <a:rPr lang="en-GB" altLang="sr-Latn-RS" sz="2000"/>
              <a:t>pe</a:t>
            </a:r>
            <a:r>
              <a:rPr lang="hr-HR" altLang="sr-Latn-RS" sz="2000"/>
              <a:t>č</a:t>
            </a:r>
            <a:r>
              <a:rPr lang="en-GB" altLang="sr-Latn-RS" sz="2000"/>
              <a:t>at i</a:t>
            </a:r>
            <a:r>
              <a:rPr lang="hr-HR" altLang="sr-Latn-RS" sz="2000"/>
              <a:t> ž</a:t>
            </a:r>
            <a:r>
              <a:rPr lang="en-GB" altLang="sr-Latn-RS" sz="2000"/>
              <a:t>ig s grbom Republike Hrvatske rabe</a:t>
            </a:r>
            <a:r>
              <a:rPr lang="hr-HR" altLang="sr-Latn-RS" sz="2000"/>
              <a:t>: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2000"/>
              <a:t>	</a:t>
            </a:r>
            <a:r>
              <a:rPr lang="en-GB" altLang="sr-Latn-RS" sz="2000"/>
              <a:t>predsjednik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Ured predsjednika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Sabor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Vlada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tijela dr</a:t>
            </a:r>
            <a:r>
              <a:rPr lang="hr-HR" altLang="sr-Latn-RS" sz="2000"/>
              <a:t>ž</a:t>
            </a:r>
            <a:r>
              <a:rPr lang="en-GB" altLang="sr-Latn-RS" sz="2000"/>
              <a:t>avne uprave</a:t>
            </a:r>
            <a:r>
              <a:rPr lang="hr-HR" altLang="sr-Latn-RS" sz="2000"/>
              <a:t>, </a:t>
            </a:r>
            <a:r>
              <a:rPr lang="en-GB" altLang="sr-Latn-RS" sz="2000"/>
              <a:t>sudovi i druga tijela dr</a:t>
            </a:r>
            <a:r>
              <a:rPr lang="hr-HR" altLang="sr-Latn-RS" sz="2000"/>
              <a:t>ž</a:t>
            </a:r>
            <a:r>
              <a:rPr lang="en-GB" altLang="sr-Latn-RS" sz="2000"/>
              <a:t>avne vlasti</a:t>
            </a:r>
            <a:r>
              <a:rPr lang="hr-HR" altLang="sr-Latn-RS" sz="2000"/>
              <a:t>, </a:t>
            </a:r>
            <a:r>
              <a:rPr lang="en-GB" altLang="sr-Latn-RS" sz="2000"/>
              <a:t>Ustavni sud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oru</a:t>
            </a:r>
            <a:r>
              <a:rPr lang="hr-HR" altLang="sr-Latn-RS" sz="2000"/>
              <a:t>ž</a:t>
            </a:r>
            <a:r>
              <a:rPr lang="en-GB" altLang="sr-Latn-RS" sz="2000"/>
              <a:t>ane snage Republike Hrvatske</a:t>
            </a:r>
            <a:r>
              <a:rPr lang="hr-HR" altLang="sr-Latn-RS" sz="2000"/>
              <a:t>, </a:t>
            </a:r>
            <a:r>
              <a:rPr lang="en-GB" altLang="sr-Latn-RS" sz="2000"/>
              <a:t>javni bilje</a:t>
            </a:r>
            <a:r>
              <a:rPr lang="hr-HR" altLang="sr-Latn-RS" sz="2000"/>
              <a:t>ž</a:t>
            </a:r>
            <a:r>
              <a:rPr lang="en-GB" altLang="sr-Latn-RS" sz="2000"/>
              <a:t>nici</a:t>
            </a:r>
            <a:r>
              <a:rPr lang="hr-HR" altLang="sr-Latn-RS" sz="2000"/>
              <a:t>, </a:t>
            </a:r>
            <a:r>
              <a:rPr lang="en-GB" altLang="sr-Latn-RS" sz="2000"/>
              <a:t>pu</a:t>
            </a:r>
            <a:r>
              <a:rPr lang="hr-HR" altLang="sr-Latn-RS" sz="2000"/>
              <a:t>č</a:t>
            </a:r>
            <a:r>
              <a:rPr lang="en-GB" altLang="sr-Latn-RS" sz="2000"/>
              <a:t>ki pravobranitelj</a:t>
            </a:r>
            <a:r>
              <a:rPr lang="hr-HR" altLang="sr-Latn-RS" sz="2000"/>
              <a:t>, </a:t>
            </a:r>
            <a:r>
              <a:rPr lang="en-GB" altLang="sr-Latn-RS" sz="2000"/>
              <a:t>tijela jedinica lokalne samouprave i uprave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20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/>
              <a:t>Pečatom i žigom s grbom Republike Hrvatske potvrđuje se </a:t>
            </a:r>
            <a:r>
              <a:rPr lang="en-GB" altLang="sr-Latn-RS" sz="2000">
                <a:solidFill>
                  <a:srgbClr val="0000FF"/>
                </a:solidFill>
              </a:rPr>
              <a:t>vjerodostojnost</a:t>
            </a:r>
            <a:r>
              <a:rPr lang="en-GB" altLang="sr-Latn-RS" sz="2000"/>
              <a:t> akta.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20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/>
              <a:t>Pečat i žig s grbom Republike Hrvatske stavlja se na akte </a:t>
            </a:r>
            <a:r>
              <a:rPr lang="hr-HR" altLang="sr-Latn-RS" sz="2000"/>
              <a:t>navedenih tijela -</a:t>
            </a:r>
            <a:r>
              <a:rPr lang="en-GB" altLang="sr-Latn-RS" sz="2000"/>
              <a:t> kojima se međusobno ophode ili ih upućuju pravnim osobama i građanima. </a:t>
            </a:r>
            <a:endParaRPr lang="hr-HR" altLang="sr-Latn-RS" sz="20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en-GB" altLang="sr-Latn-RS" sz="20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altLang="sr-Latn-RS" sz="1000"/>
          </a:p>
        </p:txBody>
      </p:sp>
    </p:spTree>
    <p:extLst>
      <p:ext uri="{BB962C8B-B14F-4D97-AF65-F5344CB8AC3E}">
        <p14:creationId xmlns:p14="http://schemas.microsoft.com/office/powerpoint/2010/main" val="455240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5888"/>
            <a:ext cx="8229600" cy="64817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altLang="sr-Latn-RS" smtClean="0"/>
          </a:p>
          <a:p>
            <a:pPr eaLnBrk="1" hangingPunct="1">
              <a:buFontTx/>
              <a:buAutoNum type="arabicPeriod" startAt="3"/>
            </a:pPr>
            <a:r>
              <a:rPr lang="de-DE" altLang="sr-Latn-RS" sz="1800"/>
              <a:t>Treću skupinu </a:t>
            </a:r>
            <a:r>
              <a:rPr lang="hr-HR" altLang="sr-Latn-RS" sz="1800"/>
              <a:t>informatičke t</a:t>
            </a:r>
            <a:r>
              <a:rPr lang="de-DE" altLang="sr-Latn-RS" sz="1800"/>
              <a:t>ehnologije čine uređaji i metode kojima se </a:t>
            </a:r>
            <a:r>
              <a:rPr lang="de-DE" altLang="sr-Latn-RS" sz="1800" b="1"/>
              <a:t>elektron</a:t>
            </a:r>
            <a:r>
              <a:rPr lang="hr-HR" altLang="sr-Latn-RS" sz="1800" b="1"/>
              <a:t>ički</a:t>
            </a:r>
            <a:r>
              <a:rPr lang="de-DE" altLang="sr-Latn-RS" sz="1800" b="1"/>
              <a:t> upravlja</a:t>
            </a:r>
            <a:r>
              <a:rPr lang="hr-HR" altLang="sr-Latn-RS" sz="1800" b="1"/>
              <a:t> </a:t>
            </a:r>
            <a:r>
              <a:rPr lang="de-DE" altLang="sr-Latn-RS" sz="1800" b="1"/>
              <a:t>dokumentima i uz pomoć kojih se oni digitalno </a:t>
            </a:r>
            <a:r>
              <a:rPr lang="hr-HR" altLang="sr-Latn-RS" sz="1800" b="1"/>
              <a:t>obrađuju i </a:t>
            </a:r>
            <a:r>
              <a:rPr lang="de-DE" altLang="sr-Latn-RS" sz="1800" b="1"/>
              <a:t>pohranjuju</a:t>
            </a:r>
            <a:r>
              <a:rPr lang="de-DE" altLang="sr-Latn-RS" sz="1800"/>
              <a:t> (arhiviraju). </a:t>
            </a:r>
            <a:endParaRPr lang="hr-HR" altLang="sr-Latn-RS" sz="1800"/>
          </a:p>
          <a:p>
            <a:pPr eaLnBrk="1" hangingPunct="1">
              <a:buFontTx/>
              <a:buAutoNum type="arabicPeriod" startAt="3"/>
            </a:pP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Odredbe Uredbe odnose se na primjenu klasičnih uredskih sredstava, ali na odgovarajući način i na elektroničku obradu dokumenata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de-DE" altLang="sr-Latn-RS" sz="1800"/>
              <a:t>Elektronsko upravljanje dokumentima (</a:t>
            </a:r>
            <a:r>
              <a:rPr lang="de-DE" altLang="sr-Latn-RS" sz="1800" i="1"/>
              <a:t>document management systems</a:t>
            </a:r>
            <a:r>
              <a:rPr lang="de-DE" altLang="sr-Latn-RS" sz="1800"/>
              <a:t>) i elektron</a:t>
            </a:r>
            <a:r>
              <a:rPr lang="hr-HR" altLang="sr-Latn-RS" sz="1800"/>
              <a:t>ičke isprave</a:t>
            </a:r>
            <a:r>
              <a:rPr lang="de-DE" altLang="sr-Latn-RS" sz="1800"/>
              <a:t> (</a:t>
            </a:r>
            <a:r>
              <a:rPr lang="de-DE" altLang="sr-Latn-RS" sz="1800" i="1"/>
              <a:t>electronic forms</a:t>
            </a:r>
            <a:r>
              <a:rPr lang="de-DE" altLang="sr-Latn-RS" sz="1800"/>
              <a:t>) specifične </a:t>
            </a:r>
            <a:r>
              <a:rPr lang="hr-HR" altLang="sr-Latn-RS" sz="1800"/>
              <a:t>su </a:t>
            </a:r>
            <a:r>
              <a:rPr lang="de-DE" altLang="sr-Latn-RS" sz="1800"/>
              <a:t>korisničke tehnologije.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de-DE" altLang="sr-Latn-RS" sz="1800"/>
              <a:t>Specifične su stoga što su upotrebljive samo za određene grupe korisnika, ali su za njih od krucijalnog značaja.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de-DE" altLang="sr-Latn-RS" sz="1800"/>
              <a:t>Uz pomoć ovih tehnologija primakli smo se ostvarenju u bližoj budućnosti “</a:t>
            </a:r>
            <a:r>
              <a:rPr lang="de-DE" altLang="sr-Latn-RS" sz="1800">
                <a:solidFill>
                  <a:srgbClr val="0000FF"/>
                </a:solidFill>
              </a:rPr>
              <a:t>ureda bez papira</a:t>
            </a:r>
            <a:r>
              <a:rPr lang="de-DE" altLang="sr-Latn-RS" sz="1800"/>
              <a:t>”. </a:t>
            </a:r>
            <a:endParaRPr lang="hr-HR" altLang="sr-Latn-RS" sz="1800"/>
          </a:p>
          <a:p>
            <a:pPr eaLnBrk="1" hangingPunct="1">
              <a:buFontTx/>
              <a:buNone/>
            </a:pPr>
            <a:endParaRPr lang="hr-HR" altLang="sr-Latn-RS" sz="1800"/>
          </a:p>
          <a:p>
            <a:pPr eaLnBrk="1" hangingPunct="1"/>
            <a:r>
              <a:rPr lang="hr-HR" altLang="sr-Latn-RS" sz="1800"/>
              <a:t>Na postupanje s pismenima u elektroničkom obliku primjenjuju se propisi kojimas e uređuje postupanje s elektroničkim ispravama.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r>
              <a:rPr lang="hr-HR" altLang="sr-Latn-RS" sz="1800" b="1"/>
              <a:t>Zakonom o elektroničkoj ispravi </a:t>
            </a:r>
            <a:r>
              <a:rPr lang="hr-HR" altLang="sr-Latn-RS" sz="1800"/>
              <a:t>(NN 150/2005.) definirana je elektronička isprava i uređeno postupanje s elektroničkim ispravama. </a:t>
            </a:r>
            <a:endParaRPr lang="hr-HR" altLang="sr-Latn-RS" smtClean="0"/>
          </a:p>
          <a:p>
            <a:pPr eaLnBrk="1" hangingPunct="1">
              <a:lnSpc>
                <a:spcPct val="80000"/>
              </a:lnSpc>
            </a:pPr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66209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88913"/>
            <a:ext cx="8351837" cy="6335712"/>
          </a:xfrm>
        </p:spPr>
        <p:txBody>
          <a:bodyPr/>
          <a:lstStyle/>
          <a:p>
            <a:pPr eaLnBrk="1" hangingPunct="1"/>
            <a:endParaRPr lang="hr-HR" altLang="sr-Latn-RS" sz="1600" b="1"/>
          </a:p>
          <a:p>
            <a:pPr eaLnBrk="1" hangingPunct="1"/>
            <a:r>
              <a:rPr lang="hr-HR" altLang="sr-Latn-RS" sz="1800" b="1">
                <a:solidFill>
                  <a:srgbClr val="0000FF"/>
                </a:solidFill>
              </a:rPr>
              <a:t>Elektronička isprava</a:t>
            </a:r>
            <a:r>
              <a:rPr lang="hr-HR" altLang="sr-Latn-RS" sz="1800"/>
              <a:t> je jednoznačno povezan cjelovit skup podataka koji su elektronički oblikovani (izrađeni pomoću računala i drugih elektroničkih uređaja), poslani, primljeni ili sačuvani na elektroničkom, magnetnom, optičkom ili drugom mediju, i koji sadrži svojstva kojima se utvrđuje izvor (stvaratelj), utvrđuje vjerodostojnost sadržaja te dokazuje postojanost sadržaja u vremenu. </a:t>
            </a:r>
          </a:p>
          <a:p>
            <a:pPr eaLnBrk="1" hangingPunct="1"/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r>
              <a:rPr lang="de-DE" altLang="sr-Latn-RS" sz="1800"/>
              <a:t>Ipak, </a:t>
            </a:r>
            <a:r>
              <a:rPr lang="hr-HR" altLang="sr-Latn-RS" sz="1800"/>
              <a:t>informatička tehnologija </a:t>
            </a:r>
            <a:r>
              <a:rPr lang="de-DE" altLang="sr-Latn-RS" sz="1800"/>
              <a:t>ima svoja </a:t>
            </a:r>
            <a:r>
              <a:rPr lang="de-DE" altLang="sr-Latn-RS" sz="1800" u="sng"/>
              <a:t>ograničenja</a:t>
            </a:r>
            <a:r>
              <a:rPr lang="de-DE" altLang="sr-Latn-RS" sz="1800"/>
              <a:t>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hr-HR" altLang="sr-Latn-RS" sz="1800"/>
              <a:t>Npr. </a:t>
            </a:r>
            <a:r>
              <a:rPr lang="de-DE" altLang="sr-Latn-RS" sz="1800"/>
              <a:t>ono koje nastupa kao posljedica činjenice da su </a:t>
            </a:r>
            <a:r>
              <a:rPr lang="de-DE" altLang="sr-Latn-RS" sz="1800" u="sng"/>
              <a:t>pravni dokumenti</a:t>
            </a:r>
            <a:r>
              <a:rPr lang="de-DE" altLang="sr-Latn-RS" sz="1800"/>
              <a:t> (ugovori, tužbe, rješenja, evidencije...) i </a:t>
            </a:r>
            <a:r>
              <a:rPr lang="de-DE" altLang="sr-Latn-RS" sz="1800" u="sng"/>
              <a:t>financijske</a:t>
            </a:r>
            <a:r>
              <a:rPr lang="hr-HR" altLang="sr-Latn-RS" sz="1800" u="sng"/>
              <a:t> </a:t>
            </a:r>
            <a:r>
              <a:rPr lang="de-DE" altLang="sr-Latn-RS" sz="1800" u="sng"/>
              <a:t>transakcije</a:t>
            </a:r>
            <a:r>
              <a:rPr lang="de-DE" altLang="sr-Latn-RS" sz="1800"/>
              <a:t> često nepravovaljani ukoliko onaj koji ih prima nije potpuno siguran u ono što piše i istinitost toga</a:t>
            </a:r>
            <a:endParaRPr lang="hr-HR" altLang="sr-Latn-RS" sz="1800"/>
          </a:p>
          <a:p>
            <a:pPr eaLnBrk="1" hangingPunct="1"/>
            <a:endParaRPr lang="hr-HR" altLang="sr-Latn-RS" sz="1600"/>
          </a:p>
          <a:p>
            <a:pPr eaLnBrk="1" hangingPunct="1"/>
            <a:r>
              <a:rPr lang="hr-HR" altLang="sr-Latn-RS" sz="1800"/>
              <a:t>Takva svojstva osiguravaju se primjenom naprednog </a:t>
            </a:r>
            <a:r>
              <a:rPr lang="hr-HR" altLang="sr-Latn-RS" sz="1800" b="1">
                <a:solidFill>
                  <a:srgbClr val="0000FF"/>
                </a:solidFill>
              </a:rPr>
              <a:t>elektroničkog potpisa</a:t>
            </a:r>
            <a:r>
              <a:rPr lang="hr-HR" altLang="sr-Latn-RS" sz="1800"/>
              <a:t> </a:t>
            </a:r>
          </a:p>
          <a:p>
            <a:pPr eaLnBrk="1" hangingPunct="1"/>
            <a:endParaRPr lang="hr-HR" altLang="sr-Latn-RS" sz="1800"/>
          </a:p>
          <a:p>
            <a:pPr eaLnBrk="1" hangingPunct="1"/>
            <a:r>
              <a:rPr lang="hr-HR" altLang="sr-Latn-RS" sz="1800" i="1"/>
              <a:t>Uredbom o djelokrugu, sadržaju i nositelju poslova certificiranja elektroničkih potpisa za tijela državne uprave</a:t>
            </a:r>
            <a:r>
              <a:rPr lang="hr-HR" altLang="sr-Latn-RS" sz="1800"/>
              <a:t> Vlada Republike Hrvatske povjerila je poslove certificiranja elektroničkih poslova za tijela državne uprave Financijskoj agenciji. </a:t>
            </a:r>
          </a:p>
        </p:txBody>
      </p:sp>
    </p:spTree>
    <p:extLst>
      <p:ext uri="{BB962C8B-B14F-4D97-AF65-F5344CB8AC3E}">
        <p14:creationId xmlns:p14="http://schemas.microsoft.com/office/powerpoint/2010/main" val="6502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61198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altLang="sr-Latn-RS" sz="1800"/>
          </a:p>
          <a:p>
            <a:pPr eaLnBrk="1" hangingPunct="1"/>
            <a:r>
              <a:rPr lang="de-DE" altLang="sr-Latn-RS" sz="1800"/>
              <a:t>Elektron</a:t>
            </a:r>
            <a:r>
              <a:rPr lang="hr-HR" altLang="sr-Latn-RS" sz="1800"/>
              <a:t>ički </a:t>
            </a:r>
            <a:r>
              <a:rPr lang="de-DE" altLang="sr-Latn-RS" sz="1800"/>
              <a:t>potpis jest </a:t>
            </a:r>
            <a:r>
              <a:rPr lang="de-DE" altLang="sr-Latn-RS" sz="1800">
                <a:solidFill>
                  <a:srgbClr val="0000FF"/>
                </a:solidFill>
              </a:rPr>
              <a:t>šifra</a:t>
            </a:r>
            <a:r>
              <a:rPr lang="de-DE" altLang="sr-Latn-RS" sz="1800"/>
              <a:t> koju poznaje samo onaj koji potpisuje dokument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de-DE" altLang="sr-Latn-RS" sz="1800"/>
              <a:t>Tehnologija </a:t>
            </a:r>
            <a:r>
              <a:rPr lang="de-DE" altLang="sr-Latn-RS" sz="1800" b="1"/>
              <a:t>kriptozaštite</a:t>
            </a:r>
            <a:r>
              <a:rPr lang="de-DE" altLang="sr-Latn-RS" sz="1800"/>
              <a:t> ovoj šifri daje toliku autentičnost da onaj koji prima dokument može biti sasvim siguran u originalnost “potpisa”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de-DE" altLang="sr-Latn-RS" sz="1800"/>
              <a:t>No, postoje i drugi dodatni problemi koji usporavaju proces uvođenja informatičke tehnologije </a:t>
            </a:r>
            <a:r>
              <a:rPr lang="hr-HR" altLang="sr-Latn-RS" sz="1800"/>
              <a:t>te stoga </a:t>
            </a:r>
            <a:r>
              <a:rPr lang="de-DE" altLang="sr-Latn-RS" sz="1800"/>
              <a:t>i automatizaciju uredskog poslovanja (npr. nedovoljna razvijenost tehnološke infrastrukture zemlje i nedovoljna osposobljenost uredskih </a:t>
            </a:r>
            <a:r>
              <a:rPr lang="hr-HR" altLang="sr-Latn-RS" sz="1800"/>
              <a:t>službenika</a:t>
            </a:r>
            <a:r>
              <a:rPr lang="de-DE" altLang="sr-Latn-RS" sz="1800"/>
              <a:t>)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>
              <a:lnSpc>
                <a:spcPct val="105000"/>
              </a:lnSpc>
            </a:pPr>
            <a:r>
              <a:rPr lang="de-DE" altLang="sr-Latn-RS" sz="1800"/>
              <a:t>Inače, akti službenog dopisivanja (između organa uprave i organizacija te između njih i pravnih osoba) koji se otpremaju sredstvima automatske obrade podataka (umrežena računala, </a:t>
            </a:r>
            <a:r>
              <a:rPr lang="de-DE" altLang="sr-Latn-RS" sz="1800" i="1"/>
              <a:t>e-mail</a:t>
            </a:r>
            <a:r>
              <a:rPr lang="de-DE" altLang="sr-Latn-RS" sz="1800"/>
              <a:t> – elektronska pošta) ne moraju imati otisak pečata, a umjesto potpisa ovlaštene osobe može se staviti oznaka v.r. (vlastoručno). </a:t>
            </a:r>
            <a:r>
              <a:rPr lang="hr-HR" altLang="sr-Latn-RS" sz="1800"/>
              <a:t/>
            </a:r>
            <a:br>
              <a:rPr lang="hr-HR" altLang="sr-Latn-RS" sz="1800"/>
            </a:br>
            <a:endParaRPr lang="hr-HR" altLang="sr-Latn-RS" sz="1800"/>
          </a:p>
        </p:txBody>
      </p:sp>
    </p:spTree>
    <p:extLst>
      <p:ext uri="{BB962C8B-B14F-4D97-AF65-F5344CB8AC3E}">
        <p14:creationId xmlns:p14="http://schemas.microsoft.com/office/powerpoint/2010/main" val="70032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61912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1800" u="sng"/>
              <a:t>U smislu ovoga Zakona (članak 3.):</a:t>
            </a:r>
            <a:r>
              <a:rPr lang="en-GB" altLang="sr-Latn-RS" sz="1800"/>
              <a:t>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altLang="sr-Latn-RS" sz="1800"/>
              <a:t>      </a:t>
            </a: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1. </a:t>
            </a:r>
            <a:r>
              <a:rPr lang="en-GB" altLang="sr-Latn-RS" sz="1800" b="1">
                <a:solidFill>
                  <a:srgbClr val="FF3300"/>
                </a:solidFill>
              </a:rPr>
              <a:t>Pečat</a:t>
            </a:r>
            <a:r>
              <a:rPr lang="en-GB" altLang="sr-Latn-RS" sz="1800"/>
              <a:t> je okruglog oblika, izrađen od gume ili drugog odgovarajućeg materijala a služi za otiskivanje na papir ili drugu podlogu,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sr-Latn-RS" sz="1800"/>
              <a:t>      2. </a:t>
            </a:r>
            <a:r>
              <a:rPr lang="en-GB" altLang="sr-Latn-RS" sz="1800" b="1">
                <a:solidFill>
                  <a:srgbClr val="FF3300"/>
                </a:solidFill>
              </a:rPr>
              <a:t>Žig</a:t>
            </a:r>
            <a:r>
              <a:rPr lang="en-GB" altLang="sr-Latn-RS" sz="1800"/>
              <a:t> je okruglog oblika, izrađen od metala ili drugog odgovarajućeg materijala a služi za utiskivanje u papir ili drugu podlogu. </a:t>
            </a: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	3. </a:t>
            </a:r>
            <a:r>
              <a:rPr lang="en-GB" altLang="sr-Latn-RS" sz="1800" b="1">
                <a:solidFill>
                  <a:srgbClr val="FF3300"/>
                </a:solidFill>
              </a:rPr>
              <a:t>Štambilj</a:t>
            </a:r>
            <a:r>
              <a:rPr lang="en-GB" altLang="sr-Latn-RS" sz="1800"/>
              <a:t> je četvrtastog oblika, a izrađuje se od gume (kao i pečat). Za razliku od pečata   i žiga čijim se </a:t>
            </a:r>
            <a:r>
              <a:rPr lang="en-GB" altLang="sr-Latn-RS" sz="1800" i="1"/>
              <a:t>otiskom</a:t>
            </a:r>
            <a:r>
              <a:rPr lang="en-GB" altLang="sr-Latn-RS" sz="1800"/>
              <a:t> (pečat) i (žig se </a:t>
            </a:r>
            <a:r>
              <a:rPr lang="en-GB" altLang="sr-Latn-RS" sz="1800" i="1"/>
              <a:t>utiskuje</a:t>
            </a:r>
            <a:r>
              <a:rPr lang="en-GB" altLang="sr-Latn-RS" sz="1800"/>
              <a:t>) ovjerenim aktima daje pravna snaga, štambilj je tehničko pomagalo u čiji se otisak upisuje odgovarajući i promjenjivi tekst. </a:t>
            </a: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hr-HR" altLang="sr-Latn-RS" sz="1800"/>
          </a:p>
          <a:p>
            <a:pPr eaLnBrk="1" hangingPunct="1">
              <a:lnSpc>
                <a:spcPct val="90000"/>
              </a:lnSpc>
            </a:pPr>
            <a:r>
              <a:rPr lang="en-GB" altLang="sr-Latn-RS" sz="1800"/>
              <a:t>Pečat i žig s grbom Republike Hrvatske sadrže: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	- </a:t>
            </a:r>
            <a:r>
              <a:rPr lang="en-GB" altLang="sr-Latn-RS" sz="1800"/>
              <a:t>naziv i grb Republike Hrvatske te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	- </a:t>
            </a:r>
            <a:r>
              <a:rPr lang="en-GB" altLang="sr-Latn-RS" sz="1800"/>
              <a:t>naziv, odnosno ime i sjedište </a:t>
            </a:r>
            <a:r>
              <a:rPr lang="hr-HR" altLang="sr-Latn-RS" sz="1800"/>
              <a:t>organa uprave</a:t>
            </a:r>
            <a:r>
              <a:rPr lang="en-GB" altLang="sr-Latn-RS" sz="1800"/>
              <a:t>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</a:pPr>
            <a:endParaRPr lang="en-GB" altLang="sr-Latn-RS" sz="1800"/>
          </a:p>
          <a:p>
            <a:pPr eaLnBrk="1" hangingPunct="1">
              <a:lnSpc>
                <a:spcPct val="90000"/>
              </a:lnSpc>
            </a:pPr>
            <a:r>
              <a:rPr lang="en-GB" altLang="sr-Latn-RS" sz="1800"/>
              <a:t>Naziv Republike Hrvatske, naziv odnosno ime i sjedište </a:t>
            </a:r>
            <a:r>
              <a:rPr lang="hr-HR" altLang="sr-Latn-RS" sz="1800"/>
              <a:t>organa uprave ispisuje se u p</a:t>
            </a:r>
            <a:r>
              <a:rPr lang="en-GB" altLang="sr-Latn-RS" sz="1800"/>
              <a:t>ečatu i žigu hrvatskim jezikom i latiničnim pismom. 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1800"/>
          </a:p>
        </p:txBody>
      </p:sp>
    </p:spTree>
    <p:extLst>
      <p:ext uri="{BB962C8B-B14F-4D97-AF65-F5344CB8AC3E}">
        <p14:creationId xmlns:p14="http://schemas.microsoft.com/office/powerpoint/2010/main" val="264850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333376"/>
            <a:ext cx="8856662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sr-Latn-RS" sz="24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altLang="sr-Latn-RS" sz="1800"/>
              <a:t>Kada je ustavnim zakonom i statutom jedinice lokalne samouprave u skladu sa zakonom utvrđena službena uporaba jezika i pisma etničke i nacionalne zajednice ili manjine, sadržaj pečata i žiga ispisuje se jezikom i pismom etničke i nacionalne zajednice ili manjine.</a:t>
            </a: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r>
              <a:rPr lang="en-GB" altLang="sr-Latn-RS" sz="1800"/>
              <a:t>Pečat i žig smije izrađivati: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- ovlašteni obrtnik,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- ovlašteno trgovačko društvo. 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altLang="sr-Latn-RS" sz="1800"/>
              <a:t>Nakon završetka radnog vremena pečati, žigovi i štambilji  drže se zaključani u stolovima, ormarima ili u radnim prostorijama u kojima su potpuno osigurani.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altLang="sr-Latn-RS" sz="1800"/>
              <a:t>O pečatima, žigovima i štambiljima, što ih upotrebljava organ uprave ili organizacija, vodi se posebna uredska knjiga (</a:t>
            </a:r>
            <a:r>
              <a:rPr lang="en-GB" altLang="sr-Latn-RS" sz="1800" i="1">
                <a:solidFill>
                  <a:srgbClr val="0000FF"/>
                </a:solidFill>
              </a:rPr>
              <a:t>Evidencija pečata, žigova i štambilja</a:t>
            </a:r>
            <a:r>
              <a:rPr lang="en-GB" altLang="sr-Latn-RS" sz="1800"/>
              <a:t>).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18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altLang="sr-Latn-RS" sz="1800"/>
              <a:t>Pečatima, žigovima i štambiljima rukuje namještenik kojega za to ovlasti rukovodilac organa uprave odnosno organizacije. On ih i čuva te je odgovoran za njihovu zloupotrebu, tj. za ovjeravanje neistinog sadržaja akta.</a:t>
            </a:r>
            <a:endParaRPr lang="hr-HR" altLang="sr-Latn-RS" sz="1800"/>
          </a:p>
        </p:txBody>
      </p:sp>
    </p:spTree>
    <p:extLst>
      <p:ext uri="{BB962C8B-B14F-4D97-AF65-F5344CB8AC3E}">
        <p14:creationId xmlns:p14="http://schemas.microsoft.com/office/powerpoint/2010/main" val="250018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913"/>
            <a:ext cx="8229600" cy="59372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</a:rPr>
              <a:t>UPRAVNE PRISTOJBE</a:t>
            </a:r>
          </a:p>
          <a:p>
            <a:pPr eaLnBrk="1" hangingPunct="1">
              <a:buFontTx/>
              <a:buNone/>
            </a:pPr>
            <a:r>
              <a:rPr lang="hr-HR" altLang="sr-Latn-RS" smtClean="0"/>
              <a:t> </a:t>
            </a:r>
          </a:p>
          <a:p>
            <a:pPr eaLnBrk="1" hangingPunct="1"/>
            <a:r>
              <a:rPr lang="hr-HR" altLang="sr-Latn-RS" sz="1800"/>
              <a:t>Upravne pristojbe </a:t>
            </a:r>
            <a:r>
              <a:rPr lang="hr-HR" altLang="sr-Latn-RS" sz="1800" b="1"/>
              <a:t>plaćaju se </a:t>
            </a:r>
            <a:r>
              <a:rPr lang="hr-HR" altLang="sr-Latn-RS" sz="1800"/>
              <a:t>za spise i radnje pred: </a:t>
            </a:r>
          </a:p>
          <a:p>
            <a:pPr eaLnBrk="1" hangingPunct="1"/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tijelima državne uprave, diplomatskim, konzularnim i drugim predstavničkim tijelima Republike Hrvatske u inozemstvu;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tijelima jedinica lokalne i područne (regionalne) samouprave te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pravnim osobama koje imaju javne ovlasti. 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r>
              <a:rPr lang="hr-HR" altLang="sr-Latn-RS" sz="1800" b="1"/>
              <a:t>Pristojbeni obveznik </a:t>
            </a:r>
            <a:r>
              <a:rPr lang="hr-HR" altLang="sr-Latn-RS" sz="1800"/>
              <a:t>je osoba na čiji se zahtjev pokreće postupak odnosno obavljaju radnje za koje je u Tarifi propisano plaćanje pristojbe. </a:t>
            </a:r>
          </a:p>
          <a:p>
            <a:pPr eaLnBrk="1" hangingPunct="1"/>
            <a:endParaRPr lang="hr-HR" altLang="sr-Latn-RS" sz="1800"/>
          </a:p>
          <a:p>
            <a:pPr eaLnBrk="1" hangingPunct="1"/>
            <a:r>
              <a:rPr lang="hr-HR" altLang="sr-Latn-RS" sz="1800" b="1"/>
              <a:t>Pristojbena obveza nastaje</a:t>
            </a:r>
            <a:r>
              <a:rPr lang="hr-HR" altLang="sr-Latn-RS" sz="1800"/>
              <a:t>: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u trenutku podnošenja zahtjeva za izdavanje rješenja ili druge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  isprave, odnosno u trenutku podnošenja podneska </a:t>
            </a:r>
          </a:p>
        </p:txBody>
      </p:sp>
    </p:spTree>
    <p:extLst>
      <p:ext uri="{BB962C8B-B14F-4D97-AF65-F5344CB8AC3E}">
        <p14:creationId xmlns:p14="http://schemas.microsoft.com/office/powerpoint/2010/main" val="76967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350"/>
            <a:ext cx="8229600" cy="6408738"/>
          </a:xfrm>
        </p:spPr>
        <p:txBody>
          <a:bodyPr/>
          <a:lstStyle/>
          <a:p>
            <a:pPr eaLnBrk="1" hangingPunct="1"/>
            <a:r>
              <a:rPr lang="hr-HR" altLang="sr-Latn-RS" sz="1800" b="1"/>
              <a:t>Osnovica za utvrđivanje upravne pristojbe</a:t>
            </a:r>
            <a:r>
              <a:rPr lang="hr-HR" altLang="sr-Latn-RS" sz="1800"/>
              <a:t>, ako je propisano da se pristojba plaća prema vrijednosti predmeta: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hr-HR" altLang="sr-Latn-RS" sz="1800" b="1"/>
              <a:t>uzima se vrijednost naznačena u podnesku ili ispravi</a:t>
            </a:r>
            <a:r>
              <a:rPr lang="hr-HR" altLang="sr-Latn-RS" sz="1800"/>
              <a:t>;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hr-HR" altLang="sr-Latn-RS" sz="1800" b="1"/>
              <a:t>vrijednost utvrđena na način propisan u Tarifi. </a:t>
            </a:r>
            <a:endParaRPr lang="hr-HR" altLang="sr-Latn-RS" sz="1800"/>
          </a:p>
          <a:p>
            <a:pPr eaLnBrk="1" hangingPunct="1"/>
            <a:endParaRPr lang="hr-HR" altLang="sr-Latn-RS" sz="1800"/>
          </a:p>
          <a:p>
            <a:pPr eaLnBrk="1" hangingPunct="1"/>
            <a:r>
              <a:rPr lang="hr-HR" altLang="sr-Latn-RS" sz="1800" b="1"/>
              <a:t>Vrste oslobođenja od plaćanja upravne pristojbe: </a:t>
            </a:r>
            <a:endParaRPr lang="hr-HR" altLang="sr-Latn-RS" sz="1800"/>
          </a:p>
          <a:p>
            <a:pPr eaLnBrk="1" hangingPunct="1"/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 b="1"/>
              <a:t>	- Opća </a:t>
            </a:r>
            <a:r>
              <a:rPr lang="hr-HR" altLang="sr-Latn-RS" sz="1800"/>
              <a:t>(pristojbu ne plaćaju određena tijela, osobe...) </a:t>
            </a:r>
          </a:p>
          <a:p>
            <a:pPr eaLnBrk="1" hangingPunct="1">
              <a:buFontTx/>
              <a:buNone/>
            </a:pPr>
            <a:r>
              <a:rPr lang="hr-HR" altLang="sr-Latn-RS" sz="1800" b="1"/>
              <a:t>	- Predmetna </a:t>
            </a:r>
            <a:r>
              <a:rPr lang="hr-HR" altLang="sr-Latn-RS" sz="1800"/>
              <a:t>(pristojba se ne plaća za određene spise i radnje). </a:t>
            </a:r>
          </a:p>
          <a:p>
            <a:pPr eaLnBrk="1" hangingPunct="1">
              <a:buFontTx/>
              <a:buNone/>
            </a:pP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•    </a:t>
            </a:r>
            <a:r>
              <a:rPr lang="hr-HR" altLang="sr-Latn-RS" sz="1800" b="1"/>
              <a:t>Upravna pristojba plaća se: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državnim biljezima;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iznimno, izravno na propisani račun: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ako pristojba iznosi više od 100,00 kuna,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ako je propisano da se uplaćuje izravno na propisani račun bez    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       obzira na iznos. </a:t>
            </a:r>
          </a:p>
        </p:txBody>
      </p:sp>
    </p:spTree>
    <p:extLst>
      <p:ext uri="{BB962C8B-B14F-4D97-AF65-F5344CB8AC3E}">
        <p14:creationId xmlns:p14="http://schemas.microsoft.com/office/powerpoint/2010/main" val="246453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914"/>
            <a:ext cx="8229600" cy="6408737"/>
          </a:xfrm>
        </p:spPr>
        <p:txBody>
          <a:bodyPr/>
          <a:lstStyle/>
          <a:p>
            <a:pPr eaLnBrk="1" hangingPunct="1"/>
            <a:r>
              <a:rPr lang="hr-HR" altLang="sr-Latn-RS" sz="1800" b="1"/>
              <a:t>Konzularne pristojbe u inozemstvu plaćaju se: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na bankovni račun diplomatskih misija ili konzularnih ureda;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iznimno – u gotovini. 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r>
              <a:rPr lang="hr-HR" altLang="sr-Latn-RS" sz="1800" b="1"/>
              <a:t>Poništavanje državnih biljega: </a:t>
            </a:r>
            <a:r>
              <a:rPr lang="hr-HR" altLang="sr-Latn-RS" sz="1800"/>
              <a:t>pečatom ili na drugi propisani način </a:t>
            </a:r>
          </a:p>
          <a:p>
            <a:pPr eaLnBrk="1" hangingPunct="1"/>
            <a:endParaRPr lang="hr-HR" altLang="sr-Latn-RS" sz="1800"/>
          </a:p>
          <a:p>
            <a:pPr eaLnBrk="1" hangingPunct="1"/>
            <a:r>
              <a:rPr lang="hr-HR" altLang="sr-Latn-RS" sz="1800" b="1"/>
              <a:t>Ovlasti ministra financija </a:t>
            </a:r>
            <a:r>
              <a:rPr lang="hr-HR" altLang="sr-Latn-RS" sz="1800"/>
              <a:t>vezano uz državne biljege: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propisuje izdavanje, raspačavanje, povlačenje iz uporabe, zamjenu državnih biljega,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daje ovlaštenje za maloprodaju državnih biljega ostalim pravnim i fizičkim osobama,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određuje visinu provizije koja pripada prodavatelju biljega. </a:t>
            </a:r>
          </a:p>
        </p:txBody>
      </p:sp>
    </p:spTree>
    <p:extLst>
      <p:ext uri="{BB962C8B-B14F-4D97-AF65-F5344CB8AC3E}">
        <p14:creationId xmlns:p14="http://schemas.microsoft.com/office/powerpoint/2010/main" val="273022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350"/>
            <a:ext cx="8229600" cy="6337300"/>
          </a:xfrm>
        </p:spPr>
        <p:txBody>
          <a:bodyPr/>
          <a:lstStyle/>
          <a:p>
            <a:pPr eaLnBrk="1" hangingPunct="1"/>
            <a:endParaRPr lang="hr-HR" altLang="sr-Latn-RS" smtClean="0"/>
          </a:p>
          <a:p>
            <a:pPr eaLnBrk="1" hangingPunct="1">
              <a:buFontTx/>
              <a:buNone/>
            </a:pPr>
            <a:r>
              <a:rPr lang="hr-HR" altLang="sr-Latn-RS" b="1" smtClean="0"/>
              <a:t>	</a:t>
            </a:r>
            <a:r>
              <a:rPr lang="hr-HR" altLang="sr-Latn-RS" sz="1800" b="1"/>
              <a:t>Postupanje sa podnescima za koje se plaća pristojba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Neće se zaprimiti podnesak za koji pristojbeni obveznik odbija platiti pristojbu.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Neće se postupiti po podnesku za koji nije plaćena pristojba.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Ako podnesak stigne poštom – pozvat će se pristojbeni obveznik pisanom opomenom – rok 15 dana da plati redovnu pristojbu i pristojbu za opomenu.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- Ako pristojbeni obveznik ne plati pristojbu, naplata će se obaviti prije uručenja zatraženog rješenja ili druge isprave. </a:t>
            </a:r>
          </a:p>
          <a:p>
            <a:pPr eaLnBrk="1" hangingPunct="1"/>
            <a:endParaRPr lang="hr-HR" altLang="sr-Latn-RS" sz="1800" b="1"/>
          </a:p>
          <a:p>
            <a:pPr eaLnBrk="1" hangingPunct="1">
              <a:buFontTx/>
              <a:buNone/>
            </a:pPr>
            <a:r>
              <a:rPr lang="hr-HR" altLang="sr-Latn-RS" sz="1800" b="1"/>
              <a:t>	Ako je radnja obavljena – prisilna naplata </a:t>
            </a:r>
            <a:r>
              <a:rPr lang="hr-HR" altLang="sr-Latn-RS" sz="1800"/>
              <a:t>prema odredbama </a:t>
            </a:r>
            <a:r>
              <a:rPr lang="hr-HR" altLang="sr-Latn-RS" sz="1800" i="1"/>
              <a:t>Zakona o porezu na dohodak.</a:t>
            </a:r>
            <a:r>
              <a:rPr lang="hr-HR" altLang="sr-Latn-R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554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0"/>
            <a:ext cx="8785225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sr-Latn-RS" sz="1800" b="1" u="sng">
                <a:solidFill>
                  <a:srgbClr val="0000FF"/>
                </a:solidFill>
              </a:rPr>
              <a:t>I</a:t>
            </a:r>
            <a:r>
              <a:rPr lang="hr-HR" altLang="sr-Latn-RS" sz="1800" b="1" u="sng">
                <a:solidFill>
                  <a:srgbClr val="0000FF"/>
                </a:solidFill>
              </a:rPr>
              <a:t>NFORMATIZACIJA </a:t>
            </a:r>
            <a:r>
              <a:rPr lang="en-GB" altLang="sr-Latn-RS" sz="1800" b="1" u="sng">
                <a:solidFill>
                  <a:srgbClr val="0000FF"/>
                </a:solidFill>
              </a:rPr>
              <a:t>U</a:t>
            </a:r>
            <a:r>
              <a:rPr lang="hr-HR" altLang="sr-Latn-RS" sz="1800" b="1" u="sng">
                <a:solidFill>
                  <a:srgbClr val="0000FF"/>
                </a:solidFill>
              </a:rPr>
              <a:t>REDSKOG POSLOVANJA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sr-Latn-RS" sz="1800" b="1">
                <a:solidFill>
                  <a:srgbClr val="0000FF"/>
                </a:solidFill>
              </a:rPr>
              <a:t>  (Automatska obrada podataka i dokumenata - AOP)</a:t>
            </a:r>
            <a:r>
              <a:rPr lang="en-GB" altLang="sr-Latn-RS" sz="1800" b="1" u="sng"/>
              <a:t> </a:t>
            </a:r>
            <a:endParaRPr lang="hr-HR" altLang="sr-Latn-RS" sz="1800" b="1" u="sng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altLang="sr-Latn-RS" sz="1800" b="1"/>
          </a:p>
          <a:p>
            <a:pPr eaLnBrk="1" hangingPunct="1"/>
            <a:r>
              <a:rPr lang="en-GB" altLang="sr-Latn-RS" sz="1800"/>
              <a:t>Pored korištenjem klasičnih birotehničkih sredstava akti se mogu obrađivati i uz pomoć AOP-a.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hr-HR" altLang="sr-Latn-RS" sz="1800"/>
              <a:t>AOP znači </a:t>
            </a:r>
            <a:r>
              <a:rPr lang="de-DE" altLang="sr-Latn-RS" sz="1800" i="1">
                <a:solidFill>
                  <a:srgbClr val="0000FF"/>
                </a:solidFill>
              </a:rPr>
              <a:t>automatizacij</a:t>
            </a:r>
            <a:r>
              <a:rPr lang="hr-HR" altLang="sr-Latn-RS" sz="1800" i="1">
                <a:solidFill>
                  <a:srgbClr val="0000FF"/>
                </a:solidFill>
              </a:rPr>
              <a:t>u</a:t>
            </a:r>
            <a:r>
              <a:rPr lang="de-DE" altLang="sr-Latn-RS" sz="1800" i="1">
                <a:solidFill>
                  <a:srgbClr val="0000FF"/>
                </a:solidFill>
              </a:rPr>
              <a:t> uredskog rada</a:t>
            </a:r>
            <a:r>
              <a:rPr lang="de-DE" altLang="sr-Latn-RS" sz="1800" b="1"/>
              <a:t>, </a:t>
            </a:r>
            <a:r>
              <a:rPr lang="de-DE" altLang="sr-Latn-RS" sz="1800"/>
              <a:t>odnosno</a:t>
            </a:r>
            <a:r>
              <a:rPr lang="de-DE" altLang="sr-Latn-RS" sz="1800" b="1"/>
              <a:t> </a:t>
            </a:r>
            <a:r>
              <a:rPr lang="de-DE" altLang="sr-Latn-RS" sz="1800" i="1">
                <a:solidFill>
                  <a:srgbClr val="0000FF"/>
                </a:solidFill>
              </a:rPr>
              <a:t>informatizacij</a:t>
            </a:r>
            <a:r>
              <a:rPr lang="hr-HR" altLang="sr-Latn-RS" sz="1800" i="1">
                <a:solidFill>
                  <a:srgbClr val="0000FF"/>
                </a:solidFill>
              </a:rPr>
              <a:t>u</a:t>
            </a:r>
            <a:r>
              <a:rPr lang="de-DE" altLang="sr-Latn-RS" sz="1800" i="1"/>
              <a:t> </a:t>
            </a:r>
            <a:r>
              <a:rPr lang="de-DE" altLang="sr-Latn-RS" sz="1800"/>
              <a:t>uredskog poslovanja, najviše kroz korištenje osobnih računala.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de-DE" altLang="sr-Latn-RS" sz="1800" b="1"/>
              <a:t>Automatizacija uredskog poslovanja</a:t>
            </a:r>
            <a:r>
              <a:rPr lang="de-DE" altLang="sr-Latn-RS" sz="1800" i="1"/>
              <a:t> (</a:t>
            </a:r>
            <a:r>
              <a:rPr lang="de-DE" altLang="sr-Latn-RS" sz="1800" i="1">
                <a:solidFill>
                  <a:srgbClr val="FF3300"/>
                </a:solidFill>
              </a:rPr>
              <a:t>Office Automation - OA</a:t>
            </a:r>
            <a:r>
              <a:rPr lang="de-DE" altLang="sr-Latn-RS" sz="1800"/>
              <a:t>) sprovodi se uvođenjem </a:t>
            </a:r>
            <a:r>
              <a:rPr lang="de-DE" altLang="sr-Latn-RS" sz="1800">
                <a:solidFill>
                  <a:srgbClr val="0000FF"/>
                </a:solidFill>
              </a:rPr>
              <a:t>informatičke tehnologije</a:t>
            </a:r>
            <a:r>
              <a:rPr lang="de-DE" altLang="sr-Latn-RS" sz="1800"/>
              <a:t> u uredske prostore sa svrhom efikasnijeg ostvarivanja najvažnijih načela uredskog poslovanja: točnosti, ekspeditivnosti, jednoobraznosti, ekonomičnosti i jednostavnosti.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en-GB" altLang="sr-Latn-RS" sz="1800"/>
              <a:t>Automatizacija je u praksi sprovedena </a:t>
            </a:r>
            <a:r>
              <a:rPr lang="en-GB" altLang="sr-Latn-RS" sz="1800" b="1"/>
              <a:t>znanstvena organizacija rada</a:t>
            </a:r>
            <a:r>
              <a:rPr lang="en-GB" altLang="sr-Latn-RS" sz="1800"/>
              <a:t> koja ima za cilj postići najvišu moguću razinu efikasnosti</a:t>
            </a:r>
            <a:r>
              <a:rPr lang="hr-HR" altLang="sr-Latn-RS" sz="1800"/>
              <a:t>,</a:t>
            </a:r>
            <a:r>
              <a:rPr lang="en-GB" altLang="sr-Latn-RS" sz="1800"/>
              <a:t> pri čemu će se maksimalno štedjeti ljudska i pogonska energija, novčana sredstva, vrijeme i materijal.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/>
            <a:r>
              <a:rPr lang="en-GB" altLang="sr-Latn-RS" sz="1800"/>
              <a:t>Kroz automatizaciju se tijek rada ubrzava, standardizira, sprovodi uz najmanje moguće troškove i uz visoku pouzdanost, i gdje radi stručno osoblje koje sve više vremena posvećuje vlastitom stručnom obrazovanju i kultiviziranoj komunikaciji sa strankama. </a:t>
            </a:r>
            <a:endParaRPr lang="en-GB" altLang="sr-Latn-RS" sz="1800" b="1"/>
          </a:p>
        </p:txBody>
      </p:sp>
    </p:spTree>
    <p:extLst>
      <p:ext uri="{BB962C8B-B14F-4D97-AF65-F5344CB8AC3E}">
        <p14:creationId xmlns:p14="http://schemas.microsoft.com/office/powerpoint/2010/main" val="1684273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15889"/>
            <a:ext cx="8785225" cy="6626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sr-Latn-RS" sz="1800" b="1">
                <a:solidFill>
                  <a:srgbClr val="0000FF"/>
                </a:solidFill>
              </a:rPr>
              <a:t>Informatičku tehnologiju </a:t>
            </a:r>
            <a:r>
              <a:rPr lang="en-GB" altLang="sr-Latn-RS" sz="1800">
                <a:solidFill>
                  <a:srgbClr val="0000FF"/>
                </a:solidFill>
              </a:rPr>
              <a:t>kojom se sprovodi automatizacija možemo razvrstati: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>
                <a:solidFill>
                  <a:srgbClr val="FF0066"/>
                </a:solidFill>
              </a:rPr>
              <a:t>1</a:t>
            </a:r>
            <a:r>
              <a:rPr lang="en-GB" altLang="sr-Latn-RS" sz="1800"/>
              <a:t>. Prvu skupinu čine</a:t>
            </a:r>
            <a:r>
              <a:rPr lang="hr-HR" altLang="sr-Latn-RS" sz="1800"/>
              <a:t>: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 b="1"/>
              <a:t>računalo</a:t>
            </a:r>
            <a:r>
              <a:rPr lang="en-GB" altLang="sr-Latn-RS" sz="1800"/>
              <a:t>, </a:t>
            </a:r>
            <a:r>
              <a:rPr lang="en-GB" altLang="sr-Latn-RS" sz="1800" b="1"/>
              <a:t>periferna računalska oprema</a:t>
            </a:r>
            <a:r>
              <a:rPr lang="en-GB" altLang="sr-Latn-RS" sz="1800"/>
              <a:t> (</a:t>
            </a:r>
            <a:r>
              <a:rPr lang="hr-HR" altLang="sr-Latn-RS" sz="1800" i="1"/>
              <a:t>printer</a:t>
            </a:r>
            <a:r>
              <a:rPr lang="en-GB" altLang="sr-Latn-RS" sz="1800"/>
              <a:t>, </a:t>
            </a:r>
            <a:r>
              <a:rPr lang="en-GB" altLang="sr-Latn-RS" sz="1800" i="1"/>
              <a:t>modem</a:t>
            </a:r>
            <a:r>
              <a:rPr lang="en-GB" altLang="sr-Latn-RS" sz="1800"/>
              <a:t>, </a:t>
            </a:r>
            <a:r>
              <a:rPr lang="en-GB" altLang="sr-Latn-RS" sz="1800" i="1"/>
              <a:t>scanner</a:t>
            </a:r>
            <a:r>
              <a:rPr lang="en-GB" altLang="sr-Latn-RS" sz="1800"/>
              <a:t>  itd.) i </a:t>
            </a:r>
            <a:r>
              <a:rPr lang="en-GB" altLang="sr-Latn-RS" sz="1800" b="1"/>
              <a:t>računal</a:t>
            </a:r>
            <a:r>
              <a:rPr lang="hr-HR" altLang="sr-Latn-RS" sz="1800" b="1"/>
              <a:t>ni</a:t>
            </a:r>
            <a:r>
              <a:rPr lang="en-GB" altLang="sr-Latn-RS" sz="1800" b="1"/>
              <a:t> programi</a:t>
            </a:r>
            <a:r>
              <a:rPr lang="en-GB" altLang="sr-Latn-RS" sz="1800"/>
              <a:t> (stolni “</a:t>
            </a:r>
            <a:r>
              <a:rPr lang="en-GB" altLang="sr-Latn-RS" sz="1800" i="1"/>
              <a:t>desktop</a:t>
            </a:r>
            <a:r>
              <a:rPr lang="en-GB" altLang="sr-Latn-RS" sz="1800"/>
              <a:t>” alati).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u</a:t>
            </a:r>
            <a:r>
              <a:rPr lang="en-GB" altLang="sr-Latn-RS" sz="1800"/>
              <a:t> smislu uredskog poslovanja najviše se koriste programi za obradu teksta, za tablične proračune, prezentaciju grafike, organizaciju poslovnog i svakodnevnog života u uredu (“elektronički rokovnici” – razni adresari, telefonski imenici, kalendari, planeri, itd.)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>
                <a:solidFill>
                  <a:srgbClr val="FF0066"/>
                </a:solidFill>
              </a:rPr>
              <a:t>2</a:t>
            </a:r>
            <a:r>
              <a:rPr lang="en-GB" altLang="sr-Latn-RS" sz="1800"/>
              <a:t>. Drugu skupinu čine</a:t>
            </a:r>
            <a:r>
              <a:rPr lang="hr-HR" altLang="sr-Latn-RS" sz="1800"/>
              <a:t>: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 b="1"/>
              <a:t>računala</a:t>
            </a:r>
            <a:r>
              <a:rPr lang="en-GB" altLang="sr-Latn-RS" sz="1800"/>
              <a:t>, </a:t>
            </a:r>
            <a:r>
              <a:rPr lang="en-GB" altLang="sr-Latn-RS" sz="1800" b="1"/>
              <a:t>periferni računal</a:t>
            </a:r>
            <a:r>
              <a:rPr lang="hr-HR" altLang="sr-Latn-RS" sz="1800" b="1"/>
              <a:t>ni</a:t>
            </a:r>
            <a:r>
              <a:rPr lang="en-GB" altLang="sr-Latn-RS" sz="1800" b="1"/>
              <a:t> uređaji</a:t>
            </a:r>
            <a:r>
              <a:rPr lang="en-GB" altLang="sr-Latn-RS" sz="1800"/>
              <a:t>, </a:t>
            </a:r>
            <a:r>
              <a:rPr lang="en-GB" altLang="sr-Latn-RS" sz="1800" b="1"/>
              <a:t>telefoni</a:t>
            </a:r>
            <a:r>
              <a:rPr lang="en-GB" altLang="sr-Latn-RS" sz="1800"/>
              <a:t>, </a:t>
            </a:r>
            <a:r>
              <a:rPr lang="en-GB" altLang="sr-Latn-RS" sz="1800" b="1"/>
              <a:t>telefonske sekretarice</a:t>
            </a:r>
            <a:r>
              <a:rPr lang="en-GB" altLang="sr-Latn-RS" sz="1800"/>
              <a:t>, </a:t>
            </a:r>
            <a:r>
              <a:rPr lang="en-GB" altLang="sr-Latn-RS" sz="1800" b="1" i="1"/>
              <a:t>telefaks</a:t>
            </a:r>
            <a:r>
              <a:rPr lang="en-GB" altLang="sr-Latn-RS" sz="1800" b="1"/>
              <a:t> uređaji, strojevi za preslikavanje, TV</a:t>
            </a:r>
            <a:r>
              <a:rPr lang="en-GB" altLang="sr-Latn-RS" sz="1800"/>
              <a:t> i pripadajuću mu </a:t>
            </a:r>
            <a:r>
              <a:rPr lang="en-GB" altLang="sr-Latn-RS" sz="1800" b="1"/>
              <a:t>opremu</a:t>
            </a:r>
            <a:r>
              <a:rPr lang="en-GB" altLang="sr-Latn-RS" sz="1800"/>
              <a:t> kao što su npr. kamere i  video i dvd </a:t>
            </a:r>
            <a:r>
              <a:rPr lang="en-GB" altLang="sr-Latn-RS" sz="1800" i="1"/>
              <a:t>recorderi</a:t>
            </a:r>
            <a:r>
              <a:rPr lang="en-GB" altLang="sr-Latn-RS" sz="1800"/>
              <a:t> i međusobno povezivanje ovih uređaja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</a:t>
            </a:r>
            <a:r>
              <a:rPr lang="en-GB" altLang="sr-Latn-RS" sz="1800"/>
              <a:t>umreživanje korisnika u najširem smislu – računalsko umreživanje, </a:t>
            </a:r>
            <a:r>
              <a:rPr lang="en-GB" altLang="sr-Latn-RS" sz="1800" i="1"/>
              <a:t>e-mail</a:t>
            </a:r>
            <a:r>
              <a:rPr lang="en-GB" altLang="sr-Latn-RS" sz="1800"/>
              <a:t> - elektronska pošta, veza računalo-fax, telekonferencije, </a:t>
            </a:r>
            <a:r>
              <a:rPr lang="en-GB" altLang="sr-Latn-RS" sz="1800" i="1"/>
              <a:t>internet</a:t>
            </a:r>
            <a:r>
              <a:rPr lang="en-GB" altLang="sr-Latn-RS" sz="1800"/>
              <a:t> itd.) kako bi se ostvarila </a:t>
            </a:r>
            <a:r>
              <a:rPr lang="en-GB" altLang="sr-Latn-RS" sz="1800" b="1"/>
              <a:t>viša razina komunikacije (razmjena informacija)</a:t>
            </a:r>
            <a:r>
              <a:rPr lang="en-GB" altLang="sr-Latn-RS" sz="1800"/>
              <a:t> između članova uredskog radnog tima na jednom ili na više mjesta. </a:t>
            </a: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- k</a:t>
            </a:r>
            <a:r>
              <a:rPr lang="en-GB" altLang="sr-Latn-RS" sz="1800"/>
              <a:t>omunikacijsko umrežavanje možemo objasniti na primjeru elektronske pošte (</a:t>
            </a:r>
            <a:r>
              <a:rPr lang="en-GB" altLang="sr-Latn-RS" sz="1800" i="1"/>
              <a:t>e-mail</a:t>
            </a:r>
            <a:r>
              <a:rPr lang="en-GB" altLang="sr-Latn-RS" sz="1800"/>
              <a:t>)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065275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594</Words>
  <Application>Microsoft Office PowerPoint</Application>
  <PresentationFormat>Široki zaslon</PresentationFormat>
  <Paragraphs>131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5" baseType="lpstr">
      <vt:lpstr>Arial</vt:lpstr>
      <vt:lpstr>Calibri</vt:lpstr>
      <vt:lpstr>Default Design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Windows User</dc:creator>
  <cp:lastModifiedBy>Windows User</cp:lastModifiedBy>
  <cp:revision>1</cp:revision>
  <dcterms:created xsi:type="dcterms:W3CDTF">2020-03-22T16:47:15Z</dcterms:created>
  <dcterms:modified xsi:type="dcterms:W3CDTF">2020-03-22T16:48:23Z</dcterms:modified>
</cp:coreProperties>
</file>