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6" r:id="rId11"/>
    <p:sldId id="265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88" r:id="rId25"/>
    <p:sldId id="289" r:id="rId26"/>
    <p:sldId id="279" r:id="rId27"/>
    <p:sldId id="280" r:id="rId28"/>
    <p:sldId id="281" r:id="rId29"/>
    <p:sldId id="282" r:id="rId30"/>
    <p:sldId id="283" r:id="rId31"/>
    <p:sldId id="284" r:id="rId32"/>
    <p:sldId id="285" r:id="rId33"/>
    <p:sldId id="286" r:id="rId34"/>
    <p:sldId id="287" r:id="rId35"/>
    <p:sldId id="290" r:id="rId3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83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672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10158984" y="1792224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fld id="{5923F103-BC34-4FE4-A40E-EDDEECFDA5D0}" type="datetimeFigureOut">
              <a:rPr lang="en-US" dirty="0"/>
              <a:pPr/>
              <a:t>3/16/20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8951976" y="3227832"/>
            <a:ext cx="3859795" cy="304801"/>
          </a:xfrm>
        </p:spPr>
        <p:txBody>
          <a:bodyPr/>
          <a:lstStyle>
            <a:lvl1pPr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1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4969927"/>
            <a:ext cx="8825659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4" y="685800"/>
            <a:ext cx="8825659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536665"/>
            <a:ext cx="8825658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3A1CC3-2375-41D4-9E03-427CAF2A4C1A}" type="datetimeFigureOut">
              <a:rPr lang="en-US" dirty="0"/>
              <a:t>3/16/20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8798" y="1063417"/>
            <a:ext cx="8831816" cy="1372986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16868-8199-4C2C-A5B1-63AEE139F88E}" type="datetimeFigureOut">
              <a:rPr lang="en-US" dirty="0"/>
              <a:t>3/16/20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7" name="Rectangle 1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Oval 2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Oval 24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6" name="TextBox 15"/>
          <p:cNvSpPr txBox="1"/>
          <p:nvPr/>
        </p:nvSpPr>
        <p:spPr bwMode="gray">
          <a:xfrm>
            <a:off x="881566" y="607336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 bwMode="gray">
          <a:xfrm>
            <a:off x="9884458" y="2613787"/>
            <a:ext cx="6527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1878" y="982134"/>
            <a:ext cx="8453906" cy="2696632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78766"/>
            <a:ext cx="773121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029199"/>
            <a:ext cx="9244897" cy="997857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D9FF7F-6988-44CC-821B-644E70CD2F73}" type="datetimeFigureOut">
              <a:rPr lang="en-US" dirty="0"/>
              <a:t>3/16/20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9" name="Rectangle 18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0667"/>
            <a:ext cx="8825660" cy="182251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24967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2C299-16B2-4475-990D-751901EACC14}" type="datetimeFigureOut">
              <a:rPr lang="en-US" dirty="0"/>
              <a:t>3/16/20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2"/>
            <a:ext cx="314187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3" y="3179764"/>
            <a:ext cx="314187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0"/>
            <a:ext cx="314700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79763"/>
            <a:ext cx="314700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8135" y="2603501"/>
            <a:ext cx="314573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8329" y="3179762"/>
            <a:ext cx="3145536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E86839-B9D8-4651-8783-F325ECE74E65}" type="datetimeFigureOut">
              <a:rPr lang="en-US" dirty="0"/>
              <a:t>3/16/20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532844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3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4" y="5109106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865" y="4532844"/>
            <a:ext cx="3050438" cy="576263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1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2" y="2603500"/>
            <a:ext cx="2691243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70172" y="5109105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2775" y="4532845"/>
            <a:ext cx="305109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2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2775" y="5109104"/>
            <a:ext cx="3051096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43" name="Straight Connector 42"/>
          <p:cNvCxnSpPr/>
          <p:nvPr/>
        </p:nvCxnSpPr>
        <p:spPr>
          <a:xfrm>
            <a:off x="440583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7797802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484F64-32F6-45C5-931F-ADC1662401D0}" type="datetimeFigureOut">
              <a:rPr lang="en-US" dirty="0"/>
              <a:t>3/16/20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61111" y="6391838"/>
            <a:ext cx="3644282" cy="30480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2603500"/>
            <a:ext cx="8825659" cy="3416300"/>
          </a:xfrm>
        </p:spPr>
        <p:txBody>
          <a:bodyPr vert="eaVert" anchor="t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95439" y="6391838"/>
            <a:ext cx="990599" cy="304799"/>
          </a:xfrm>
        </p:spPr>
        <p:txBody>
          <a:bodyPr/>
          <a:lstStyle/>
          <a:p>
            <a:fld id="{53086D93-FCAC-47E0-A2EE-787E62CA814C}" type="datetimeFigureOut">
              <a:rPr lang="en-US" dirty="0"/>
              <a:t>3/16/20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 bwMode="gray"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85235" y="1278467"/>
            <a:ext cx="1409965" cy="4748590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7"/>
            <a:ext cx="6256025" cy="474859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53104" y="6391838"/>
            <a:ext cx="992135" cy="304799"/>
          </a:xfrm>
        </p:spPr>
        <p:txBody>
          <a:bodyPr/>
          <a:lstStyle/>
          <a:p>
            <a:fld id="{CDA879A6-0FD0-4734-A311-86BFCA472E6E}" type="datetimeFigureOut">
              <a:rPr lang="en-US" dirty="0"/>
              <a:t>3/16/20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500"/>
            <a:ext cx="8825659" cy="34163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C9CA7B-DFD4-44B5-8C60-D14B8CD1FB59}" type="datetimeFigureOut">
              <a:rPr lang="en-US" dirty="0"/>
              <a:t>3/16/20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ectangle 9"/>
            <p:cNvSpPr/>
            <p:nvPr/>
          </p:nvSpPr>
          <p:spPr bwMode="gray"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677645"/>
            <a:ext cx="4351025" cy="2283824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9" y="2677644"/>
            <a:ext cx="3757545" cy="228382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E6425-0181-43F2-84FC-787E803FD2F8}" type="datetimeFigureOut">
              <a:rPr lang="en-US" dirty="0"/>
              <a:t>3/16/20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5158" cy="3416301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2" y="2603500"/>
            <a:ext cx="4825159" cy="3416300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B8791-F1B0-41E7-B7FD-A781E65C4266}" type="datetimeFigureOut">
              <a:rPr lang="en-US" dirty="0"/>
              <a:t>3/16/20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48251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79762"/>
            <a:ext cx="4825158" cy="2840039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2" y="2603500"/>
            <a:ext cx="482515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2" y="3179762"/>
            <a:ext cx="4825159" cy="284003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DD63B2-E120-4ED8-B27B-C685F510A5FE}" type="datetimeFigureOut">
              <a:rPr lang="en-US" dirty="0"/>
              <a:t>3/16/20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761413" cy="706964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A18ACC-A947-437B-A130-35BD54FDF1E9}" type="datetimeFigureOut">
              <a:rPr lang="en-US" dirty="0"/>
              <a:t>3/16/20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8D7E02-BCB8-4D50-A234-369438C08659}" type="datetimeFigureOut">
              <a:rPr lang="en-US" dirty="0"/>
              <a:t>3/16/20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295400"/>
            <a:ext cx="2793158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6" cy="4572000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129280"/>
            <a:ext cx="2793158" cy="289559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86A4C-8E40-4F87-A4F0-01A0687C5742}" type="datetimeFigureOut">
              <a:rPr lang="en-US" dirty="0"/>
              <a:t>3/16/20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693333"/>
            <a:ext cx="3865134" cy="1735667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marL="0" lvl="0" indent="0" algn="ctr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E72C73-2D91-4E12-BA25-F0AA0C03599B}" type="datetimeFigureOut">
              <a:rPr lang="en-US" dirty="0"/>
              <a:t>3/16/20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7" name="Rectangle 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4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8761413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3104" y="6391838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2BE451C3-0FF4-47C4-B829-773ADF60F88C}" type="datetimeFigureOut">
              <a:rPr lang="en-US" dirty="0"/>
              <a:t>3/16/20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61110" y="6391838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 i="0">
                <a:solidFill>
                  <a:schemeClr val="accent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1" name="Rectangle 2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73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67" r:id="rId10"/>
    <p:sldLayoutId id="2147483661" r:id="rId11"/>
    <p:sldLayoutId id="2147483672" r:id="rId12"/>
    <p:sldLayoutId id="2147483662" r:id="rId13"/>
    <p:sldLayoutId id="2147483669" r:id="rId14"/>
    <p:sldLayoutId id="2147483670" r:id="rId15"/>
    <p:sldLayoutId id="2147483658" r:id="rId16"/>
    <p:sldLayoutId id="2147483659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13D68A-DC7F-4B5F-B12F-73AD3964E29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r-HR" dirty="0"/>
              <a:t>UREDSKO POSLOVANJE I DOPISIVANJE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735D003-AF72-44FE-BC30-10D33CCA729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hr-HR" dirty="0"/>
              <a:t>                                                               </a:t>
            </a:r>
          </a:p>
          <a:p>
            <a:endParaRPr lang="hr-HR" dirty="0"/>
          </a:p>
          <a:p>
            <a:r>
              <a:rPr lang="hr-HR" dirty="0"/>
              <a:t>                                                                                                                                           Elena jakirčević</a:t>
            </a:r>
          </a:p>
        </p:txBody>
      </p:sp>
    </p:spTree>
    <p:extLst>
      <p:ext uri="{BB962C8B-B14F-4D97-AF65-F5344CB8AC3E}">
        <p14:creationId xmlns:p14="http://schemas.microsoft.com/office/powerpoint/2010/main" val="426234313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F3183B-D4D4-412C-B627-4F7E33294D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Tko obavlja poslove uredskog poslovanja?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8B4C7F-E1B8-442C-928E-CC498B1A05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hr-HR" dirty="0"/>
              <a:t>Najvećim dijelom PISARNICA;</a:t>
            </a:r>
          </a:p>
          <a:p>
            <a:endParaRPr lang="hr-HR" dirty="0"/>
          </a:p>
          <a:p>
            <a:r>
              <a:rPr lang="hr-HR" dirty="0"/>
              <a:t>• Određeni službenik (ako je uredsko poslovanje manjeg opsega);</a:t>
            </a:r>
          </a:p>
          <a:p>
            <a:endParaRPr lang="hr-HR" dirty="0"/>
          </a:p>
          <a:p>
            <a:r>
              <a:rPr lang="hr-HR" dirty="0"/>
              <a:t>• puno radno vrijeme;</a:t>
            </a:r>
          </a:p>
          <a:p>
            <a:r>
              <a:rPr lang="hr-HR" dirty="0"/>
              <a:t>• dio radnog vremena, uz druge poslove;</a:t>
            </a:r>
          </a:p>
          <a:p>
            <a:endParaRPr lang="hr-HR" dirty="0"/>
          </a:p>
          <a:p>
            <a:r>
              <a:rPr lang="hr-HR" dirty="0"/>
              <a:t>• Poslovi uredskog poslovanja mogu se obavljati i izvan pisarnice, u ustrojstvenim jedinicama koje su dislocirane u odnosu na sjedište tijela;</a:t>
            </a:r>
          </a:p>
          <a:p>
            <a:r>
              <a:rPr lang="hr-HR" dirty="0"/>
              <a:t>Također se neke evidencije mogu voditi izvan pisarnice, primjerice, urudžbeni zapisnik za neku ustrojstvenu jedinicu, u toj jedinici</a:t>
            </a:r>
          </a:p>
        </p:txBody>
      </p:sp>
    </p:spTree>
    <p:extLst>
      <p:ext uri="{BB962C8B-B14F-4D97-AF65-F5344CB8AC3E}">
        <p14:creationId xmlns:p14="http://schemas.microsoft.com/office/powerpoint/2010/main" val="31540908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FCC5BC-60DD-4C32-AEC3-250465E0AA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SLUŽBENO DOPISIVANJE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E9E303-4B7D-4282-8985-01F7D1559CC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hr-HR" dirty="0"/>
              <a:t>U službenom dopisivanju sudjeluju dva partnera: adresant (pošiljatelj) i adresat (primatelj ili naslovnik).</a:t>
            </a:r>
          </a:p>
          <a:p>
            <a:r>
              <a:rPr lang="hr-HR" dirty="0"/>
              <a:t>Adresant je u pravilu tijelo uprave ili drugo državno tijelo, stručna služba ili ustanova koja izdaje i šalje službeni akt, a adresat je osoba koja ga prima. </a:t>
            </a:r>
          </a:p>
          <a:p>
            <a:r>
              <a:rPr lang="hr-HR" dirty="0"/>
              <a:t>Adresati su fizičke i pravne osobe</a:t>
            </a:r>
          </a:p>
          <a:p>
            <a:r>
              <a:rPr lang="hr-HR" dirty="0"/>
              <a:t>Da bi pismena bila sadržajno i oblikovno kvalitetna, trebale bi ih pisati stručno obrazovane osobe. To su u službenom dopisivanju </a:t>
            </a:r>
            <a:r>
              <a:rPr lang="hr-HR" b="1" dirty="0"/>
              <a:t>referenti</a:t>
            </a:r>
            <a:r>
              <a:rPr lang="hr-HR" dirty="0"/>
              <a:t>, a u poslovnom dopisivanju </a:t>
            </a:r>
            <a:r>
              <a:rPr lang="hr-HR" b="1" dirty="0"/>
              <a:t>korespondenti</a:t>
            </a:r>
          </a:p>
          <a:p>
            <a:r>
              <a:rPr lang="hr-HR" dirty="0"/>
              <a:t>Svaki referent mora poznavati nadležnost tijela u kojem radi, pravne propise na osnovi kojih se sastavlja i izdaje akt, te mora dobro poznavati uredsko poslovanje – tehnički rad sa spisima</a:t>
            </a:r>
          </a:p>
          <a:p>
            <a:r>
              <a:rPr lang="hr-HR" dirty="0"/>
              <a:t>REFERENTI izrađuju službene akte, a korespodenti poslovna pisma.</a:t>
            </a:r>
          </a:p>
          <a:p>
            <a:pPr marL="0" indent="0">
              <a:buNone/>
            </a:pP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47819891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4E487A-843C-4633-BC7A-18EBC1C44F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PRIMITAK PISMENA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66A874-3820-4DF2-8164-D0117D2EAB1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hr-HR" dirty="0"/>
              <a:t>na određenom mjestu u pisarnici</a:t>
            </a:r>
          </a:p>
          <a:p>
            <a:r>
              <a:rPr lang="hr-HR" dirty="0"/>
              <a:t>• </a:t>
            </a:r>
            <a:r>
              <a:rPr lang="hr-HR" b="1" dirty="0"/>
              <a:t>određeni službenik</a:t>
            </a:r>
          </a:p>
          <a:p>
            <a:r>
              <a:rPr lang="hr-HR" b="1" dirty="0"/>
              <a:t>• u uredovno radno vrijeme:</a:t>
            </a:r>
          </a:p>
          <a:p>
            <a:r>
              <a:rPr lang="hr-HR" dirty="0"/>
              <a:t> - neposredno od stranke  (pazi na nadležnost za primanje pismena i provjerava podliježe li  plaćanju pristojbe, te na zahtjev stranke izdaje potvrdu o primitku);</a:t>
            </a:r>
          </a:p>
          <a:p>
            <a:r>
              <a:rPr lang="hr-HR" dirty="0"/>
              <a:t> - putem pošte/dostavom (provjerava je li pošiljka oštećena, otvaranje pošiljke);</a:t>
            </a:r>
          </a:p>
          <a:p>
            <a:r>
              <a:rPr lang="hr-HR" dirty="0"/>
              <a:t> - elektroničkim putem  (zabilježeno na poslužitelju za primanje takvih poruka);</a:t>
            </a:r>
          </a:p>
          <a:p>
            <a:r>
              <a:rPr lang="hr-HR" dirty="0"/>
              <a:t> Evidentiranje određenih pošiljki u Knjizi primljene pošte (preporučenih, na ime povjerenstva, novčanih…)</a:t>
            </a:r>
          </a:p>
          <a:p>
            <a:r>
              <a:rPr lang="hr-HR" dirty="0"/>
              <a:t> Stavljanje otiska prijemnog štambilja na primljeno pismeno </a:t>
            </a:r>
          </a:p>
        </p:txBody>
      </p:sp>
    </p:spTree>
    <p:extLst>
      <p:ext uri="{BB962C8B-B14F-4D97-AF65-F5344CB8AC3E}">
        <p14:creationId xmlns:p14="http://schemas.microsoft.com/office/powerpoint/2010/main" val="353263710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03DBC3-20CF-4087-88E0-F749434A4E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PRIJEMNI ŠTAMBILJ 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DE3DAE33-9F31-42D8-9EA6-E233D91185E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61390" y="2464904"/>
            <a:ext cx="9515061" cy="4121426"/>
          </a:xfrm>
        </p:spPr>
      </p:pic>
    </p:spTree>
    <p:extLst>
      <p:ext uri="{BB962C8B-B14F-4D97-AF65-F5344CB8AC3E}">
        <p14:creationId xmlns:p14="http://schemas.microsoft.com/office/powerpoint/2010/main" val="129052196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3EEB3A-9D79-4635-8339-E8874F3D34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OTVARANJA POŠILJKI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7E15D5-3F7F-4BE4-AB97-5F065BCF62E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r-HR" dirty="0"/>
              <a:t>Sve </a:t>
            </a:r>
            <a:r>
              <a:rPr lang="hr-HR" b="1" dirty="0"/>
              <a:t>obične pošiljke </a:t>
            </a:r>
            <a:r>
              <a:rPr lang="hr-HR" dirty="0"/>
              <a:t>primljene u zatvorenim omotnicama (kovertama) otvara </a:t>
            </a:r>
            <a:r>
              <a:rPr lang="hr-HR" u="sng" dirty="0"/>
              <a:t>određeni službenik pisarnice</a:t>
            </a:r>
            <a:r>
              <a:rPr lang="hr-HR" dirty="0"/>
              <a:t>;</a:t>
            </a:r>
          </a:p>
          <a:p>
            <a:r>
              <a:rPr lang="hr-HR" b="1" dirty="0"/>
              <a:t>Novčana pisma i druge vrijednosne pošiljke </a:t>
            </a:r>
            <a:r>
              <a:rPr lang="hr-HR" dirty="0"/>
              <a:t>otvara </a:t>
            </a:r>
            <a:r>
              <a:rPr lang="hr-HR" u="sng" dirty="0"/>
              <a:t>ovlašteni službenik odgovoran za materijalno financijsko poslovanje odnosno službenik kojega on odredi</a:t>
            </a:r>
            <a:r>
              <a:rPr lang="hr-HR" dirty="0"/>
              <a:t>, ako nije drukčije propisano aktom tijela;</a:t>
            </a:r>
          </a:p>
          <a:p>
            <a:r>
              <a:rPr lang="hr-HR" dirty="0"/>
              <a:t> </a:t>
            </a:r>
            <a:r>
              <a:rPr lang="hr-HR" b="1" dirty="0"/>
              <a:t>Pošiljke primljene u vezi s raspisanim natječajima i sl.</a:t>
            </a:r>
            <a:r>
              <a:rPr lang="hr-HR" dirty="0"/>
              <a:t> otvara posebno za to </a:t>
            </a:r>
            <a:r>
              <a:rPr lang="hr-HR" u="sng" dirty="0"/>
              <a:t>određena komisija</a:t>
            </a:r>
            <a:r>
              <a:rPr lang="hr-HR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390026119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1396A4-5887-4D0D-A255-483AD2753A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OTVARANJE POŠILJKI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557133-9922-494C-9B90-ACE458E9B2D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/>
              <a:t>Određeni službenik koji otvara pošiljke upisarnici </a:t>
            </a:r>
            <a:r>
              <a:rPr lang="hr-HR" sz="3200" b="1" dirty="0"/>
              <a:t>neće otvoriti:</a:t>
            </a:r>
          </a:p>
          <a:p>
            <a:endParaRPr lang="hr-HR" dirty="0"/>
          </a:p>
          <a:p>
            <a:r>
              <a:rPr lang="hr-HR" dirty="0"/>
              <a:t> pošiljku na čijoj je omotnici pored naslova tijela označeno osobno ime čelnika ili službene osobe</a:t>
            </a:r>
          </a:p>
          <a:p>
            <a:endParaRPr lang="hr-HR" dirty="0"/>
          </a:p>
          <a:p>
            <a:r>
              <a:rPr lang="hr-HR" dirty="0"/>
              <a:t>pošiljke koje su označene određenim stupnjem tajnosti</a:t>
            </a:r>
          </a:p>
        </p:txBody>
      </p:sp>
    </p:spTree>
    <p:extLst>
      <p:ext uri="{BB962C8B-B14F-4D97-AF65-F5344CB8AC3E}">
        <p14:creationId xmlns:p14="http://schemas.microsoft.com/office/powerpoint/2010/main" val="230861332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90C934-580D-4B99-A329-D2266C9979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POSTUPANJE SA ZAPRIMLJENIM PISMENIMA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72DE08-2076-4F96-8345-A75B5FA0128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r-HR" b="1" dirty="0"/>
              <a:t>RAZVRSTAVANJE PISMENA </a:t>
            </a:r>
            <a:r>
              <a:rPr lang="hr-HR" dirty="0"/>
              <a:t>na:</a:t>
            </a:r>
          </a:p>
          <a:p>
            <a:pPr marL="0" indent="0">
              <a:buNone/>
            </a:pPr>
            <a:r>
              <a:rPr lang="hr-HR" dirty="0"/>
              <a:t> - pismena predmeta upravnog postupka (I i II. stupnja);</a:t>
            </a:r>
          </a:p>
          <a:p>
            <a:pPr marL="0" indent="0">
              <a:buNone/>
            </a:pPr>
            <a:r>
              <a:rPr lang="hr-HR" dirty="0"/>
              <a:t> - pismena predmeta neupravnog postupka;</a:t>
            </a:r>
          </a:p>
          <a:p>
            <a:r>
              <a:rPr lang="hr-HR" dirty="0"/>
              <a:t> </a:t>
            </a:r>
            <a:r>
              <a:rPr lang="hr-HR" b="1" dirty="0"/>
              <a:t>RASPOREĐIVANJE PISMENA</a:t>
            </a:r>
          </a:p>
          <a:p>
            <a:pPr marL="0" indent="0">
              <a:buNone/>
            </a:pPr>
            <a:r>
              <a:rPr lang="hr-HR" dirty="0"/>
              <a:t> - određivanje koja je unutarnja ustrojstvena jedinica ovlaštena za postupanje po tom pismenu;</a:t>
            </a:r>
          </a:p>
          <a:p>
            <a:r>
              <a:rPr lang="hr-HR" b="1" dirty="0"/>
              <a:t>UPISIVANJE PISMENA </a:t>
            </a:r>
            <a:r>
              <a:rPr lang="hr-HR" dirty="0"/>
              <a:t> u knjige (evidencije) koje se vode o primljenim pismenima odnosno vlastitim aktima </a:t>
            </a:r>
          </a:p>
        </p:txBody>
      </p:sp>
    </p:spTree>
    <p:extLst>
      <p:ext uri="{BB962C8B-B14F-4D97-AF65-F5344CB8AC3E}">
        <p14:creationId xmlns:p14="http://schemas.microsoft.com/office/powerpoint/2010/main" val="198483059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E7447B-36F9-4B2E-9994-EAF4DAC13F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POSTUPANJE S PISMENIMA OZNAČENIM SODREĐENIM STUPNJEM TAJNOSTI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0E6A70-F773-4F51-88F1-D2AD93E8FB8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r-HR" b="1" dirty="0"/>
              <a:t>Uredba o uredskom poslovanju</a:t>
            </a:r>
            <a:r>
              <a:rPr lang="hr-HR" dirty="0"/>
              <a:t> - članci 14., 17., 27. 41. i 70.</a:t>
            </a:r>
          </a:p>
          <a:p>
            <a:r>
              <a:rPr lang="hr-HR" b="1" dirty="0"/>
              <a:t> Vrste: </a:t>
            </a:r>
            <a:r>
              <a:rPr lang="hr-HR" dirty="0"/>
              <a:t>- poslovna</a:t>
            </a:r>
          </a:p>
          <a:p>
            <a:pPr marL="0" indent="0">
              <a:buNone/>
            </a:pPr>
            <a:r>
              <a:rPr lang="hr-HR" dirty="0"/>
              <a:t>                 - profesionalna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pl-PL" b="1" dirty="0"/>
              <a:t>Zakon o tajnosti podataka</a:t>
            </a:r>
            <a:r>
              <a:rPr lang="pl-PL" dirty="0"/>
              <a:t> propisuje, među ostalim, vrste i stupnjeve tajnosti podataka </a:t>
            </a:r>
            <a:endParaRPr lang="hr-HR" dirty="0"/>
          </a:p>
          <a:p>
            <a:pPr marL="0" indent="0">
              <a:buNone/>
            </a:pPr>
            <a:br>
              <a:rPr lang="hr-HR" dirty="0"/>
            </a:br>
            <a:br>
              <a:rPr lang="hr-HR" dirty="0"/>
            </a:br>
            <a:r>
              <a:rPr lang="hr-HR" dirty="0"/>
              <a:t>                                    </a:t>
            </a:r>
          </a:p>
          <a:p>
            <a:pPr marL="0" indent="0">
              <a:buNone/>
            </a:pPr>
            <a:r>
              <a:rPr lang="hr-HR" dirty="0"/>
              <a:t>                                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2EDF07F-89F7-41F0-8738-5A27CED6BB1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91486" y="4140485"/>
            <a:ext cx="5037809" cy="208565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14199974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AA69BB-7D7B-4820-9EE3-72FEC3FE81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UREDSKE EVIDENCIJE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958270-DE62-42E1-BBF5-D2A2DF4036A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r-HR" b="1" dirty="0"/>
              <a:t>OSNOVNE EVIDENCIJE:</a:t>
            </a:r>
          </a:p>
          <a:p>
            <a:pPr marL="0" indent="0">
              <a:buNone/>
            </a:pPr>
            <a:r>
              <a:rPr lang="hr-HR" dirty="0"/>
              <a:t>         Urudžbeni zapisnik  (upisuju se pismena predmeta neupravnog postupka);</a:t>
            </a:r>
          </a:p>
          <a:p>
            <a:pPr marL="0" indent="0">
              <a:buNone/>
            </a:pPr>
            <a:r>
              <a:rPr lang="hr-HR" dirty="0"/>
              <a:t>         Upisnik predmeta upravnog postupka  (upisuju se pismena predmeta upravnog postupka; prvostupanjskog i drugostupanjskog)</a:t>
            </a:r>
          </a:p>
          <a:p>
            <a:pPr marL="0" indent="0">
              <a:buNone/>
            </a:pPr>
            <a:endParaRPr lang="hr-HR" dirty="0"/>
          </a:p>
          <a:p>
            <a:r>
              <a:rPr lang="hr-HR" dirty="0"/>
              <a:t> </a:t>
            </a:r>
            <a:r>
              <a:rPr lang="hr-HR" b="1" dirty="0"/>
              <a:t>POMOĆNE EVIDENCIJE</a:t>
            </a:r>
            <a:r>
              <a:rPr lang="hr-HR" dirty="0"/>
              <a:t>:</a:t>
            </a:r>
            <a:br>
              <a:rPr lang="hr-HR" dirty="0"/>
            </a:br>
            <a:r>
              <a:rPr lang="hr-HR" dirty="0"/>
              <a:t>kazalo, knjiga primljene pošte, interna dostavna knjiga, dostavnaknjiga za poštu, dostavna knjiga za mjesto, knjiga pismohrane,evidencija pečata i žigova s grbom Republike Hrvatske, knjiga dežurstva</a:t>
            </a:r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57418612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C98D46-2490-4A27-89C7-00C4C0779D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KLASIFIKACIJSKA OZNAKA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D0BB7B0E-5239-43A1-8B44-FC352F2981B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82220" y="2603500"/>
            <a:ext cx="8061917" cy="3807574"/>
          </a:xfrm>
        </p:spPr>
      </p:pic>
    </p:spTree>
    <p:extLst>
      <p:ext uri="{BB962C8B-B14F-4D97-AF65-F5344CB8AC3E}">
        <p14:creationId xmlns:p14="http://schemas.microsoft.com/office/powerpoint/2010/main" val="38231909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B11B01-B695-4479-9A97-9303CF84D1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PRAVNI IZVORI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09F060-1BEC-4527-8C1B-DDEC7A2664A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hr-HR" dirty="0"/>
              <a:t>Uredba o uredskom poslovanju (¨Narodne novine¨, br. 7/09)</a:t>
            </a:r>
          </a:p>
          <a:p>
            <a:r>
              <a:rPr lang="hr-HR" dirty="0"/>
              <a:t>Zakon o pečatim i žigovima s grbom RH (¨Narodne novine¨ br. 33/95)</a:t>
            </a:r>
          </a:p>
          <a:p>
            <a:r>
              <a:rPr lang="hr-HR" dirty="0"/>
              <a:t>Zakon o upravnim pristojbama (“Narodne novine”, broj 8/96,</a:t>
            </a:r>
          </a:p>
          <a:p>
            <a:pPr marL="0" indent="0">
              <a:buNone/>
            </a:pPr>
            <a:r>
              <a:rPr lang="hr-HR" dirty="0"/>
              <a:t> 77/96, 95/97, 131/97, 68/98, 77/96, 66/99, 145/99, 30/00 - Odluka</a:t>
            </a:r>
          </a:p>
          <a:p>
            <a:pPr marL="0" indent="0">
              <a:buNone/>
            </a:pPr>
            <a:r>
              <a:rPr lang="hr-HR" dirty="0"/>
              <a:t>Ustavnog suda Republike Hrvatske broj U-I-747/96, 744/98 od 01. 03. 2000., 16/00, 17/04, 110/04, 141/04, 150/05, 153/05, 129/06,</a:t>
            </a:r>
          </a:p>
          <a:p>
            <a:pPr marL="0" indent="0">
              <a:buNone/>
            </a:pPr>
            <a:r>
              <a:rPr lang="hr-HR" dirty="0"/>
              <a:t>117/07, 25/08, 60/08, 20/10, 69/10, 126/11, 112/12, 19/13 i 80/13 );</a:t>
            </a:r>
          </a:p>
          <a:p>
            <a:r>
              <a:rPr lang="hr-HR" dirty="0"/>
              <a:t> Uredba o natpisnoj ploči i zaglavlju akta tijela državne uprave,</a:t>
            </a:r>
          </a:p>
          <a:p>
            <a:pPr marL="0" indent="0">
              <a:buNone/>
            </a:pPr>
            <a:r>
              <a:rPr lang="hr-HR" dirty="0"/>
              <a:t>lokalne, područne (regionalne) i mjesne samouprave, te pravnih</a:t>
            </a:r>
          </a:p>
          <a:p>
            <a:pPr marL="0" indent="0">
              <a:buNone/>
            </a:pPr>
            <a:r>
              <a:rPr lang="hr-HR" dirty="0"/>
              <a:t>osoba koje imaju javne ovlasti (“Narodne novine”, broj 34/02);</a:t>
            </a:r>
          </a:p>
        </p:txBody>
      </p:sp>
    </p:spTree>
    <p:extLst>
      <p:ext uri="{BB962C8B-B14F-4D97-AF65-F5344CB8AC3E}">
        <p14:creationId xmlns:p14="http://schemas.microsoft.com/office/powerpoint/2010/main" val="220387897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FD67C9-E619-49F7-805B-199176CCC5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URUDŽBENI BROJ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98AC8D-A65F-4E71-ADF2-1C7080BF6FD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endParaRPr lang="hr-HR" sz="4800" b="1" dirty="0"/>
          </a:p>
          <a:p>
            <a:endParaRPr lang="hr-HR" dirty="0"/>
          </a:p>
          <a:p>
            <a:r>
              <a:rPr lang="hr-HR" dirty="0"/>
              <a:t>515 – 07 – 02/1 brojčana oznaka stvaratelja mjesta</a:t>
            </a:r>
          </a:p>
          <a:p>
            <a:r>
              <a:rPr lang="hr-HR" dirty="0"/>
              <a:t>13 brojčana oznaka godine nastanka pismena</a:t>
            </a:r>
          </a:p>
          <a:p>
            <a:r>
              <a:rPr lang="hr-HR" dirty="0"/>
              <a:t>04 redni broj pismena unutar predmeta</a:t>
            </a:r>
          </a:p>
          <a:p>
            <a:endParaRPr lang="hr-HR" dirty="0"/>
          </a:p>
          <a:p>
            <a:r>
              <a:rPr lang="hr-HR" b="1" i="1" dirty="0"/>
              <a:t>Stvaratelj pismena</a:t>
            </a:r>
            <a:r>
              <a:rPr lang="hr-HR" dirty="0"/>
              <a:t>:  -515 – Ministarstvo uprave</a:t>
            </a:r>
          </a:p>
          <a:p>
            <a:pPr marL="0" indent="0">
              <a:buNone/>
            </a:pPr>
            <a:r>
              <a:rPr lang="hr-HR" dirty="0"/>
              <a:t>                                         -07-02/1 unutarnje ustrojstvo jedinice</a:t>
            </a:r>
          </a:p>
          <a:p>
            <a:r>
              <a:rPr lang="hr-HR" b="1" i="1" dirty="0"/>
              <a:t>Godina nastanka pismena</a:t>
            </a:r>
            <a:r>
              <a:rPr lang="hr-HR" dirty="0"/>
              <a:t>: 2013.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2F57870-E087-45D1-84CF-3F39B638FDB3}"/>
              </a:ext>
            </a:extLst>
          </p:cNvPr>
          <p:cNvSpPr/>
          <p:nvPr/>
        </p:nvSpPr>
        <p:spPr>
          <a:xfrm>
            <a:off x="516835" y="3244334"/>
            <a:ext cx="1037645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dirty="0"/>
              <a:t>                                              </a:t>
            </a:r>
            <a:r>
              <a:rPr lang="hr-HR" sz="2400" b="1" dirty="0"/>
              <a:t>515 - 07 - 02 / 1 - 13 - 04</a:t>
            </a:r>
          </a:p>
        </p:txBody>
      </p:sp>
    </p:spTree>
    <p:extLst>
      <p:ext uri="{BB962C8B-B14F-4D97-AF65-F5344CB8AC3E}">
        <p14:creationId xmlns:p14="http://schemas.microsoft.com/office/powerpoint/2010/main" val="124958035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8C2C34-348D-4B42-B3C4-22A4F0B5AE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93932C-31ED-4278-934D-10FD9D42971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hr-HR" b="1" dirty="0"/>
              <a:t>Dostava pismena u rad</a:t>
            </a:r>
          </a:p>
          <a:p>
            <a:pPr marL="0" indent="0">
              <a:buNone/>
            </a:pPr>
            <a:r>
              <a:rPr lang="hr-HR" dirty="0"/>
              <a:t>• istoga dana kada su primljeni;</a:t>
            </a:r>
          </a:p>
          <a:p>
            <a:pPr marL="0" indent="0">
              <a:buNone/>
            </a:pPr>
            <a:r>
              <a:rPr lang="hr-HR" dirty="0"/>
              <a:t>• unutarnjoj ustrojstvenoj jedinici nadležnoj za rješavanje;</a:t>
            </a:r>
          </a:p>
          <a:p>
            <a:pPr marL="0" indent="0">
              <a:buNone/>
            </a:pPr>
            <a:r>
              <a:rPr lang="hr-HR" dirty="0"/>
              <a:t>• putem interne dostavne knjige;</a:t>
            </a:r>
          </a:p>
          <a:p>
            <a:pPr marL="0" indent="0">
              <a:buNone/>
            </a:pPr>
            <a:endParaRPr lang="hr-HR" dirty="0"/>
          </a:p>
          <a:p>
            <a:pPr>
              <a:buFont typeface="Wingdings" panose="05000000000000000000" pitchFamily="2" charset="2"/>
              <a:buChar char="Ø"/>
            </a:pPr>
            <a:r>
              <a:rPr lang="hr-HR" b="1" dirty="0"/>
              <a:t>Administrativno-tehnička obrada akata</a:t>
            </a:r>
          </a:p>
          <a:p>
            <a:pPr marL="0" indent="0">
              <a:buNone/>
            </a:pPr>
            <a:r>
              <a:rPr lang="hr-HR" dirty="0"/>
              <a:t>• prikupljanje podataka za rješavanje nekog predmeta;</a:t>
            </a:r>
          </a:p>
          <a:p>
            <a:pPr marL="0" indent="0">
              <a:buNone/>
            </a:pPr>
            <a:r>
              <a:rPr lang="hr-HR" dirty="0"/>
              <a:t>• izrada akata, pripremanje za potpis;</a:t>
            </a:r>
          </a:p>
          <a:p>
            <a:pPr marL="0" indent="0">
              <a:buNone/>
            </a:pPr>
            <a:r>
              <a:rPr lang="hr-HR" dirty="0"/>
              <a:t>• vraćanje riješenih akata pisarnici, preko interne dostavne</a:t>
            </a:r>
          </a:p>
          <a:p>
            <a:pPr marL="0" indent="0">
              <a:buNone/>
            </a:pPr>
            <a:r>
              <a:rPr lang="hr-HR" dirty="0"/>
              <a:t>knjige;</a:t>
            </a:r>
          </a:p>
        </p:txBody>
      </p:sp>
    </p:spTree>
    <p:extLst>
      <p:ext uri="{BB962C8B-B14F-4D97-AF65-F5344CB8AC3E}">
        <p14:creationId xmlns:p14="http://schemas.microsoft.com/office/powerpoint/2010/main" val="173555006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0CA794-1D76-45AF-9EE0-91DB0CA76F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SASTAVNI DIJELOVI AKTA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87B972-663D-446E-9A7E-D80E4F2F54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4954" y="2603499"/>
            <a:ext cx="8825659" cy="3858945"/>
          </a:xfrm>
        </p:spPr>
        <p:txBody>
          <a:bodyPr>
            <a:normAutofit fontScale="62500" lnSpcReduction="20000"/>
          </a:bodyPr>
          <a:lstStyle/>
          <a:p>
            <a:r>
              <a:rPr lang="hr-HR" dirty="0"/>
              <a:t>Grb</a:t>
            </a:r>
          </a:p>
          <a:p>
            <a:r>
              <a:rPr lang="hr-HR" dirty="0"/>
              <a:t>Republika Hrvatska</a:t>
            </a:r>
          </a:p>
          <a:p>
            <a:r>
              <a:rPr lang="hr-HR" dirty="0"/>
              <a:t>Naziv tijela ---- zaglavlje akta</a:t>
            </a:r>
          </a:p>
          <a:p>
            <a:r>
              <a:rPr lang="hr-HR" dirty="0"/>
              <a:t>KLASA:</a:t>
            </a:r>
          </a:p>
          <a:p>
            <a:r>
              <a:rPr lang="hr-HR" dirty="0"/>
              <a:t>URBROJ:</a:t>
            </a:r>
          </a:p>
          <a:p>
            <a:r>
              <a:rPr lang="hr-HR" dirty="0"/>
              <a:t>Mjesto i datum</a:t>
            </a:r>
          </a:p>
          <a:p>
            <a:r>
              <a:rPr lang="hr-HR" dirty="0"/>
              <a:t>                                                                                                                  NAZIV I ADRESA PRIMATELJA</a:t>
            </a:r>
          </a:p>
          <a:p>
            <a:r>
              <a:rPr lang="hr-HR" dirty="0"/>
              <a:t>PREDMET:..............</a:t>
            </a:r>
          </a:p>
          <a:p>
            <a:r>
              <a:rPr lang="hr-HR" dirty="0"/>
              <a:t>Veza vaša KLASA:... URBROJ:... od...........</a:t>
            </a:r>
          </a:p>
          <a:p>
            <a:pPr marL="0" indent="0">
              <a:buNone/>
            </a:pPr>
            <a:r>
              <a:rPr lang="hr-HR" dirty="0"/>
              <a:t>                                                                               TEKST AKTA</a:t>
            </a:r>
          </a:p>
          <a:p>
            <a:pPr marL="0" indent="0">
              <a:buNone/>
            </a:pPr>
            <a:endParaRPr lang="hr-HR" dirty="0"/>
          </a:p>
          <a:p>
            <a:r>
              <a:rPr lang="hr-HR" dirty="0"/>
              <a:t>Prilozi:                </a:t>
            </a:r>
          </a:p>
          <a:p>
            <a:pPr marL="0" indent="0">
              <a:buNone/>
            </a:pPr>
            <a:r>
              <a:rPr lang="hr-HR" dirty="0"/>
              <a:t>                                                                                                           POTPIS ovlaštene službene osobe i</a:t>
            </a:r>
          </a:p>
          <a:p>
            <a:r>
              <a:rPr lang="hr-HR" dirty="0"/>
              <a:t>O tome obavijest:                                                                        otisak službenog PEČATA </a:t>
            </a:r>
          </a:p>
        </p:txBody>
      </p:sp>
    </p:spTree>
    <p:extLst>
      <p:ext uri="{BB962C8B-B14F-4D97-AF65-F5344CB8AC3E}">
        <p14:creationId xmlns:p14="http://schemas.microsoft.com/office/powerpoint/2010/main" val="90578037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38B2E5-C3DA-41E0-92C5-95B64D285D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AD85A7-16EB-4E87-BA5D-DE9CF36A25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4954" y="2291137"/>
            <a:ext cx="8825659" cy="3728663"/>
          </a:xfrm>
        </p:spPr>
        <p:txBody>
          <a:bodyPr>
            <a:normAutofit fontScale="85000" lnSpcReduction="20000"/>
          </a:bodyPr>
          <a:lstStyle/>
          <a:p>
            <a:r>
              <a:rPr lang="hr-HR" b="1" dirty="0"/>
              <a:t>Otpremanje akata</a:t>
            </a:r>
          </a:p>
          <a:p>
            <a:r>
              <a:rPr lang="hr-HR" dirty="0"/>
              <a:t> istoga dana kada su preuzeti</a:t>
            </a:r>
          </a:p>
          <a:p>
            <a:r>
              <a:rPr lang="hr-HR" dirty="0"/>
              <a:t> </a:t>
            </a:r>
            <a:r>
              <a:rPr lang="hr-HR" b="1" u="sng" dirty="0"/>
              <a:t>putem poštanske službe </a:t>
            </a:r>
            <a:r>
              <a:rPr lang="hr-HR" dirty="0"/>
              <a:t> (upis u Dostavnu knjigu za poštu - troškovi otpreme evidentiraju se na način utvrđen općim aktima poštanske službe);</a:t>
            </a:r>
          </a:p>
          <a:p>
            <a:r>
              <a:rPr lang="hr-HR" b="1" u="sng" dirty="0"/>
              <a:t> putem dostavljača </a:t>
            </a:r>
            <a:r>
              <a:rPr lang="hr-HR" dirty="0"/>
              <a:t> (upis u Dostavnu knjigu za mjesto);</a:t>
            </a:r>
          </a:p>
          <a:p>
            <a:endParaRPr lang="hr-HR" dirty="0"/>
          </a:p>
          <a:p>
            <a:r>
              <a:rPr lang="hr-HR" b="1" dirty="0"/>
              <a:t>Razvođenje akata</a:t>
            </a:r>
          </a:p>
          <a:p>
            <a:r>
              <a:rPr lang="hr-HR" dirty="0"/>
              <a:t>u osnovnim evidencijama prema uputama službenika koji je po predmetu postupao, oznake:</a:t>
            </a:r>
          </a:p>
          <a:p>
            <a:r>
              <a:rPr lang="hr-HR" b="1" u="sng" dirty="0"/>
              <a:t>a/a i rok čuvanja </a:t>
            </a:r>
            <a:r>
              <a:rPr lang="hr-HR" dirty="0"/>
              <a:t>- ako je rad na predmetu potpuno dovršen i treba ga staviti u pismohranu (od lat. Ad acta-k spisima)</a:t>
            </a:r>
          </a:p>
          <a:p>
            <a:r>
              <a:rPr lang="hr-HR" dirty="0"/>
              <a:t>• </a:t>
            </a:r>
            <a:r>
              <a:rPr lang="hr-HR" b="1" u="sng" dirty="0"/>
              <a:t>“R” (rok - rokovnik</a:t>
            </a:r>
            <a:r>
              <a:rPr lang="hr-HR" dirty="0"/>
              <a:t>) i </a:t>
            </a:r>
            <a:r>
              <a:rPr lang="hr-HR" b="1" u="sng" dirty="0"/>
              <a:t>datum</a:t>
            </a:r>
            <a:r>
              <a:rPr lang="hr-HR" dirty="0"/>
              <a:t> do kada se pretpostavlja da će se po traženju postupiti ili kada predmet treba ponovo uzeti u rad;</a:t>
            </a:r>
          </a:p>
        </p:txBody>
      </p:sp>
    </p:spTree>
    <p:extLst>
      <p:ext uri="{BB962C8B-B14F-4D97-AF65-F5344CB8AC3E}">
        <p14:creationId xmlns:p14="http://schemas.microsoft.com/office/powerpoint/2010/main" val="219375055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792D3E-AAE7-40F1-95A6-1F1B41F5EF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OMOT SPISA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813E59-9263-42D1-B005-9AC07377C69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hr-HR" dirty="0"/>
              <a:t>Nakon upisivanja akata, odnosno spisa u urudžbeni zapisnik ili upisnike predmeta upravnog postupka, radnik pisarnice upisani akt stavlja u omot spisa (košuljicu) u koju se kasnije ulažu i ostali akti istog predmeta.</a:t>
            </a:r>
          </a:p>
          <a:p>
            <a:r>
              <a:rPr lang="hr-HR" dirty="0"/>
              <a:t>Omot spisa, odnosno predmeta vodi se na propisanim obrascima, tiskanicama veličine 230 x 310 mm. Omoti predmeta upravnog postupka uočljivo se razlikuju od predmeta neupravnog postupka.</a:t>
            </a:r>
          </a:p>
          <a:p>
            <a:r>
              <a:rPr lang="hr-HR" dirty="0"/>
              <a:t>Na prvoj vanjskoj strani omota piše se u gornjem lijevom kutu naziv tijela, odnosno unutarnje ustrojbene jedinice kojoj se akt dostavlja na rješavanje, prema Jedinstvenom planu klasifikacijskih oznaka i brojčanih oznaka stvaratelja i primatelja akata, godina primitka teurudžbeni broj akta. Ako se radi o predmetu upravnog postupka, piše se i oznaka UP/I  iliUP/II, ovisno o tome radi  li se o prvostupanjskom ili drugostupanjskom postupku.</a:t>
            </a:r>
          </a:p>
          <a:p>
            <a:r>
              <a:rPr lang="hr-HR" dirty="0"/>
              <a:t>Ispod oznake tijela i oznake upravnog predmeta ne pišu se podatci iz urudžbenog zapisnika, odnosno upisnika predmeta upravnog postupka koji se odnose na oznaku unutarnje ustrojbene/organizacijske jedinice, klasifikacijska oznaka te oznaka predmeta.</a:t>
            </a:r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55743786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42F73F-56B1-4273-A2A2-52AF0E9A48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OMOT SPISA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89E080CD-0D90-4FEF-A44B-DD98C098CF8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14441" y="2364961"/>
            <a:ext cx="4846672" cy="4254500"/>
          </a:xfr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791BC63-9119-463B-B292-FBACC78AC8B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69476" y="2354746"/>
            <a:ext cx="4503254" cy="45032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693341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114520-2E7A-4FC6-ACBC-A71A99AF76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PEČATI I ŽIGOVI S GRBOM REPUBLIKE HRVATSKE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AA8796-21FB-4CB1-A637-4CA300FECB4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hr-HR" b="1" dirty="0"/>
              <a:t>Svrha: potvrđivanje vjerodostojnosti akata</a:t>
            </a:r>
          </a:p>
          <a:p>
            <a:endParaRPr lang="hr-HR" b="1" dirty="0"/>
          </a:p>
          <a:p>
            <a:r>
              <a:rPr lang="hr-HR" b="1" dirty="0"/>
              <a:t>PEČAT</a:t>
            </a:r>
            <a:r>
              <a:rPr lang="hr-HR" dirty="0"/>
              <a:t> - okrugli oblik, od gume ili drugog odgovarajućeg materijala,  otiskuje se na papir ili drugu podlogu;</a:t>
            </a:r>
          </a:p>
          <a:p>
            <a:pPr marL="0" indent="0">
              <a:buNone/>
            </a:pPr>
            <a:r>
              <a:rPr lang="hr-HR" dirty="0"/>
              <a:t> </a:t>
            </a:r>
            <a:r>
              <a:rPr lang="hr-HR" u="sng" dirty="0"/>
              <a:t>Promjeri:</a:t>
            </a:r>
            <a:r>
              <a:rPr lang="hr-HR" dirty="0"/>
              <a:t> 38 mm, 25 mm, 18 mm, te 30 mm</a:t>
            </a:r>
          </a:p>
          <a:p>
            <a:pPr marL="0" indent="0">
              <a:buNone/>
            </a:pPr>
            <a:endParaRPr lang="hr-HR" dirty="0"/>
          </a:p>
          <a:p>
            <a:r>
              <a:rPr lang="hr-HR" b="1" dirty="0"/>
              <a:t>ŽIG </a:t>
            </a:r>
            <a:r>
              <a:rPr lang="hr-HR" dirty="0"/>
              <a:t>- okrugli oblik, od metala ili drugog odgovarajućeg materijala,  utiskuje se u papir ili drugu podlogu;</a:t>
            </a:r>
          </a:p>
          <a:p>
            <a:endParaRPr lang="hr-HR" dirty="0"/>
          </a:p>
          <a:p>
            <a:r>
              <a:rPr lang="hr-HR" b="1" dirty="0"/>
              <a:t>• ŠTAMBILJ </a:t>
            </a:r>
            <a:r>
              <a:rPr lang="hr-HR" dirty="0"/>
              <a:t>- pomoćno – tehničko sredstvo;</a:t>
            </a:r>
          </a:p>
        </p:txBody>
      </p:sp>
    </p:spTree>
    <p:extLst>
      <p:ext uri="{BB962C8B-B14F-4D97-AF65-F5344CB8AC3E}">
        <p14:creationId xmlns:p14="http://schemas.microsoft.com/office/powerpoint/2010/main" val="54702471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8DA8D4-A897-4E31-8EE0-C2C12CDBA2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PEČATI I ŽIGOVI S GRBOM REPUBLIKE HRVATSKE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78FEBFAA-657F-4AE4-B867-449E764507F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23368" y="2722651"/>
            <a:ext cx="4438881" cy="205224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5EA9522-C29C-41F9-9C4C-77775CE2F32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54722" y="4552683"/>
            <a:ext cx="2215054" cy="220257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9AA7F824-CEC0-4412-A0AF-B1F6B3D0C89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85210" y="3015463"/>
            <a:ext cx="3259489" cy="231423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23496105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E45682-FB3D-48B5-8E31-8CE58DEB6A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PEČATI I ŽIGOVI S GRBOM REPUBLIKE HRVATSKE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A544E1-8FE6-44BE-947A-71570C8B8F4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r-HR" b="1" dirty="0"/>
              <a:t>Sadržaj pečata i žiga</a:t>
            </a:r>
            <a:r>
              <a:rPr lang="hr-HR" dirty="0"/>
              <a:t>: - naziv Republika Hrvatska;</a:t>
            </a:r>
            <a:br>
              <a:rPr lang="hr-HR" dirty="0"/>
            </a:br>
            <a:r>
              <a:rPr lang="hr-HR" dirty="0"/>
              <a:t>                                       - grb Republike Hrvatske</a:t>
            </a:r>
            <a:br>
              <a:rPr lang="hr-HR" dirty="0"/>
            </a:br>
            <a:r>
              <a:rPr lang="hr-HR" dirty="0"/>
              <a:t>                                       - naziv odnosno ime tijela; </a:t>
            </a:r>
            <a:br>
              <a:rPr lang="hr-HR" dirty="0"/>
            </a:br>
            <a:r>
              <a:rPr lang="hr-HR" dirty="0"/>
              <a:t>                                       - sjedište tijela</a:t>
            </a:r>
          </a:p>
          <a:p>
            <a:endParaRPr lang="hr-HR" dirty="0"/>
          </a:p>
          <a:p>
            <a:r>
              <a:rPr lang="hr-HR" b="1" dirty="0"/>
              <a:t>Pečat i žig rabe</a:t>
            </a:r>
            <a:r>
              <a:rPr lang="hr-HR" dirty="0"/>
              <a:t>:  Predsjednik Republike Hrvatske, Ured Predsjednika Republike Hrvatske,Hrvatski sabor,Vlada Republike Hrvatske;,Ustavni sud Republike Hrvatske,pučki pravobranitelj,tijela državne uprave, tijela jedinica lokalne i područne (regionalne) samouprave, pravne osobe koje imaju javne ovlasti.(na akte koje donose u okviru javnih ovlasti)..i dr.</a:t>
            </a:r>
          </a:p>
        </p:txBody>
      </p:sp>
    </p:spTree>
    <p:extLst>
      <p:ext uri="{BB962C8B-B14F-4D97-AF65-F5344CB8AC3E}">
        <p14:creationId xmlns:p14="http://schemas.microsoft.com/office/powerpoint/2010/main" val="270635472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CC2B45-6F46-493D-8C4E-CFC5A83FC1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PEČATI I ŽIGOVI S GRBOM REPUBLIKE HRVATSKE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3464A3-FF1D-4E7A-AEF8-6B977B639D9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b="1" dirty="0"/>
              <a:t>Pečat i žig s grbom Republike Hrvatske stavlja se na akte koje</a:t>
            </a:r>
          </a:p>
          <a:p>
            <a:r>
              <a:rPr lang="hr-HR" b="1" dirty="0"/>
              <a:t>tijela: </a:t>
            </a:r>
            <a:r>
              <a:rPr lang="hr-HR" dirty="0"/>
              <a:t> - donose</a:t>
            </a:r>
            <a:br>
              <a:rPr lang="hr-HR" dirty="0"/>
            </a:br>
            <a:r>
              <a:rPr lang="hr-HR" dirty="0"/>
              <a:t>           - međusobno se ophode, </a:t>
            </a:r>
            <a:br>
              <a:rPr lang="hr-HR" dirty="0"/>
            </a:br>
            <a:r>
              <a:rPr lang="hr-HR" dirty="0"/>
              <a:t>           - upućuju pravnim osobama i građanima.</a:t>
            </a:r>
          </a:p>
          <a:p>
            <a:r>
              <a:rPr lang="hr-HR" b="1" dirty="0"/>
              <a:t>Pečat i žig smije izrađivati</a:t>
            </a:r>
            <a:r>
              <a:rPr lang="hr-HR" dirty="0"/>
              <a:t>: - ovlašteni obrtnik</a:t>
            </a:r>
            <a:br>
              <a:rPr lang="hr-HR" dirty="0"/>
            </a:br>
            <a:r>
              <a:rPr lang="hr-HR" dirty="0"/>
              <a:t>                                               - ovlašteno trgovačko društvo.</a:t>
            </a:r>
          </a:p>
          <a:p>
            <a:endParaRPr lang="hr-HR" dirty="0"/>
          </a:p>
          <a:p>
            <a:r>
              <a:rPr lang="hr-HR" dirty="0"/>
              <a:t>Rješenje o </a:t>
            </a:r>
            <a:r>
              <a:rPr lang="hr-HR" b="1" u="sng" dirty="0"/>
              <a:t>ovlaštenju</a:t>
            </a:r>
            <a:r>
              <a:rPr lang="hr-HR" dirty="0"/>
              <a:t> za izradu pečata i žigova s grbom Republike Hrvatske </a:t>
            </a:r>
            <a:r>
              <a:rPr lang="hr-HR" u="sng" dirty="0"/>
              <a:t>izdaje Ministarstvo unutarnjih poslova </a:t>
            </a:r>
          </a:p>
        </p:txBody>
      </p:sp>
    </p:spTree>
    <p:extLst>
      <p:ext uri="{BB962C8B-B14F-4D97-AF65-F5344CB8AC3E}">
        <p14:creationId xmlns:p14="http://schemas.microsoft.com/office/powerpoint/2010/main" val="11312574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0C052D-CF88-4DEA-8ACD-3A52C644F6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PRAVNI IZVORI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136D5B4-73BC-412D-B3CF-A80CEF9D91F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/>
              <a:t>Pravilnik za primjenu Zakona o pečatima i žigovima s grbom RH (¨Narodne novine¨,br.93/95)</a:t>
            </a:r>
          </a:p>
          <a:p>
            <a:r>
              <a:rPr lang="hr-HR" dirty="0"/>
              <a:t>Pravilnik o jedinstvenim klasifikacijskim oznakama  i brojčanim oznakama stvaratelja i primatelja akata(¨Narodne novine¨, br.38/88)</a:t>
            </a:r>
          </a:p>
          <a:p>
            <a:r>
              <a:rPr lang="hr-HR" dirty="0"/>
              <a:t>Zakon o tajnosti podataka </a:t>
            </a:r>
            <a:r>
              <a:rPr lang="pl-PL" dirty="0"/>
              <a:t>(“Narodne novine”, broj 79/07 i 86/12)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425068867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8C49AE-1DAA-405A-8D56-F2F4ECA2CA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PEČATI I ŽIGOVI S GRBOM REPUBLIKE HRVATSKE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6E18C9-8A6B-4855-9A7A-56B9BF77418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r-HR" b="1" dirty="0"/>
              <a:t>Ministarstvo uprave </a:t>
            </a:r>
            <a:r>
              <a:rPr lang="hr-HR" dirty="0"/>
              <a:t>daje odobrenje za izradu pečata i žigova s grbom Republike Hrvatske.</a:t>
            </a:r>
          </a:p>
          <a:p>
            <a:r>
              <a:rPr lang="hr-HR" dirty="0"/>
              <a:t>• Pečati i žigovi s grbom Republike Hrvatske </a:t>
            </a:r>
            <a:r>
              <a:rPr lang="hr-HR" b="1" dirty="0"/>
              <a:t>moraju se uništiti: </a:t>
            </a:r>
            <a:br>
              <a:rPr lang="hr-HR" dirty="0"/>
            </a:br>
            <a:r>
              <a:rPr lang="hr-HR" dirty="0"/>
              <a:t> - zbog promjene naziva tijela koje ih rabi, istrošenosti ili drugog razloga koji ih čini  neupotrebljivim </a:t>
            </a:r>
            <a:br>
              <a:rPr lang="hr-HR" dirty="0"/>
            </a:br>
            <a:r>
              <a:rPr lang="hr-HR" dirty="0"/>
              <a:t>  - kada tijela koja ih rabe prestaju s radom;</a:t>
            </a:r>
            <a:br>
              <a:rPr lang="hr-HR" dirty="0"/>
            </a:br>
            <a:r>
              <a:rPr lang="hr-HR" dirty="0"/>
              <a:t> - ako ih je rabila pravna osoba s javnim ovlastima koja je promijenila naziv ili je  prestala s radom ili više nema javne ovlasti.</a:t>
            </a:r>
          </a:p>
          <a:p>
            <a:endParaRPr lang="hr-HR" dirty="0"/>
          </a:p>
          <a:p>
            <a:r>
              <a:rPr lang="hr-HR" dirty="0"/>
              <a:t>• Pečate i žigove s grbom Republike Hrvatske </a:t>
            </a:r>
            <a:r>
              <a:rPr lang="hr-HR" b="1" dirty="0"/>
              <a:t>uništava Ministarstvo uprave</a:t>
            </a:r>
          </a:p>
        </p:txBody>
      </p:sp>
    </p:spTree>
    <p:extLst>
      <p:ext uri="{BB962C8B-B14F-4D97-AF65-F5344CB8AC3E}">
        <p14:creationId xmlns:p14="http://schemas.microsoft.com/office/powerpoint/2010/main" val="394417356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B6B940-AEE2-47A9-88EC-BFB9ACF3F8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UPRAVNE PRISTOJBE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921CE8-4310-49C7-B2C0-3062F1471F6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r-HR" dirty="0"/>
              <a:t>Upravne pristojbe </a:t>
            </a:r>
            <a:r>
              <a:rPr lang="hr-HR" sz="2800" b="1" dirty="0"/>
              <a:t>plaćaju </a:t>
            </a:r>
            <a:r>
              <a:rPr lang="hr-HR" dirty="0"/>
              <a:t>se za spise i radnje pred:</a:t>
            </a:r>
          </a:p>
          <a:p>
            <a:pPr marL="0" indent="0">
              <a:buNone/>
            </a:pPr>
            <a:r>
              <a:rPr lang="hr-HR" dirty="0"/>
              <a:t>  - tijelima državne uprave, diplomatskim, konzularnim i drugim predstavničkiM tijelima Republike Hrvatske u inozemstvu;</a:t>
            </a:r>
          </a:p>
          <a:p>
            <a:pPr marL="0" indent="0">
              <a:buNone/>
            </a:pPr>
            <a:r>
              <a:rPr lang="hr-HR" dirty="0"/>
              <a:t> - tijelima jedinica lokalne i područne (regionalne) samouprave te pravnim osobama koje imaju javne ovlastI</a:t>
            </a:r>
          </a:p>
          <a:p>
            <a:pPr marL="0" indent="0">
              <a:buNone/>
            </a:pPr>
            <a:endParaRPr lang="hr-HR" dirty="0"/>
          </a:p>
          <a:p>
            <a:pPr>
              <a:buFont typeface="Wingdings" panose="05000000000000000000" pitchFamily="2" charset="2"/>
              <a:buChar char="Ø"/>
            </a:pPr>
            <a:r>
              <a:rPr lang="hr-HR" b="1" dirty="0"/>
              <a:t>Pristojbeni obveznik </a:t>
            </a:r>
            <a:r>
              <a:rPr lang="hr-HR" dirty="0"/>
              <a:t>je osoba na čiji se zahtjev pokreće postupak</a:t>
            </a:r>
          </a:p>
          <a:p>
            <a:pPr marL="0" indent="0">
              <a:buNone/>
            </a:pPr>
            <a:r>
              <a:rPr lang="hr-HR" dirty="0"/>
              <a:t>odnosno obavljaju radnje za koje je u Tarifi propisano plaćanje pristojbe.</a:t>
            </a:r>
          </a:p>
        </p:txBody>
      </p:sp>
    </p:spTree>
    <p:extLst>
      <p:ext uri="{BB962C8B-B14F-4D97-AF65-F5344CB8AC3E}">
        <p14:creationId xmlns:p14="http://schemas.microsoft.com/office/powerpoint/2010/main" val="82478967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DC6634-AA09-4A8E-AC96-033BE496F1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UPRAVNE PRISTOJBE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1BE950-7838-4637-8727-26ACB2F2618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hr-HR" dirty="0"/>
              <a:t>Pristojbena obveza </a:t>
            </a:r>
            <a:r>
              <a:rPr lang="hr-HR" b="1" dirty="0"/>
              <a:t>nastaje</a:t>
            </a:r>
            <a:r>
              <a:rPr lang="hr-HR" dirty="0"/>
              <a:t> u trenutku podnošenja zahtjeva za izdavanje rješenja ili druge isprave, odnosno u trenutku podnošenja podneska</a:t>
            </a:r>
          </a:p>
          <a:p>
            <a:r>
              <a:rPr lang="hr-HR" dirty="0"/>
              <a:t>Osnovica za utvrđivanje upravne pristojbe, ako je propisano da se pristojba plaća prema vrijednosti predmeta:</a:t>
            </a:r>
          </a:p>
          <a:p>
            <a:pPr marL="0" indent="0">
              <a:buNone/>
            </a:pPr>
            <a:r>
              <a:rPr lang="hr-HR" dirty="0"/>
              <a:t> - uzima se vrijednost naznačena u podnesku ili ispravi;</a:t>
            </a:r>
          </a:p>
          <a:p>
            <a:pPr marL="0" indent="0">
              <a:buNone/>
            </a:pPr>
            <a:r>
              <a:rPr lang="hr-HR" dirty="0"/>
              <a:t> - vrijednost utvrđena na način propisan u Tarifi.</a:t>
            </a:r>
          </a:p>
          <a:p>
            <a:pPr marL="0" indent="0">
              <a:buNone/>
            </a:pPr>
            <a:endParaRPr lang="hr-HR" dirty="0"/>
          </a:p>
          <a:p>
            <a:pPr marL="0" indent="0">
              <a:buNone/>
            </a:pPr>
            <a:r>
              <a:rPr lang="hr-HR" b="1" dirty="0"/>
              <a:t>Vrste oslobođenja od plaćanja upravne pristojbe:</a:t>
            </a:r>
          </a:p>
          <a:p>
            <a:pPr marL="0" indent="0">
              <a:buNone/>
            </a:pPr>
            <a:r>
              <a:rPr lang="hr-HR" dirty="0"/>
              <a:t> - Opća (pristojbu ne plaćaju određena tijela, osobe...)</a:t>
            </a:r>
          </a:p>
          <a:p>
            <a:pPr marL="0" indent="0">
              <a:buNone/>
            </a:pPr>
            <a:r>
              <a:rPr lang="hr-HR" dirty="0"/>
              <a:t> - Predmetna (pristojba se ne plaća za određene spise i radnje).</a:t>
            </a:r>
          </a:p>
          <a:p>
            <a:pPr marL="0" indent="0">
              <a:buNone/>
            </a:pPr>
            <a:endParaRPr lang="hr-HR" dirty="0"/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01291863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496E11-904C-4DD8-AE0B-CD860F7058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UPRAVNE PRISTOJBE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E26299-EFAD-4646-9A22-EF527FBB118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/>
              <a:t>Upravna pristojba plaća se:</a:t>
            </a:r>
          </a:p>
          <a:p>
            <a:r>
              <a:rPr lang="hr-HR" dirty="0"/>
              <a:t> </a:t>
            </a:r>
            <a:r>
              <a:rPr lang="hr-HR" b="1" dirty="0"/>
              <a:t> državnim biljezima</a:t>
            </a:r>
            <a:r>
              <a:rPr lang="hr-HR" dirty="0"/>
              <a:t>;</a:t>
            </a:r>
          </a:p>
          <a:p>
            <a:r>
              <a:rPr lang="hr-HR" dirty="0"/>
              <a:t>  </a:t>
            </a:r>
            <a:r>
              <a:rPr lang="hr-HR" b="1" dirty="0"/>
              <a:t>iznimno, izravno na propisani račun:</a:t>
            </a:r>
            <a:r>
              <a:rPr lang="hr-HR" dirty="0"/>
              <a:t> </a:t>
            </a:r>
          </a:p>
          <a:p>
            <a:pPr marL="0" indent="0">
              <a:buNone/>
            </a:pPr>
            <a:r>
              <a:rPr lang="hr-HR" dirty="0"/>
              <a:t>- ako pristojba iznosi više od 100,00 kuna,</a:t>
            </a:r>
          </a:p>
          <a:p>
            <a:pPr marL="0" indent="0">
              <a:buNone/>
            </a:pPr>
            <a:r>
              <a:rPr lang="hr-HR" dirty="0"/>
              <a:t> - ako je propisano da se uplaćuje izravno na propisani račun bez obzira na iznos</a:t>
            </a:r>
          </a:p>
        </p:txBody>
      </p:sp>
    </p:spTree>
    <p:extLst>
      <p:ext uri="{BB962C8B-B14F-4D97-AF65-F5344CB8AC3E}">
        <p14:creationId xmlns:p14="http://schemas.microsoft.com/office/powerpoint/2010/main" val="339608676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7ACA83-A6FF-46C7-BA31-97779B6483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UPRAVNE PRISTOJBE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877852-3DF8-48C4-BDA8-1AE27FA2788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hr-HR" b="1" dirty="0"/>
              <a:t>Konzularne pristojbe u inozemstvu </a:t>
            </a:r>
            <a:r>
              <a:rPr lang="hr-HR" dirty="0"/>
              <a:t>plaćaju se:</a:t>
            </a:r>
          </a:p>
          <a:p>
            <a:pPr marL="0" indent="0">
              <a:buNone/>
            </a:pPr>
            <a:r>
              <a:rPr lang="hr-HR" dirty="0"/>
              <a:t> - na bankovni račun diplomatskih misija ili konzularnih ureda;</a:t>
            </a:r>
          </a:p>
          <a:p>
            <a:pPr marL="0" indent="0">
              <a:buNone/>
            </a:pPr>
            <a:r>
              <a:rPr lang="hr-HR" dirty="0"/>
              <a:t> - iznimno – u gotovini.</a:t>
            </a:r>
          </a:p>
          <a:p>
            <a:pPr marL="0" indent="0">
              <a:buNone/>
            </a:pPr>
            <a:r>
              <a:rPr lang="hr-HR" b="1" u="sng" dirty="0"/>
              <a:t>• Poništavanje državnih biljega: pečatom ili na drugi propisani način</a:t>
            </a:r>
          </a:p>
          <a:p>
            <a:pPr marL="0" indent="0">
              <a:buNone/>
            </a:pPr>
            <a:endParaRPr lang="hr-HR" dirty="0"/>
          </a:p>
          <a:p>
            <a:pPr marL="0" indent="0">
              <a:buNone/>
            </a:pPr>
            <a:r>
              <a:rPr lang="hr-HR" sz="2600" b="1" dirty="0"/>
              <a:t>Ovlasti ministra financija vezano uz državne biljege</a:t>
            </a:r>
            <a:r>
              <a:rPr lang="hr-HR" dirty="0"/>
              <a:t>:</a:t>
            </a:r>
          </a:p>
          <a:p>
            <a:pPr marL="0" indent="0">
              <a:buNone/>
            </a:pPr>
            <a:r>
              <a:rPr lang="hr-HR" dirty="0"/>
              <a:t> - propisuje izdavanje, raspačavanje, povlačenje iz uporabe, zamjenu državnih biljega,</a:t>
            </a:r>
          </a:p>
          <a:p>
            <a:pPr marL="0" indent="0">
              <a:buNone/>
            </a:pPr>
            <a:r>
              <a:rPr lang="hr-HR" dirty="0"/>
              <a:t> daje ovlaštenje za maloprodaju državnih biljega ostalim pravnim i fizičkim osobama,</a:t>
            </a:r>
          </a:p>
          <a:p>
            <a:pPr marL="0" indent="0">
              <a:buNone/>
            </a:pPr>
            <a:r>
              <a:rPr lang="hr-HR" dirty="0"/>
              <a:t> određuje visinu provizije koja pripada prodavatelju biljega.</a:t>
            </a:r>
          </a:p>
          <a:p>
            <a:pPr marL="0" indent="0">
              <a:buNone/>
            </a:pP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40497550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4A6BAA-726C-4D53-B2DB-957782916B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99F5A731-B761-459A-9E4C-08FB5A15E1E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107642" y="0"/>
            <a:ext cx="12418912" cy="7116417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65C6DB4-5159-4A61-BBDE-463C2C62CF32}"/>
              </a:ext>
            </a:extLst>
          </p:cNvPr>
          <p:cNvSpPr txBox="1"/>
          <p:nvPr/>
        </p:nvSpPr>
        <p:spPr>
          <a:xfrm>
            <a:off x="4214191" y="1961322"/>
            <a:ext cx="734170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4800" dirty="0"/>
              <a:t>HVALA NA PAŽNJI!</a:t>
            </a:r>
          </a:p>
          <a:p>
            <a:endParaRPr lang="hr-HR" sz="4800" dirty="0"/>
          </a:p>
          <a:p>
            <a:r>
              <a:rPr lang="hr-HR" sz="4800" dirty="0"/>
              <a:t>                   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406F268-66D3-489E-8B16-8B327C4692E2}"/>
              </a:ext>
            </a:extLst>
          </p:cNvPr>
          <p:cNvSpPr txBox="1"/>
          <p:nvPr/>
        </p:nvSpPr>
        <p:spPr>
          <a:xfrm>
            <a:off x="8441635" y="4996070"/>
            <a:ext cx="457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hr-HR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86EE7D5-F509-484D-8612-7C672F86E743}"/>
              </a:ext>
            </a:extLst>
          </p:cNvPr>
          <p:cNvSpPr txBox="1"/>
          <p:nvPr/>
        </p:nvSpPr>
        <p:spPr>
          <a:xfrm>
            <a:off x="7871791" y="4002157"/>
            <a:ext cx="42744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b="1" dirty="0"/>
              <a:t>Elena Jakirčević</a:t>
            </a:r>
          </a:p>
        </p:txBody>
      </p:sp>
    </p:spTree>
    <p:extLst>
      <p:ext uri="{BB962C8B-B14F-4D97-AF65-F5344CB8AC3E}">
        <p14:creationId xmlns:p14="http://schemas.microsoft.com/office/powerpoint/2010/main" val="32930808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C1EE1A-2814-4352-A1F4-0CD65FC540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TKO JE DUŽAN PRIMJENJIVATI PROPISE UREDSKOG POSLOVANJA?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9E6A75-0DC0-4402-930C-151996577C1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/>
              <a:t>Tijela državne uprave</a:t>
            </a:r>
          </a:p>
          <a:p>
            <a:r>
              <a:rPr lang="hr-HR" dirty="0"/>
              <a:t>Tijela i službe jedinica lokalne i regionalne samouprave</a:t>
            </a:r>
          </a:p>
          <a:p>
            <a:r>
              <a:rPr lang="hr-HR" dirty="0"/>
              <a:t>Pravne osobe koje imaju javne ovlasti, stručne službe Vlade Republike Hrvatske i Hrvatskog sabora, Ured predsjednika Republike Hrvatske, druga državna tijela (ako za njihovo poslovanje nisu doneseni posebni propisi) </a:t>
            </a:r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6047260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5EF879-FCC1-4C90-8D00-6C23376C1B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POJAM UREDSKOG POSLOVANJA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9868C1-7845-47C6-BA1A-C5827F58AD3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/>
              <a:t>• pomoćna djelatnost uprave važna za uredno, stabilno i racionalno poslovanje;</a:t>
            </a:r>
          </a:p>
          <a:p>
            <a:r>
              <a:rPr lang="hr-HR" dirty="0"/>
              <a:t>onaj dio administrativnog poslovanja koji se, uglavnom, odnosi na rukovanje dokumentacijom;</a:t>
            </a:r>
          </a:p>
          <a:p>
            <a:endParaRPr lang="hr-HR" dirty="0"/>
          </a:p>
          <a:p>
            <a:r>
              <a:rPr lang="hr-HR" b="1" dirty="0"/>
              <a:t>U užem smislu: </a:t>
            </a:r>
            <a:r>
              <a:rPr lang="hr-HR" dirty="0"/>
              <a:t>zaprimanje, pregledavanje, razvrstavanje,raspoređivanje, upisivanje i dostava u rad, administrativno-tehnička obrada, otpremanje, razvođenje, stavljanje u pismohranu i čuvanje;</a:t>
            </a:r>
          </a:p>
          <a:p>
            <a:r>
              <a:rPr lang="hr-HR" b="1" dirty="0"/>
              <a:t>U širem smislu</a:t>
            </a:r>
            <a:r>
              <a:rPr lang="hr-HR" dirty="0"/>
              <a:t>: raspored prostorija, primanje stranaka, služba dežurstva,  stručna knjižnica, rukovanje štambiljima,pečatima i žigovima...</a:t>
            </a:r>
          </a:p>
        </p:txBody>
      </p:sp>
    </p:spTree>
    <p:extLst>
      <p:ext uri="{BB962C8B-B14F-4D97-AF65-F5344CB8AC3E}">
        <p14:creationId xmlns:p14="http://schemas.microsoft.com/office/powerpoint/2010/main" val="16669757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B6CAA3-AB45-4BCD-A124-B8C0C86159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TEMELJNI POJMOVI UREDSKOG POSLOVANJA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75EA97-2529-4FD9-8899-8B2C3EC5BE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r-HR" dirty="0"/>
              <a:t>PISMENO – podnesak ili akt</a:t>
            </a:r>
          </a:p>
          <a:p>
            <a:r>
              <a:rPr lang="hr-HR" dirty="0"/>
              <a:t>PODNESAK  – pismeno kojim </a:t>
            </a:r>
            <a:r>
              <a:rPr lang="hr-HR" b="1" dirty="0"/>
              <a:t>stranka</a:t>
            </a:r>
            <a:r>
              <a:rPr lang="hr-HR" dirty="0"/>
              <a:t> pokreće postupak, dopunjuje, mijenja svoj zahtjev odnosno drugo traženje ili od tog odustaje;</a:t>
            </a:r>
          </a:p>
          <a:p>
            <a:r>
              <a:rPr lang="hr-HR" dirty="0"/>
              <a:t>AKT - pismeno kojim </a:t>
            </a:r>
            <a:r>
              <a:rPr lang="hr-HR" b="1" dirty="0"/>
              <a:t>tijelo odlučuje </a:t>
            </a:r>
            <a:r>
              <a:rPr lang="hr-HR" dirty="0"/>
              <a:t>o predmetu postupka, odgovara na podnesak stranke, određuje, prekida ili završava neku službenu radnju te obavlja službeno dopisivanje s drugim tijelima odnosno pravnim osobama koje imaju javne ovlasti;</a:t>
            </a:r>
          </a:p>
          <a:p>
            <a:r>
              <a:rPr lang="hr-HR" dirty="0"/>
              <a:t>PRILOG - svaki pisani sastavak ili slikovni prikaz (tablica, slika, crtež i sl.) kao i fizički predmet koji se prilaže uz podnesak ili akt radi nadopune, pojašnjenja ili dokazivanja njegovog sadržaj;</a:t>
            </a:r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5349716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6F01B6-EE76-41D2-96FA-DA11EAB087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TEMELJNI POJMOVI UREDSKOG POSLOVANJA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C5C0B3-85C2-41CC-B085-90482A3EB7E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/>
              <a:t>SPIS (PREDMET) -skup pismena, priloga i drugih dokumenata koji se odnose na isto pitanje ili zadaću ili na drugi način čine posebnu cjelinu;</a:t>
            </a:r>
          </a:p>
          <a:p>
            <a:r>
              <a:rPr lang="hr-HR" dirty="0"/>
              <a:t>DOSJE - </a:t>
            </a:r>
            <a:r>
              <a:rPr lang="pl-PL" dirty="0"/>
              <a:t>skup predmeta koji se odnose na istu cjelinu, istu osobu,tijelo ili zadaću;</a:t>
            </a:r>
          </a:p>
          <a:p>
            <a:r>
              <a:rPr lang="pl-PL" dirty="0"/>
              <a:t>DOKUMENT - – svaki podatak odnosno svaki napisani, umnoženi,nacrtani,  slikovni, tiskani, snimljeni, magnetni, optički, elektronički ili dr. zapis podataka, fizički predmet, priopćenje ili informacija koji sadržajem i strukturom čini raspoznatljivu i jednoznačno određenu cjelinu povezanih  podataka</a:t>
            </a:r>
            <a:endParaRPr lang="hr-HR" dirty="0"/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40023307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D32041-1339-4B30-B27C-F2FDEF2E75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TEMELJNI POJMOVI UREDSKOG POSLOVANJE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566539-68AF-4E55-AEB8-A6D3ACECA6B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b="1" dirty="0"/>
              <a:t>BROJČANA OZNAKA </a:t>
            </a:r>
            <a:r>
              <a:rPr lang="hr-HR" dirty="0"/>
              <a:t>- – identifikacija predmeta odnosno pismena koja se sastoji od </a:t>
            </a:r>
            <a:r>
              <a:rPr lang="hr-HR" b="1" dirty="0"/>
              <a:t>klasifikacijske oznake </a:t>
            </a:r>
            <a:r>
              <a:rPr lang="hr-HR" dirty="0"/>
              <a:t>i </a:t>
            </a:r>
            <a:r>
              <a:rPr lang="hr-HR" b="1" dirty="0"/>
              <a:t>urudžbenog broja</a:t>
            </a:r>
            <a:r>
              <a:rPr lang="hr-HR" dirty="0"/>
              <a:t>;</a:t>
            </a:r>
          </a:p>
          <a:p>
            <a:r>
              <a:rPr lang="hr-HR" b="1" u="sng" dirty="0"/>
              <a:t>Klasifikacijska oznaka </a:t>
            </a:r>
            <a:r>
              <a:rPr lang="hr-HR" dirty="0"/>
              <a:t>- označava predmet prema sadržaju, vremenu nastanka, obliku i rednom broju predmeta;</a:t>
            </a:r>
          </a:p>
          <a:p>
            <a:r>
              <a:rPr lang="hr-HR" b="1" u="sng" dirty="0"/>
              <a:t>Urudžbeni broj </a:t>
            </a:r>
            <a:r>
              <a:rPr lang="hr-HR" dirty="0"/>
              <a:t>- - označava stvaratelja pismena, godinu nastanka i redni broj pismena unutar predmeta;</a:t>
            </a:r>
            <a:endParaRPr lang="hr-HR" b="1" u="sng" dirty="0"/>
          </a:p>
        </p:txBody>
      </p:sp>
    </p:spTree>
    <p:extLst>
      <p:ext uri="{BB962C8B-B14F-4D97-AF65-F5344CB8AC3E}">
        <p14:creationId xmlns:p14="http://schemas.microsoft.com/office/powerpoint/2010/main" val="239558364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BB54CB-F5C5-4CDA-BC49-D2073690E5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TEMELJNI POJMOVI UREDSKOG POSLOVANJA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7152D5-51EC-42F2-85BA-676E236AE3A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r-HR" dirty="0"/>
              <a:t>ELEKTRONIČKA ISPRAVA – isprava uređena sukladno posebnim</a:t>
            </a:r>
          </a:p>
          <a:p>
            <a:pPr marL="0" indent="0">
              <a:buNone/>
            </a:pPr>
            <a:r>
              <a:rPr lang="hr-HR" dirty="0"/>
              <a:t> propisima;</a:t>
            </a:r>
          </a:p>
          <a:p>
            <a:r>
              <a:rPr lang="hr-HR" dirty="0"/>
              <a:t> ELEKTRONIČKI DOKUMENT – bilo koja vrsta elektroničkog zapisa koji nema svojstva elektroničke isprave;</a:t>
            </a:r>
          </a:p>
          <a:p>
            <a:r>
              <a:rPr lang="hr-HR" dirty="0"/>
              <a:t>PISARNICA – posebna unutarnja ustrojstvena jedinica koja obavljaposlove uredskog poslovanja, primanje i pregled pismena i drugih dokumenata, njihovo razvrstavanje i raspoređivanje, upisivanje u odgovarajuće evidencije, dostava u rad, otpremanje, razvođenje i čuvanje u pismohrani;</a:t>
            </a:r>
          </a:p>
          <a:p>
            <a:r>
              <a:rPr lang="hr-HR" dirty="0"/>
              <a:t> PISMOHRANA – dio pisarnice koji obavlja poslove čuvanja i izlučivanja pismena te drugih dokumenata;</a:t>
            </a:r>
          </a:p>
        </p:txBody>
      </p:sp>
    </p:spTree>
    <p:extLst>
      <p:ext uri="{BB962C8B-B14F-4D97-AF65-F5344CB8AC3E}">
        <p14:creationId xmlns:p14="http://schemas.microsoft.com/office/powerpoint/2010/main" val="212019904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 Boardroom">
  <a:themeElements>
    <a:clrScheme name="Ion Boardroom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8F8F8F"/>
      </a:hlink>
      <a:folHlink>
        <a:srgbClr val="A5A5A5"/>
      </a:folHlink>
    </a:clrScheme>
    <a:fontScheme name="Ion Boardroom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B8502691-933B-45FE-8764-BA278511EF2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TM02900722[[fn=Ion Boardroom]]</Template>
  <TotalTime>121</TotalTime>
  <Words>2383</Words>
  <Application>Microsoft Macintosh PowerPoint</Application>
  <PresentationFormat>Widescreen</PresentationFormat>
  <Paragraphs>217</Paragraphs>
  <Slides>35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40" baseType="lpstr">
      <vt:lpstr>Arial</vt:lpstr>
      <vt:lpstr>Century Gothic</vt:lpstr>
      <vt:lpstr>Wingdings</vt:lpstr>
      <vt:lpstr>Wingdings 3</vt:lpstr>
      <vt:lpstr>Ion Boardroom</vt:lpstr>
      <vt:lpstr>UREDSKO POSLOVANJE I DOPISIVANJE</vt:lpstr>
      <vt:lpstr>PRAVNI IZVORI</vt:lpstr>
      <vt:lpstr>PRAVNI IZVORI</vt:lpstr>
      <vt:lpstr>TKO JE DUŽAN PRIMJENJIVATI PROPISE UREDSKOG POSLOVANJA?</vt:lpstr>
      <vt:lpstr>POJAM UREDSKOG POSLOVANJA</vt:lpstr>
      <vt:lpstr>TEMELJNI POJMOVI UREDSKOG POSLOVANJA</vt:lpstr>
      <vt:lpstr>TEMELJNI POJMOVI UREDSKOG POSLOVANJA</vt:lpstr>
      <vt:lpstr>TEMELJNI POJMOVI UREDSKOG POSLOVANJE</vt:lpstr>
      <vt:lpstr>TEMELJNI POJMOVI UREDSKOG POSLOVANJA</vt:lpstr>
      <vt:lpstr>Tko obavlja poslove uredskog poslovanja?</vt:lpstr>
      <vt:lpstr>SLUŽBENO DOPISIVANJE</vt:lpstr>
      <vt:lpstr>PRIMITAK PISMENA</vt:lpstr>
      <vt:lpstr>PRIJEMNI ŠTAMBILJ </vt:lpstr>
      <vt:lpstr>OTVARANJA POŠILJKI</vt:lpstr>
      <vt:lpstr>OTVARANJE POŠILJKI</vt:lpstr>
      <vt:lpstr>POSTUPANJE SA ZAPRIMLJENIM PISMENIMA</vt:lpstr>
      <vt:lpstr>POSTUPANJE S PISMENIMA OZNAČENIM SODREĐENIM STUPNJEM TAJNOSTI</vt:lpstr>
      <vt:lpstr>UREDSKE EVIDENCIJE</vt:lpstr>
      <vt:lpstr>KLASIFIKACIJSKA OZNAKA</vt:lpstr>
      <vt:lpstr>URUDŽBENI BROJ</vt:lpstr>
      <vt:lpstr>PowerPoint Presentation</vt:lpstr>
      <vt:lpstr>SASTAVNI DIJELOVI AKTA</vt:lpstr>
      <vt:lpstr>PowerPoint Presentation</vt:lpstr>
      <vt:lpstr>OMOT SPISA</vt:lpstr>
      <vt:lpstr>OMOT SPISA</vt:lpstr>
      <vt:lpstr>PEČATI I ŽIGOVI S GRBOM REPUBLIKE HRVATSKE</vt:lpstr>
      <vt:lpstr>PEČATI I ŽIGOVI S GRBOM REPUBLIKE HRVATSKE</vt:lpstr>
      <vt:lpstr>PEČATI I ŽIGOVI S GRBOM REPUBLIKE HRVATSKE</vt:lpstr>
      <vt:lpstr>PEČATI I ŽIGOVI S GRBOM REPUBLIKE HRVATSKE</vt:lpstr>
      <vt:lpstr>PEČATI I ŽIGOVI S GRBOM REPUBLIKE HRVATSKE</vt:lpstr>
      <vt:lpstr>UPRAVNE PRISTOJBE</vt:lpstr>
      <vt:lpstr>UPRAVNE PRISTOJBE</vt:lpstr>
      <vt:lpstr>UPRAVNE PRISTOJBE</vt:lpstr>
      <vt:lpstr>UPRAVNE PRISTOJBE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UREDSKO POSLOVANJE I DOPISIVANJE</dc:title>
  <dc:creator>X</dc:creator>
  <cp:lastModifiedBy>zk@botiss.com</cp:lastModifiedBy>
  <cp:revision>14</cp:revision>
  <dcterms:created xsi:type="dcterms:W3CDTF">2020-03-16T09:17:16Z</dcterms:created>
  <dcterms:modified xsi:type="dcterms:W3CDTF">2020-03-16T17:00:21Z</dcterms:modified>
</cp:coreProperties>
</file>