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usinfo.hr/CaseLaws/TOCVTS.aspx?Src=O66n7GcUZnXzcDj5c7DUpA==" TargetMode="External"/><Relationship Id="rId2" Type="http://schemas.openxmlformats.org/officeDocument/2006/relationships/hyperlink" Target="http://www.iusinfo.hr/CaseLaws/TOCVTS.aspx?Src=O66n7GcUZnV/BHGdmBEXNJuN4YIbaaj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usinfo.hr/CaseLaws/TOCVTS.aspx?Src=Ayw4muEZgrAvj1smtFuV6R7ETzVUJLH3MaDaHyFTIcE=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Zakon o obveznim odnosima 2.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Prestanak obveza</a:t>
            </a:r>
          </a:p>
          <a:p>
            <a:r>
              <a:rPr lang="hr-HR" dirty="0" smtClean="0"/>
              <a:t>Raskid ugovora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456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PRESTANAK OBVEZA</a:t>
            </a:r>
            <a:br>
              <a:rPr lang="hr-HR" dirty="0" smtClean="0"/>
            </a:br>
            <a:r>
              <a:rPr lang="hr-HR" dirty="0" smtClean="0"/>
              <a:t>Glava VI </a:t>
            </a:r>
            <a:br>
              <a:rPr lang="hr-HR" dirty="0" smtClean="0"/>
            </a:br>
            <a:r>
              <a:rPr lang="hr-HR" dirty="0" smtClean="0"/>
              <a:t>ZOO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r>
              <a:rPr lang="hr-HR" dirty="0" smtClean="0">
                <a:solidFill>
                  <a:srgbClr val="FF0000"/>
                </a:solidFill>
              </a:rPr>
              <a:t>MOLIM VAS PROUČITE SAMO INSTITUTE KOJI SU OZNAČENI CRVENOM BOJOM!</a:t>
            </a:r>
            <a:endParaRPr lang="hr-HR" dirty="0">
              <a:solidFill>
                <a:srgbClr val="FF0000"/>
              </a:solidFill>
            </a:endParaRPr>
          </a:p>
          <a:p>
            <a:pPr lvl="1"/>
            <a:endParaRPr lang="hr-HR" dirty="0" smtClean="0"/>
          </a:p>
          <a:p>
            <a:pPr lvl="1"/>
            <a:r>
              <a:rPr lang="hr-HR" b="1" u="sng" dirty="0" smtClean="0"/>
              <a:t>OBVEZE PRESTAJU:</a:t>
            </a:r>
          </a:p>
          <a:p>
            <a:pPr lvl="1"/>
            <a:r>
              <a:rPr lang="hr-HR" dirty="0" smtClean="0">
                <a:solidFill>
                  <a:srgbClr val="FF0000"/>
                </a:solidFill>
              </a:rPr>
              <a:t>Ispunjenjem</a:t>
            </a:r>
            <a:r>
              <a:rPr lang="hr-HR" dirty="0" smtClean="0"/>
              <a:t>- ispunjenje je osnovni način prestanka nekog obveznog odnosa</a:t>
            </a:r>
          </a:p>
          <a:p>
            <a:endParaRPr lang="hr-HR" dirty="0" smtClean="0"/>
          </a:p>
          <a:p>
            <a:pPr lvl="1"/>
            <a:r>
              <a:rPr lang="hr-HR" b="1" u="sng" dirty="0" smtClean="0"/>
              <a:t>OSTALI NAČINI PRESTANKA OBVEZNOG ODNOSA </a:t>
            </a:r>
            <a:r>
              <a:rPr lang="hr-HR" dirty="0" smtClean="0"/>
              <a:t>SU:</a:t>
            </a:r>
          </a:p>
          <a:p>
            <a:pPr lvl="1"/>
            <a:r>
              <a:rPr lang="hr-HR" b="1" dirty="0" smtClean="0">
                <a:solidFill>
                  <a:srgbClr val="FF0000"/>
                </a:solidFill>
              </a:rPr>
              <a:t>Prijeboj (kompenzacija)</a:t>
            </a:r>
          </a:p>
          <a:p>
            <a:pPr lvl="1"/>
            <a:r>
              <a:rPr lang="hr-HR" dirty="0" smtClean="0"/>
              <a:t>Otpust duga</a:t>
            </a:r>
          </a:p>
          <a:p>
            <a:pPr lvl="1"/>
            <a:r>
              <a:rPr lang="hr-HR" dirty="0" smtClean="0"/>
              <a:t>Sjedinjenje </a:t>
            </a:r>
          </a:p>
          <a:p>
            <a:pPr lvl="1"/>
            <a:r>
              <a:rPr lang="hr-HR" dirty="0" smtClean="0">
                <a:solidFill>
                  <a:srgbClr val="FF0000"/>
                </a:solidFill>
              </a:rPr>
              <a:t>Nemogućnost ispunjenja</a:t>
            </a:r>
          </a:p>
          <a:p>
            <a:pPr lvl="1"/>
            <a:r>
              <a:rPr lang="hr-HR" dirty="0" smtClean="0"/>
              <a:t>Protek vremena</a:t>
            </a:r>
          </a:p>
          <a:p>
            <a:pPr lvl="1"/>
            <a:r>
              <a:rPr lang="hr-HR" dirty="0" smtClean="0">
                <a:solidFill>
                  <a:srgbClr val="FF0000"/>
                </a:solidFill>
              </a:rPr>
              <a:t>Otkaz </a:t>
            </a:r>
          </a:p>
          <a:p>
            <a:pPr lvl="1"/>
            <a:r>
              <a:rPr lang="hr-HR" dirty="0" smtClean="0"/>
              <a:t>Smrt</a:t>
            </a:r>
          </a:p>
          <a:p>
            <a:pPr lvl="1"/>
            <a:r>
              <a:rPr lang="hr-HR" b="1" u="sng" dirty="0" smtClean="0">
                <a:solidFill>
                  <a:srgbClr val="FF0000"/>
                </a:solidFill>
              </a:rPr>
              <a:t>Zastara </a:t>
            </a:r>
            <a:r>
              <a:rPr lang="hr-HR" dirty="0" smtClean="0">
                <a:solidFill>
                  <a:srgbClr val="FF0000"/>
                </a:solidFill>
              </a:rPr>
              <a:t>( obradili smo na on-line predavanjima)</a:t>
            </a:r>
          </a:p>
          <a:p>
            <a:pPr lvl="1"/>
            <a:endParaRPr lang="hr-HR" dirty="0"/>
          </a:p>
          <a:p>
            <a:pPr lvl="1"/>
            <a:r>
              <a:rPr lang="hr-HR" dirty="0" smtClean="0">
                <a:solidFill>
                  <a:srgbClr val="FF0000"/>
                </a:solidFill>
              </a:rPr>
              <a:t>RASKID UGOVORA KAO NAČIN PRESTANKA OBVEZNOG</a:t>
            </a:r>
            <a:r>
              <a:rPr lang="hr-HR" dirty="0" smtClean="0"/>
              <a:t> ODNOSA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2311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Ispunjenje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smtClean="0"/>
              <a:t>Pročitajte odredbe ZOO-a  od čl. 161-178 i odgovorite na postavljena pitanja.</a:t>
            </a:r>
          </a:p>
          <a:p>
            <a:r>
              <a:rPr lang="hr-HR" dirty="0" smtClean="0"/>
              <a:t>1. Tko može ispuniti obvezu </a:t>
            </a:r>
          </a:p>
          <a:p>
            <a:r>
              <a:rPr lang="hr-HR" dirty="0" smtClean="0"/>
              <a:t>2. Kada (pod kojim pretpostavkama) treća osoba može, a kada ne može ispuniti obvezu?</a:t>
            </a:r>
          </a:p>
          <a:p>
            <a:r>
              <a:rPr lang="hr-HR" dirty="0" smtClean="0"/>
              <a:t>3. Kome se ispunjava obveza</a:t>
            </a:r>
          </a:p>
          <a:p>
            <a:r>
              <a:rPr lang="hr-HR" dirty="0" smtClean="0"/>
              <a:t>4. </a:t>
            </a:r>
            <a:r>
              <a:rPr lang="hr-HR" dirty="0"/>
              <a:t> </a:t>
            </a:r>
            <a:r>
              <a:rPr lang="hr-HR" dirty="0" smtClean="0"/>
              <a:t>Gdje se ispunjavaju obveze ( mjesto ispunjenja)</a:t>
            </a:r>
          </a:p>
          <a:p>
            <a:r>
              <a:rPr lang="hr-HR" dirty="0" smtClean="0"/>
              <a:t>5. Kada se ispunjavaju obveze( vrijeme ispunjenja)</a:t>
            </a:r>
          </a:p>
          <a:p>
            <a:r>
              <a:rPr lang="hr-HR" dirty="0" smtClean="0"/>
              <a:t>6. </a:t>
            </a:r>
            <a:r>
              <a:rPr lang="hr-HR" dirty="0" smtClean="0">
                <a:solidFill>
                  <a:srgbClr val="FF0000"/>
                </a:solidFill>
              </a:rPr>
              <a:t>Kako i gdje ćete ispuniti obvezu, ako ni vrijeme ni mjesto ispunjenja nisu navedeni u ugovoru?</a:t>
            </a:r>
          </a:p>
        </p:txBody>
      </p:sp>
    </p:spTree>
    <p:extLst>
      <p:ext uri="{BB962C8B-B14F-4D97-AF65-F5344CB8AC3E}">
        <p14:creationId xmlns:p14="http://schemas.microsoft.com/office/powerpoint/2010/main" val="297750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ZAMJENA ISPUNJENJA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Čl. 167 ZOO-a propisuje da obveza prestaje ako vjerovnik u sporazumu s dužnikom primi nešto drugo umjesto onoga što mu se duguje.</a:t>
            </a:r>
          </a:p>
          <a:p>
            <a:endParaRPr lang="hr-HR" dirty="0" smtClean="0"/>
          </a:p>
          <a:p>
            <a:r>
              <a:rPr lang="hr-HR" dirty="0" smtClean="0"/>
              <a:t>Objasnite razliku između </a:t>
            </a:r>
            <a:r>
              <a:rPr lang="hr-HR" b="1" dirty="0" smtClean="0">
                <a:solidFill>
                  <a:srgbClr val="FF0000"/>
                </a:solidFill>
              </a:rPr>
              <a:t>zamjene ispunjenja </a:t>
            </a:r>
            <a:r>
              <a:rPr lang="hr-HR" dirty="0" smtClean="0"/>
              <a:t>i </a:t>
            </a:r>
            <a:r>
              <a:rPr lang="hr-HR" b="1" u="sng" dirty="0" smtClean="0"/>
              <a:t>novacije</a:t>
            </a:r>
            <a:r>
              <a:rPr lang="hr-HR" dirty="0" smtClean="0"/>
              <a:t>!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066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PRIJEBOJ</a:t>
            </a:r>
            <a:br>
              <a:rPr lang="hr-HR" dirty="0" smtClean="0"/>
            </a:br>
            <a:r>
              <a:rPr lang="hr-HR" sz="2800" dirty="0" smtClean="0"/>
              <a:t>( KOMPENZACIJA)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pravnoj teoriji postoji više vrsta prijeboja:  ugovorni prijeboj, multilateralni prijeboj, jednsotrani ili zakonski prijeboj itd.</a:t>
            </a:r>
          </a:p>
          <a:p>
            <a:endParaRPr lang="hr-HR" dirty="0" smtClean="0"/>
          </a:p>
          <a:p>
            <a:r>
              <a:rPr lang="hr-HR" dirty="0" smtClean="0"/>
              <a:t>Odredbe ZOO-a </a:t>
            </a:r>
            <a:r>
              <a:rPr lang="hr-HR" dirty="0"/>
              <a:t>uređuje </a:t>
            </a:r>
            <a:r>
              <a:rPr lang="hr-HR" dirty="0" smtClean="0"/>
              <a:t> samo tzv</a:t>
            </a:r>
            <a:r>
              <a:rPr lang="hr-HR" dirty="0"/>
              <a:t>. </a:t>
            </a:r>
            <a:r>
              <a:rPr lang="hr-HR" dirty="0" smtClean="0"/>
              <a:t>jednostrani ( zakonski)  </a:t>
            </a:r>
            <a:r>
              <a:rPr lang="hr-HR" dirty="0"/>
              <a:t>prijeboj</a:t>
            </a:r>
            <a:r>
              <a:rPr lang="hr-HR" dirty="0" smtClean="0"/>
              <a:t>!</a:t>
            </a:r>
          </a:p>
          <a:p>
            <a:r>
              <a:rPr lang="hr-HR" dirty="0" smtClean="0"/>
              <a:t>Analizirajte ih odgovarajući na sljedeća pitanja:</a:t>
            </a:r>
            <a:endParaRPr lang="hr-HR" dirty="0"/>
          </a:p>
          <a:p>
            <a:pPr lvl="1"/>
            <a:r>
              <a:rPr lang="hr-HR" dirty="0" smtClean="0"/>
              <a:t>Navedite opće pretpostavke prijeboja iz članka 195!</a:t>
            </a:r>
          </a:p>
          <a:p>
            <a:pPr lvl="1"/>
            <a:r>
              <a:rPr lang="hr-HR" dirty="0" smtClean="0"/>
              <a:t>Kada ( u kojem trenutku) dolazi do prijeboja?</a:t>
            </a:r>
          </a:p>
          <a:p>
            <a:pPr lvl="1"/>
            <a:r>
              <a:rPr lang="hr-HR" dirty="0" smtClean="0"/>
              <a:t>Može li se prebiti zastarjela tražbina?</a:t>
            </a:r>
          </a:p>
          <a:p>
            <a:pPr lvl="1"/>
            <a:r>
              <a:rPr lang="hr-HR" dirty="0" smtClean="0"/>
              <a:t>Kada je prijeboj isključen?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951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Nemogućnost ispunjenja</a:t>
            </a:r>
            <a:br>
              <a:rPr lang="hr-HR" dirty="0">
                <a:solidFill>
                  <a:srgbClr val="FF0000"/>
                </a:solidFill>
              </a:rPr>
            </a:br>
            <a:r>
              <a:rPr lang="hr-HR" dirty="0" smtClean="0">
                <a:solidFill>
                  <a:srgbClr val="FF0000"/>
                </a:solidFill>
              </a:rPr>
              <a:t/>
            </a:r>
            <a:br>
              <a:rPr lang="hr-HR" dirty="0" smtClean="0">
                <a:solidFill>
                  <a:srgbClr val="FF0000"/>
                </a:solidFill>
              </a:rPr>
            </a:b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Proučite članak 208. ZOO i  sudskoj praksi IUS INFO nađite odluku koja se odnosi na prestanak obveznog odnosa zbog nemogućnosti ispunjenja.</a:t>
            </a:r>
          </a:p>
          <a:p>
            <a:r>
              <a:rPr lang="hr-HR" b="1" dirty="0"/>
              <a:t>Broj odluke:</a:t>
            </a:r>
            <a:r>
              <a:rPr lang="hr-HR" dirty="0"/>
              <a:t> Pž 1945/05-3</a:t>
            </a:r>
          </a:p>
          <a:p>
            <a:r>
              <a:rPr lang="hr-HR" b="1" dirty="0"/>
              <a:t>Datum sudske odluke:</a:t>
            </a:r>
            <a:r>
              <a:rPr lang="hr-HR" dirty="0"/>
              <a:t> 5.</a:t>
            </a:r>
            <a:r>
              <a:rPr lang="hr-HR" dirty="0">
                <a:hlinkClick r:id="rId2"/>
              </a:rPr>
              <a:t>6</a:t>
            </a:r>
            <a:r>
              <a:rPr lang="hr-HR" dirty="0"/>
              <a:t>.</a:t>
            </a:r>
            <a:r>
              <a:rPr lang="hr-HR" dirty="0">
                <a:hlinkClick r:id="rId3"/>
              </a:rPr>
              <a:t>2007</a:t>
            </a:r>
            <a:endParaRPr lang="hr-HR" dirty="0"/>
          </a:p>
          <a:p>
            <a:r>
              <a:rPr lang="hr-HR" b="1" dirty="0"/>
              <a:t>Vrsta odluke:</a:t>
            </a:r>
            <a:r>
              <a:rPr lang="hr-HR" dirty="0"/>
              <a:t> </a:t>
            </a:r>
            <a:r>
              <a:rPr lang="hr-HR" dirty="0">
                <a:hlinkClick r:id="rId4"/>
              </a:rPr>
              <a:t>Presuda i rješenje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17815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Otkaz  v. raskid ugovora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r>
              <a:rPr lang="hr-HR" dirty="0" smtClean="0"/>
              <a:t>Otkaz ugovora je jedan od načina prestanak obveznog odnosa.</a:t>
            </a:r>
          </a:p>
          <a:p>
            <a:r>
              <a:rPr lang="hr-HR" dirty="0" smtClean="0"/>
              <a:t>Otkaz je u ZOO-u reguliran člancima 211 i 212.</a:t>
            </a:r>
          </a:p>
          <a:p>
            <a:endParaRPr lang="hr-HR" dirty="0" smtClean="0"/>
          </a:p>
          <a:p>
            <a:r>
              <a:rPr lang="hr-HR" dirty="0" smtClean="0">
                <a:solidFill>
                  <a:srgbClr val="FF0000"/>
                </a:solidFill>
              </a:rPr>
              <a:t>Predmet analize je otkaz </a:t>
            </a:r>
            <a:r>
              <a:rPr lang="hr-HR" b="1" u="sng" dirty="0" smtClean="0">
                <a:solidFill>
                  <a:srgbClr val="FF0000"/>
                </a:solidFill>
              </a:rPr>
              <a:t>versus</a:t>
            </a:r>
            <a:r>
              <a:rPr lang="hr-HR" dirty="0" smtClean="0">
                <a:solidFill>
                  <a:srgbClr val="FF0000"/>
                </a:solidFill>
              </a:rPr>
              <a:t> raskid ugovora.</a:t>
            </a:r>
          </a:p>
          <a:p>
            <a:endParaRPr lang="hr-HR" dirty="0" smtClean="0">
              <a:solidFill>
                <a:srgbClr val="FF0000"/>
              </a:solidFill>
            </a:endParaRPr>
          </a:p>
          <a:p>
            <a:r>
              <a:rPr lang="hr-HR" dirty="0" smtClean="0"/>
              <a:t>Odnosno, pitanja koja se postavljaju su:</a:t>
            </a:r>
          </a:p>
          <a:p>
            <a:pPr lvl="1"/>
            <a:r>
              <a:rPr lang="hr-HR" dirty="0" smtClean="0"/>
              <a:t>kada se ugovor otkazuje, a kada raskida   </a:t>
            </a:r>
          </a:p>
          <a:p>
            <a:pPr lvl="1"/>
            <a:r>
              <a:rPr lang="hr-HR" dirty="0"/>
              <a:t>k</a:t>
            </a:r>
            <a:r>
              <a:rPr lang="hr-HR" dirty="0" smtClean="0"/>
              <a:t>oje su pravne posljedice otkaza, a koje raskida</a:t>
            </a:r>
          </a:p>
          <a:p>
            <a:pPr lvl="1"/>
            <a:r>
              <a:rPr lang="hr-HR" dirty="0" smtClean="0"/>
              <a:t>koji su načini otkaza, odnosno raskida ugovora</a:t>
            </a:r>
          </a:p>
          <a:p>
            <a:pPr lvl="1"/>
            <a:r>
              <a:rPr lang="hr-HR" dirty="0" smtClean="0"/>
              <a:t>Koji su razlozi  za raskid ugovora, a koji za  otkaz</a:t>
            </a:r>
          </a:p>
          <a:p>
            <a:pPr lvl="1"/>
            <a:r>
              <a:rPr lang="hr-HR" dirty="0" smtClean="0"/>
              <a:t>Trebamo li imati razloge za raskid i otkaz ugovora</a:t>
            </a:r>
          </a:p>
          <a:p>
            <a:pPr lvl="1"/>
            <a:endParaRPr lang="hr-HR" dirty="0"/>
          </a:p>
          <a:p>
            <a:pPr lvl="1"/>
            <a:r>
              <a:rPr lang="hr-HR" dirty="0" smtClean="0"/>
              <a:t>Proučite odredbe iz članka 211. i 212. ZOO-a o otkazu te odredbe od članka 360-374 o raskidu </a:t>
            </a:r>
          </a:p>
          <a:p>
            <a:pPr lvl="1"/>
            <a:r>
              <a:rPr lang="hr-HR" dirty="0" smtClean="0"/>
              <a:t>Navedena pitanja ćemo razmatrati tijekom on-line predavanja</a:t>
            </a:r>
          </a:p>
          <a:p>
            <a:pPr lvl="1"/>
            <a:endParaRPr lang="hr-HR" dirty="0" smtClean="0"/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7293899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33</TotalTime>
  <Words>399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Frame</vt:lpstr>
      <vt:lpstr>Zakon o obveznim odnosima 2. </vt:lpstr>
      <vt:lpstr>PRESTANAK OBVEZA Glava VI  ZOO </vt:lpstr>
      <vt:lpstr>Ispunjenje</vt:lpstr>
      <vt:lpstr>ZAMJENA ISPUNJENJA </vt:lpstr>
      <vt:lpstr>PRIJEBOJ ( KOMPENZACIJA)</vt:lpstr>
      <vt:lpstr>Nemogućnost ispunjenja  </vt:lpstr>
      <vt:lpstr>Otkaz  v. raskid ugovora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Zakon o obveznim odnosima 2.</dc:title>
  <dc:creator>aksamovic</dc:creator>
  <cp:lastModifiedBy>aksamovic</cp:lastModifiedBy>
  <cp:revision>6</cp:revision>
  <dcterms:created xsi:type="dcterms:W3CDTF">2020-04-22T08:08:21Z</dcterms:created>
  <dcterms:modified xsi:type="dcterms:W3CDTF">2020-04-22T08:41:37Z</dcterms:modified>
</cp:coreProperties>
</file>