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251" autoAdjust="0"/>
  </p:normalViewPr>
  <p:slideViewPr>
    <p:cSldViewPr>
      <p:cViewPr varScale="1">
        <p:scale>
          <a:sx n="79" d="100"/>
          <a:sy n="79" d="100"/>
        </p:scale>
        <p:origin x="-154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4D58B7-4D3B-4A74-BDE8-AF7358EC9300}" type="datetimeFigureOut">
              <a:rPr lang="en-US"/>
              <a:pPr>
                <a:defRPr/>
              </a:pPr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9CCBF1D-20E8-4AE6-9E61-418BEAD92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RH JOŠ UVIJEK VRLO NIZAK NIVO SUDJELOVANJA JAVNOSTI U BILO KOJOJ VRSTI JAVNIH PROCESA</a:t>
            </a:r>
            <a:r>
              <a:rPr lang="hr-HR" baseline="0" dirty="0" smtClean="0"/>
              <a:t> ODLUČIVANJA. JAVNE RASPRAVE, PROSTORNI PLANOVI, PROCJENE UTJECAJA NA OKOLIŠ – VRLO MALO ZAINTERESIRANIH. ČESTO SU INFORMACIJE SKRIVENE NA SLUŽBENIM STRANICAMA, ILI ČAK NISU NI OBJAVLJENE NA WEBU VEĆ DOSTUPNE SAMO U PAPIRNATOM OBLIKU ISKLJUČIVO NA ZAHTJEV (KRŠENJE)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SLUČAJU DA JE POTREBNO ZAŠTITITI</a:t>
            </a:r>
            <a:r>
              <a:rPr lang="hr-HR" baseline="0" dirty="0" smtClean="0"/>
              <a:t> INVESTITORE, DOVOLJNU ZAŠTITU PRUŽAJU OPĆA PRAVILA OBVEZNOG PRAVA O ZABRANI PROUZROČENJA ŠTETE. INVESTITORI (NOSITELJI ZAHVATA, OPERATERI) I OSOBE KOJE OBAVLJAJU DJELATNOSTI KOJE MOGU IMATI ZNAČAJNE UČINKE NA OKOLIŠ MOGU SE ODREDBOM ČL. 171. KORISTITI ZA ZASTRAŠIVANJE JAVNOSTI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KAŠNJENJE U ODNOSU NA ZAKONOM</a:t>
            </a:r>
            <a:r>
              <a:rPr lang="hr-HR" baseline="0" dirty="0" smtClean="0"/>
              <a:t> PREDVIĐENI ROK, </a:t>
            </a:r>
            <a:r>
              <a:rPr lang="hr-HR" dirty="0" smtClean="0"/>
              <a:t>PRUŽANJE</a:t>
            </a:r>
            <a:r>
              <a:rPr lang="hr-HR" baseline="0" dirty="0" smtClean="0"/>
              <a:t> NEPOTPUNE INFORMACIJE, POZIVANJE NA IZUZETKE OD PRAVA NA INFORMACIJU BEZ PRETHODNO OBAVLJENOG TESTA RAZMJERNOSTI U ODNOSU NA JAVNI INTERES, POZIVANJE NA UVID U INFORMACIJU UMJESTO NA DOSTAVLJANJE INFORMACIJE U TRAŽENOM OBLIKU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PRIJAVU</a:t>
            </a:r>
            <a:r>
              <a:rPr lang="hr-HR" baseline="0" dirty="0" smtClean="0"/>
              <a:t> PARALELNO ŠALJEMO I VIŠIM INSTANCAMA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OVAKVA</a:t>
            </a:r>
            <a:r>
              <a:rPr lang="hr-HR" baseline="0" dirty="0" smtClean="0"/>
              <a:t> ODREDBA NE POSTOJI NITI JEDNOM DRUGOM ZAKONU U RH – IZBAČENA IZ NOVOG ZAKONA O GRADNJI I NOVOG ZAKONA O PROSTORNOM UREĐENJU. NEJASNO JE ŠTO ZNAČI ZLORABITI PRAVO NA POKRETANJE UPRAVNOG SPORA, TE MOŽE POSTATI TEMELJ ZA ARBITRARNO POSTUPANJE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CBF1D-20E8-4AE6-9E61-418BEAD924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13FAE-DDB0-4C40-9AFB-83AD40C0ED50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0A477-CC25-466D-B18C-8720286F1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C654-84F4-4C11-BAA1-B80D14FDF0CC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F053C-634E-49BD-A7A2-CE50CAF4C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0C66-7B26-4D88-8DE2-79252F6E30BC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33BC0-9B77-4019-8D96-1CF2DBBF8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8CB1-39CD-41C2-B56C-C13900738FF9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528D7-B832-4AFE-A23D-802415493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17CE-B2DA-433C-B72A-15882F54FB61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8BDBE-449F-4ED8-9CCB-6E7BEBC69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4160-9968-4096-A79B-708F33E0C23D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07BD-19A1-498F-A253-81A6FAAEC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1B39-3007-4D0E-A74E-2AEE3F1E3D10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A11A8-AFAC-44BC-B7FB-64A8F4EFA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516C-7373-44D9-B8C4-07AA697EDEE1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DA6C-4873-48AF-BC76-A8657B59D7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5A47-62AC-42B7-8E33-8652417F4430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64AF-5F11-4D1A-9D95-178122BC05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1563-3170-4FF0-82B7-C72A8690F7FE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2DC4-66BF-4D0B-8FFD-EE3CA587D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3EFE-533C-425A-8E8D-610947E6D0D7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B626-9640-4549-9FA1-77B3A76F6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EC7F44-B8B5-4444-8C67-FAA23ED0EA3E}" type="datetime1">
              <a:rPr lang="en-US" smtClean="0"/>
              <a:pPr>
                <a:defRPr/>
              </a:pPr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9BAFE65-AE9D-42A9-AE8C-A1C6ED5082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leni-osijek.h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2987675" y="5199063"/>
            <a:ext cx="60282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r-HR" altLang="en-US" sz="2400" dirty="0" smtClean="0">
                <a:latin typeface="Calibri" pitchFamily="34" charset="0"/>
              </a:rPr>
              <a:t>Dinko Pešić</a:t>
            </a:r>
            <a:endParaRPr lang="hr-HR" altLang="en-US" sz="2400" dirty="0">
              <a:latin typeface="Calibri" pitchFamily="34" charset="0"/>
            </a:endParaRPr>
          </a:p>
          <a:p>
            <a:pPr eaLnBrk="1" hangingPunct="1"/>
            <a:r>
              <a:rPr lang="hr-HR" altLang="en-US" sz="2400" dirty="0" smtClean="0">
                <a:latin typeface="Calibri" pitchFamily="34" charset="0"/>
              </a:rPr>
              <a:t>Udruga za zaštitu prirode i okoliša Zeleni Osijek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2500306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+mj-lt"/>
              </a:rPr>
              <a:t>PRAVNI INSTRUMENTI U RJEŠAVANJU</a:t>
            </a:r>
          </a:p>
          <a:p>
            <a:r>
              <a:rPr lang="hr-HR" sz="2800" b="1" dirty="0" smtClean="0">
                <a:latin typeface="+mj-lt"/>
              </a:rPr>
              <a:t>SLUČAJEVA ZELENOG TELEFONA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NAJČEŠĆE PREPREKE I PROBLEMI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PRIMJENA PRAVA NA PRISTUP PRAVOSUĐU (AARHUŠKA </a:t>
            </a:r>
          </a:p>
          <a:p>
            <a:r>
              <a:rPr lang="hr-HR" dirty="0" smtClean="0">
                <a:latin typeface="+mn-lt"/>
              </a:rPr>
              <a:t>  KONVENCIJA)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NEUJEDNAČENOST SUDSKE PRAKSE PO PITANJU NADLEŽNOSTI </a:t>
            </a:r>
          </a:p>
          <a:p>
            <a:r>
              <a:rPr lang="hr-HR" dirty="0" smtClean="0">
                <a:latin typeface="+mn-lt"/>
              </a:rPr>
              <a:t>  UPRAVNIH SUDOVA / PREDMETA UPRAVNIH SPOROVA, </a:t>
            </a:r>
          </a:p>
          <a:p>
            <a:r>
              <a:rPr lang="hr-HR" dirty="0" smtClean="0">
                <a:latin typeface="+mn-lt"/>
              </a:rPr>
              <a:t>  DUGOTRAJNOST POSTUPAKA, MANJKAVA UČINKOVITOST </a:t>
            </a:r>
          </a:p>
          <a:p>
            <a:r>
              <a:rPr lang="hr-HR" dirty="0" smtClean="0">
                <a:latin typeface="+mn-lt"/>
              </a:rPr>
              <a:t>  PRESUDA, NESTRUČNOST SUDACA ZA OKOLIŠNA PITANJA 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PRIJAVA PROBLEMA I POSTUPANJE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PRIJAVA NADLEŽNOJ SLUŽBI ILI SLUŽBAMA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UVIJEK TRAŽIMO POVRATNU INFORMACIJU</a:t>
            </a:r>
          </a:p>
          <a:p>
            <a:r>
              <a:rPr lang="hr-HR" dirty="0" smtClean="0">
                <a:latin typeface="+mn-lt"/>
              </a:rPr>
              <a:t>  O REZULTATIMA </a:t>
            </a:r>
            <a:r>
              <a:rPr lang="hr-HR" dirty="0" smtClean="0">
                <a:latin typeface="+mn-lt"/>
              </a:rPr>
              <a:t>POSTUPANJA</a:t>
            </a:r>
            <a:r>
              <a:rPr lang="hr-HR" dirty="0" smtClean="0">
                <a:latin typeface="+mn-lt"/>
              </a:rPr>
              <a:t> </a:t>
            </a: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RAZLIČITA ISKUSTVA U KOMUNIKACIJI I</a:t>
            </a:r>
          </a:p>
          <a:p>
            <a:r>
              <a:rPr lang="hr-HR" dirty="0" smtClean="0">
                <a:latin typeface="+mn-lt"/>
              </a:rPr>
              <a:t>  SURADNJI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6" name="Picture 5" descr="PRIJ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7680"/>
            <a:ext cx="4495800" cy="63703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357190" cy="365125"/>
          </a:xfrm>
        </p:spPr>
        <p:txBody>
          <a:bodyPr/>
          <a:lstStyle/>
          <a:p>
            <a:fld id="{C140A477-CC25-466D-B18C-8720286F116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PREPREKE I PROBLEMI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ZAKONSKA RJEŠENJA ZA POČINITELJE S PREDUGIM VREMENSKIM  </a:t>
            </a:r>
          </a:p>
          <a:p>
            <a:r>
              <a:rPr lang="hr-HR" dirty="0" smtClean="0">
                <a:latin typeface="+mn-lt"/>
              </a:rPr>
              <a:t>  ROKOM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POČINITELJ DUŽAN POSTUPITI KAKO JE RJEŠENJEM NALOŽENO, </a:t>
            </a:r>
          </a:p>
          <a:p>
            <a:r>
              <a:rPr lang="hr-HR" dirty="0" smtClean="0">
                <a:latin typeface="+mn-lt"/>
              </a:rPr>
              <a:t>  ALI NEMA KONKRETNIH SANKCIJA AKO TAKVO POSTUPANJE </a:t>
            </a:r>
          </a:p>
          <a:p>
            <a:r>
              <a:rPr lang="hr-HR" dirty="0" smtClean="0">
                <a:latin typeface="+mn-lt"/>
              </a:rPr>
              <a:t>  IZOSTANE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IZOSTANAK POVRATNE INFO O PROVEDENOM NADZORU I </a:t>
            </a:r>
          </a:p>
          <a:p>
            <a:r>
              <a:rPr lang="hr-HR" dirty="0" smtClean="0">
                <a:latin typeface="+mn-lt"/>
              </a:rPr>
              <a:t>  MJERAMA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MANJAK SLUŽBENIKA I MATERIJALNIH SREDSTAVA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UPLITANJE POLITIKE I PRIVATNIH INTERESA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285860"/>
            <a:ext cx="64294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PREPREKE I PROBLEMI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Čl. 253. ZAKONA O ZAŠTITI OKOLIŠA NEUSKLAĐEN S USTAVOM RH </a:t>
            </a:r>
          </a:p>
          <a:p>
            <a:r>
              <a:rPr lang="hr-HR" dirty="0" smtClean="0">
                <a:latin typeface="+mn-lt"/>
              </a:rPr>
              <a:t>   I AARHUŠKOM KONVENCIJOM</a:t>
            </a:r>
          </a:p>
          <a:p>
            <a:endParaRPr lang="hr-HR" sz="1600" dirty="0" smtClean="0">
              <a:latin typeface="+mn-lt"/>
            </a:endParaRPr>
          </a:p>
          <a:p>
            <a:r>
              <a:rPr lang="hr-HR" sz="1600" dirty="0" smtClean="0">
                <a:latin typeface="+mn-lt"/>
              </a:rPr>
              <a:t>Postupanje po prijavi</a:t>
            </a:r>
          </a:p>
          <a:p>
            <a:r>
              <a:rPr lang="hr-HR" sz="1600" dirty="0" smtClean="0">
                <a:latin typeface="+mn-lt"/>
              </a:rPr>
              <a:t>Članak 253.</a:t>
            </a:r>
          </a:p>
          <a:p>
            <a:r>
              <a:rPr lang="hr-HR" sz="1600" dirty="0" smtClean="0">
                <a:latin typeface="+mn-lt"/>
              </a:rPr>
              <a:t>(1) Inspektor će pisano obavijestiti poznatog podnositelja prijave o utvrđenom činjeničnom stanju u inspekcijskom nadzoru najkasnije trideset dana od dana utvrđenja činjeničnog stanja.</a:t>
            </a:r>
          </a:p>
          <a:p>
            <a:r>
              <a:rPr lang="hr-HR" sz="1600" dirty="0" smtClean="0">
                <a:latin typeface="+mn-lt"/>
              </a:rPr>
              <a:t>(2) Podnositelj prijave nije stranka u inspekcijskom postupku u smislu ovoga Zakona.</a:t>
            </a:r>
          </a:p>
          <a:p>
            <a:r>
              <a:rPr lang="hr-HR" sz="1600" dirty="0" smtClean="0">
                <a:latin typeface="+mn-lt"/>
              </a:rPr>
              <a:t>(3) Ako se tijekom inspekcijskoga nadzora utvrdi da nema povrede ovoga Zakona i propisa donesenih na temelju ovoga Zakona koje je ovlaštena nadzirati Inspekcija zaštite okoliša i opravdanog razloga za daljnje vođenje postupka, a podnositelj prijave zahtijeva izvođenje dokaza, postupak se nadalje vodi po zahtjevu podnositelja prijave.</a:t>
            </a:r>
          </a:p>
          <a:p>
            <a:r>
              <a:rPr lang="hr-HR" sz="1600" b="1" u="sng" dirty="0" smtClean="0">
                <a:solidFill>
                  <a:srgbClr val="FF0000"/>
                </a:solidFill>
                <a:latin typeface="+mn-lt"/>
              </a:rPr>
              <a:t>(4) Troškove daljnjeg vođenja postupka iz stavka 3. ovoga članka u cijelosti snosi podnositelj prijave.</a:t>
            </a:r>
          </a:p>
          <a:p>
            <a:r>
              <a:rPr lang="hr-HR" sz="1600" b="1" u="sng" dirty="0" smtClean="0">
                <a:solidFill>
                  <a:srgbClr val="FF0000"/>
                </a:solidFill>
                <a:latin typeface="+mn-lt"/>
              </a:rPr>
              <a:t>(5) U slučaju iz stavka 3. ovoga članka inspektor će zaključkom zatražiti od podnositelja prijave da unaprijed položi novčani iznos za troškove izvođenja drugih dokaza.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PREPREKE I PROBLEMI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USTAV RH, Čl. 70. “SVATKO IMA PRAVO NA ZDRAV ŽIVOT. DRŽAVA </a:t>
            </a:r>
          </a:p>
          <a:p>
            <a:r>
              <a:rPr lang="hr-HR" dirty="0" smtClean="0">
                <a:latin typeface="+mn-lt"/>
              </a:rPr>
              <a:t>  OSIGURAVA UVJETE ZA ZDRAV OKOLIŠ. SVATKO JE DUŽAN, U  </a:t>
            </a:r>
          </a:p>
          <a:p>
            <a:r>
              <a:rPr lang="hr-HR" dirty="0" smtClean="0">
                <a:latin typeface="+mn-lt"/>
              </a:rPr>
              <a:t>  SKLOPU SVOJIH OVLASTI I DJELATNOSTI, OSOBITU SKRB </a:t>
            </a:r>
          </a:p>
          <a:p>
            <a:r>
              <a:rPr lang="hr-HR" dirty="0" smtClean="0">
                <a:latin typeface="+mn-lt"/>
              </a:rPr>
              <a:t>  POSVEĆIVATI ZAŠTITI ZDRAVLJA LJUDI, PRIRODE I LJUDSKOG </a:t>
            </a:r>
          </a:p>
          <a:p>
            <a:r>
              <a:rPr lang="hr-HR" dirty="0" smtClean="0">
                <a:latin typeface="+mn-lt"/>
              </a:rPr>
              <a:t>  OKOLIŠA”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PROTIVNO JE PREBACITI TERET SNOŠENJA TROŠKOVA DALJNJEG </a:t>
            </a:r>
          </a:p>
          <a:p>
            <a:r>
              <a:rPr lang="hr-HR" dirty="0" smtClean="0">
                <a:latin typeface="+mn-lt"/>
              </a:rPr>
              <a:t>  INSPEKCIJSKOG NADZORA U STVARIMA ZAŠTITE OKOLIŠA NA </a:t>
            </a:r>
          </a:p>
          <a:p>
            <a:r>
              <a:rPr lang="hr-HR" dirty="0" smtClean="0">
                <a:latin typeface="+mn-lt"/>
              </a:rPr>
              <a:t>  PRIJAVITELJA.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>
                <a:latin typeface="+mn-lt"/>
              </a:rPr>
              <a:t>NITI JEDAN POJEDINAC (PRIJAVITELJ) NE BI SMIO SAM </a:t>
            </a:r>
          </a:p>
          <a:p>
            <a:r>
              <a:rPr lang="hr-HR" dirty="0" smtClean="0">
                <a:latin typeface="+mn-lt"/>
              </a:rPr>
              <a:t>  SNOSITI TERET, BUDUĆI DA JE ZAŠTITA OKOLIŠA OPĆI </a:t>
            </a:r>
          </a:p>
          <a:p>
            <a:r>
              <a:rPr lang="hr-HR" dirty="0" smtClean="0">
                <a:latin typeface="+mn-lt"/>
              </a:rPr>
              <a:t>  INTERES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PRIJAVITELJU SE NEGIRA POLOŽAJ STRANKE U POSTUPKU TE </a:t>
            </a:r>
          </a:p>
          <a:p>
            <a:r>
              <a:rPr lang="hr-HR" dirty="0" smtClean="0">
                <a:latin typeface="+mn-lt"/>
              </a:rPr>
              <a:t>  NEMA PROCESNA PRAVA KOJA JAMČI ZUP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PREPREKE I PROBLEMI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Čl. 171. ZAKONA O ZAŠTITI OKOLIŠA NEUSKLAĐEN S USTAVOM RH </a:t>
            </a:r>
          </a:p>
          <a:p>
            <a:r>
              <a:rPr lang="hr-HR" dirty="0" smtClean="0">
                <a:latin typeface="+mn-lt"/>
              </a:rPr>
              <a:t>   I AARHUŠKOM KONVENCIJOM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Članak 171. ZAKON O ZAŠTITI OKOLIŠA</a:t>
            </a:r>
          </a:p>
          <a:p>
            <a:r>
              <a:rPr lang="hr-HR" dirty="0" smtClean="0">
                <a:latin typeface="+mn-lt"/>
              </a:rPr>
              <a:t>Ako pojedini akt tijela javne vlasti nije pravomoćan jer je podnesen zahtjev sukladno članku 169. ovoga Zakona, nositelj zahvata, odnosno operater ili druga pravna i fizička osoba, na koju se taj akt odnosi, zbog toga odluči pričekati pravomoćnost akta, </a:t>
            </a:r>
            <a:r>
              <a:rPr lang="hr-HR" b="1" u="sng" dirty="0" smtClean="0">
                <a:solidFill>
                  <a:srgbClr val="FF0000"/>
                </a:solidFill>
                <a:latin typeface="+mn-lt"/>
              </a:rPr>
              <a:t>u slučaju da se utvrdi da je podnositelj zahtjeva zlorabio svoje pravo prema odredbama ovoga Zakona, nositelj zahvata odnosno operater ili druga pravna i fizička osoba imaju pravo tražiti naknadu obične štete i izmakle koristi od osobe koja je podnijela zahtjev.</a:t>
            </a: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PREPREKE I PROBLEMI</a:t>
            </a:r>
          </a:p>
          <a:p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AARHUŠKA KONVENCIJA</a:t>
            </a:r>
          </a:p>
          <a:p>
            <a:r>
              <a:rPr lang="hr-HR" dirty="0" smtClean="0">
                <a:latin typeface="+mn-lt"/>
              </a:rPr>
              <a:t>Članak 3.</a:t>
            </a:r>
          </a:p>
          <a:p>
            <a:r>
              <a:rPr lang="hr-HR" dirty="0" smtClean="0">
                <a:latin typeface="+mn-lt"/>
              </a:rPr>
              <a:t>OPĆE ODREDBE</a:t>
            </a:r>
          </a:p>
          <a:p>
            <a:r>
              <a:rPr lang="hr-HR" dirty="0" smtClean="0">
                <a:latin typeface="+mn-lt"/>
              </a:rPr>
              <a:t>Stavak </a:t>
            </a:r>
            <a:r>
              <a:rPr lang="vi-VN" dirty="0" smtClean="0">
                <a:latin typeface="+mn-lt"/>
              </a:rPr>
              <a:t>8. </a:t>
            </a:r>
            <a:endParaRPr lang="hr-HR" dirty="0" smtClean="0">
              <a:latin typeface="+mn-lt"/>
            </a:endParaRPr>
          </a:p>
          <a:p>
            <a:r>
              <a:rPr lang="vi-VN" dirty="0" smtClean="0">
                <a:latin typeface="Calibri" pitchFamily="34" charset="0"/>
              </a:rPr>
              <a:t>Svaka stranka dužna je osigurati da </a:t>
            </a:r>
            <a:r>
              <a:rPr lang="vi-VN" b="1" u="sng" dirty="0" smtClean="0">
                <a:solidFill>
                  <a:srgbClr val="FF0000"/>
                </a:solidFill>
                <a:latin typeface="Calibri" pitchFamily="34" charset="0"/>
              </a:rPr>
              <a:t>osobe koje ostvaruju svoja prava sukladno odredbama ove Konvencije ne budu ni na koji način kažnjene, gonjene ili uznemiravane zbog svoje djelatnosti.</a:t>
            </a:r>
            <a:r>
              <a:rPr lang="vi-VN" dirty="0" smtClean="0">
                <a:latin typeface="Calibri" pitchFamily="34" charset="0"/>
              </a:rPr>
              <a:t> Ova odredba ne utječe na ovlasti domaćih sudova u svezi određivanjem razumnih troškova sudskih postupaka.</a:t>
            </a:r>
            <a:endParaRPr lang="hr-HR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PROTIVNO NAČELU VLADAVINE PRAVA (Čl. 3. USTAVA RH) PREMA </a:t>
            </a:r>
          </a:p>
          <a:p>
            <a:r>
              <a:rPr lang="hr-HR" dirty="0" smtClean="0">
                <a:latin typeface="+mn-lt"/>
              </a:rPr>
              <a:t>  KOJEM “ZAKONI MORAJU BITI OPĆI I JEDNAKI ZA SVE, A </a:t>
            </a:r>
          </a:p>
          <a:p>
            <a:r>
              <a:rPr lang="hr-HR" dirty="0" smtClean="0">
                <a:latin typeface="+mn-lt"/>
              </a:rPr>
              <a:t>  ZAKONSKE POSLJEDICE TREBAJU BITI IZVJESNE ZA ONE NA KOJE ĆE </a:t>
            </a:r>
          </a:p>
          <a:p>
            <a:r>
              <a:rPr lang="hr-HR" dirty="0" smtClean="0">
                <a:latin typeface="+mn-lt"/>
              </a:rPr>
              <a:t>  SE ZAKON PRIMJENITI”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9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>
              <a:latin typeface="+mn-lt"/>
            </a:endParaRPr>
          </a:p>
          <a:p>
            <a:r>
              <a:rPr lang="hr-HR" b="1" dirty="0" smtClean="0">
                <a:latin typeface="+mn-lt"/>
              </a:rPr>
              <a:t>PRIMJERI PRIJAVA I ODGOVORA</a:t>
            </a:r>
          </a:p>
          <a:p>
            <a:endParaRPr lang="hr-HR" dirty="0" smtClean="0">
              <a:latin typeface="+mn-lt"/>
            </a:endParaRPr>
          </a:p>
        </p:txBody>
      </p:sp>
      <p:pic>
        <p:nvPicPr>
          <p:cNvPr id="6" name="Picture 5" descr="S22C-6e17050812410_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94" y="0"/>
            <a:ext cx="484870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071678"/>
            <a:ext cx="39290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>
                <a:latin typeface="+mn-lt"/>
              </a:rPr>
              <a:t>VELIK BROJ PRIJAVA </a:t>
            </a:r>
          </a:p>
          <a:p>
            <a:r>
              <a:rPr lang="hr-HR" dirty="0" smtClean="0">
                <a:latin typeface="+mn-lt"/>
              </a:rPr>
              <a:t>  ZAPUŠTENIH PARCELA </a:t>
            </a:r>
          </a:p>
          <a:p>
            <a:r>
              <a:rPr lang="hr-HR" dirty="0" smtClean="0">
                <a:latin typeface="+mn-lt"/>
              </a:rPr>
              <a:t>  OBRASLIH AMBROZIJOM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U VEĆINI SLUČAJEVA NEMA </a:t>
            </a:r>
          </a:p>
          <a:p>
            <a:r>
              <a:rPr lang="hr-HR" dirty="0" smtClean="0">
                <a:latin typeface="+mn-lt"/>
              </a:rPr>
              <a:t>  ODGOVORA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PARCELA NA DRŽAVNOM ZEMLJIŠTU, </a:t>
            </a:r>
          </a:p>
          <a:p>
            <a:r>
              <a:rPr lang="hr-HR" dirty="0" smtClean="0">
                <a:latin typeface="+mn-lt"/>
              </a:rPr>
              <a:t>  NA PODRUČJU NADLEŽNOSTI </a:t>
            </a:r>
          </a:p>
          <a:p>
            <a:r>
              <a:rPr lang="hr-HR" dirty="0" smtClean="0">
                <a:latin typeface="+mn-lt"/>
              </a:rPr>
              <a:t>  KOMUNALNOG REDARA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KOMUNALNI REDAR NEMA OVLASTI, </a:t>
            </a:r>
          </a:p>
          <a:p>
            <a:r>
              <a:rPr lang="hr-HR" dirty="0" smtClean="0">
                <a:latin typeface="+mn-lt"/>
              </a:rPr>
              <a:t>  OD DUUDI-a NEMA ODGOVORA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STANJE NEPROMIJENJENO</a:t>
            </a:r>
            <a:endParaRPr lang="hr-HR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9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PRIMJERI USPJEŠNO RJEŠENIH SLUČAJEVA</a:t>
            </a:r>
          </a:p>
          <a:p>
            <a:endParaRPr lang="hr-HR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85926"/>
            <a:ext cx="50006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>
                <a:latin typeface="+mn-lt"/>
              </a:rPr>
              <a:t>BETONIRANJE KORITA POTOKA “BABINA </a:t>
            </a:r>
          </a:p>
          <a:p>
            <a:r>
              <a:rPr lang="hr-HR" dirty="0" smtClean="0">
                <a:latin typeface="+mn-lt"/>
              </a:rPr>
              <a:t>   VODA”, SELO GAZIJE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STANIŠTE STROGO ZAŠTIĆENE VRSTE </a:t>
            </a:r>
          </a:p>
          <a:p>
            <a:r>
              <a:rPr lang="hr-HR" dirty="0" smtClean="0">
                <a:latin typeface="+mn-lt"/>
              </a:rPr>
              <a:t>  POTOČNOG RAKA. NIJE VIDLJIVO NITI IZ   </a:t>
            </a:r>
          </a:p>
          <a:p>
            <a:r>
              <a:rPr lang="hr-HR" dirty="0" smtClean="0">
                <a:latin typeface="+mn-lt"/>
              </a:rPr>
              <a:t>  PROJEKTA NITI IZ UVJETA ZA ZAŠTITU PRIRODE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PRIJAVA INSPEKCIJI ZAŠTITE PRIRODE,  </a:t>
            </a:r>
          </a:p>
          <a:p>
            <a:r>
              <a:rPr lang="hr-HR" dirty="0" smtClean="0">
                <a:latin typeface="+mn-lt"/>
              </a:rPr>
              <a:t>   IZLAZAK NA TEREN I NADZOR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TEMELJEM ČLANKA 219. STAVKA 1. i 4. ZAKONA O </a:t>
            </a:r>
          </a:p>
          <a:p>
            <a:r>
              <a:rPr lang="hr-HR" dirty="0" smtClean="0">
                <a:latin typeface="+mn-lt"/>
              </a:rPr>
              <a:t>   ZAŠTITI PRIRODE NALAŽE SE VRAĆANJE RUKAVCA </a:t>
            </a:r>
          </a:p>
          <a:p>
            <a:r>
              <a:rPr lang="hr-HR" dirty="0" smtClean="0">
                <a:latin typeface="+mn-lt"/>
              </a:rPr>
              <a:t>   POTOKA U PRVOBITNO STANJE I PRIVREMENA </a:t>
            </a:r>
          </a:p>
          <a:p>
            <a:r>
              <a:rPr lang="hr-HR" dirty="0" smtClean="0">
                <a:latin typeface="+mn-lt"/>
              </a:rPr>
              <a:t>   OBUSTAVA SVIH RADOVA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PODIGNUT OPTUŽNI PRIJEDLOG PROTIV PRAVNE </a:t>
            </a:r>
          </a:p>
          <a:p>
            <a:r>
              <a:rPr lang="hr-HR" dirty="0" smtClean="0">
                <a:latin typeface="Calibri" pitchFamily="34" charset="0"/>
              </a:rPr>
              <a:t>  OSOBE KAO IZVOĐAČA RADOVA TE PROTIV </a:t>
            </a:r>
          </a:p>
          <a:p>
            <a:r>
              <a:rPr lang="hr-HR" dirty="0" smtClean="0">
                <a:latin typeface="Calibri" pitchFamily="34" charset="0"/>
              </a:rPr>
              <a:t>  ODGOVORNE OSOBE U PRAVNOJ OSOBI </a:t>
            </a: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9" name="Picture 8" descr="DSC004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4143372" cy="3214686"/>
          </a:xfrm>
          <a:prstGeom prst="rect">
            <a:avLst/>
          </a:prstGeom>
        </p:spPr>
      </p:pic>
      <p:pic>
        <p:nvPicPr>
          <p:cNvPr id="10" name="Picture 9" descr="20160316_122012_n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186508"/>
            <a:ext cx="2071702" cy="3671516"/>
          </a:xfrm>
          <a:prstGeom prst="rect">
            <a:avLst/>
          </a:prstGeom>
        </p:spPr>
      </p:pic>
      <p:pic>
        <p:nvPicPr>
          <p:cNvPr id="11" name="Picture 10" descr="20151010_11390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180503"/>
            <a:ext cx="2071670" cy="36775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3504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109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3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9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PRIMJERI USPJEŠNO RJEŠENIH SLUČAJEVA</a:t>
            </a:r>
          </a:p>
          <a:p>
            <a:endParaRPr lang="hr-HR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85926"/>
            <a:ext cx="5572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PRIJAVA INDUSTRIJSKOG ONEČIŠĆENJA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TVRTKA JE OBVEZNIK ISHOĐENJA RJEŠENJA O </a:t>
            </a:r>
          </a:p>
          <a:p>
            <a:r>
              <a:rPr lang="hr-HR" dirty="0" smtClean="0">
                <a:latin typeface="Calibri" pitchFamily="34" charset="0"/>
              </a:rPr>
              <a:t>  OBJEDINJENIM UVJETIMA ZAŠTITE OKOLIŠA (ANALIZA </a:t>
            </a:r>
          </a:p>
          <a:p>
            <a:r>
              <a:rPr lang="hr-HR" dirty="0" smtClean="0">
                <a:latin typeface="Calibri" pitchFamily="34" charset="0"/>
              </a:rPr>
              <a:t>  STANJA I ELABORAT O NAČINU USKLAĐIVANJA)</a:t>
            </a:r>
          </a:p>
          <a:p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NAKON POZITIVNOG MIŠLJENJA NA ANALIZU I </a:t>
            </a:r>
          </a:p>
          <a:p>
            <a:r>
              <a:rPr lang="hr-HR" dirty="0" smtClean="0">
                <a:latin typeface="Calibri" pitchFamily="34" charset="0"/>
              </a:rPr>
              <a:t>  ELABORAT PODNOSI SE ZAHTJEV ZA UTVRĐIVANJE </a:t>
            </a:r>
          </a:p>
          <a:p>
            <a:r>
              <a:rPr lang="hr-HR" dirty="0" smtClean="0">
                <a:latin typeface="Calibri" pitchFamily="34" charset="0"/>
              </a:rPr>
              <a:t>  OBJEDINJENIH UVJETA ZO – ISTI NIJE PODNESEN DO </a:t>
            </a:r>
          </a:p>
          <a:p>
            <a:r>
              <a:rPr lang="hr-HR" dirty="0" smtClean="0">
                <a:latin typeface="Calibri" pitchFamily="34" charset="0"/>
              </a:rPr>
              <a:t>  DANA INSPEKCIJSKOG NADZORA</a:t>
            </a:r>
          </a:p>
          <a:p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INSPEKTOR ZAŠTITE OKOLIŠA PODNOSI OPTUŽNI </a:t>
            </a:r>
          </a:p>
          <a:p>
            <a:r>
              <a:rPr lang="hr-HR" dirty="0" smtClean="0">
                <a:latin typeface="Calibri" pitchFamily="34" charset="0"/>
              </a:rPr>
              <a:t>  PRIJEDLOG PREKRŠAJNOM SUDU ZBOG NEISPUNJENJA </a:t>
            </a:r>
          </a:p>
          <a:p>
            <a:r>
              <a:rPr lang="hr-HR" dirty="0" smtClean="0">
                <a:latin typeface="Calibri" pitchFamily="34" charset="0"/>
              </a:rPr>
              <a:t>  OBVEZA ODREĐENIH ZAKONOM O ZAŠTITI OKOLIŠA </a:t>
            </a:r>
          </a:p>
          <a:p>
            <a:pPr>
              <a:buFontTx/>
              <a:buChar char="-"/>
            </a:pPr>
            <a:endParaRPr lang="hr-HR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Calibri" pitchFamily="34" charset="0"/>
              </a:rPr>
              <a:t> NADLEŽNI SUD JE U PREKRŠAJNOM POSTUPKU </a:t>
            </a:r>
          </a:p>
          <a:p>
            <a:r>
              <a:rPr lang="hr-HR" dirty="0" smtClean="0">
                <a:latin typeface="Calibri" pitchFamily="34" charset="0"/>
              </a:rPr>
              <a:t>   OKRIVLJENIKE OKRIVIO I KAZNIO NOVČANOM KAZNOM</a:t>
            </a: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01090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3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4" name="Picture 13" descr="coal-plant-pollution-epa-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3500438"/>
            <a:ext cx="3566160" cy="335756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643050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ZELENI TELEFON: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POTICANJE GRAĐANA NA AKTIVNIJE SUDJELOVANJE U ZAŠTITI </a:t>
            </a:r>
          </a:p>
          <a:p>
            <a:r>
              <a:rPr lang="hr-HR" dirty="0" smtClean="0">
                <a:latin typeface="+mn-lt"/>
              </a:rPr>
              <a:t>  OKOLIŠA I NADLEŽNIH INSTITUCIJA NA UČINKOVITIJE RJEŠAVANJE </a:t>
            </a:r>
          </a:p>
          <a:p>
            <a:r>
              <a:rPr lang="hr-HR" dirty="0" smtClean="0">
                <a:latin typeface="+mn-lt"/>
              </a:rPr>
              <a:t>  PROBLEMA U OKOLIŠU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DAVANJE SAVJETA I INFORMACIJA,</a:t>
            </a:r>
          </a:p>
          <a:p>
            <a:r>
              <a:rPr lang="hr-HR" dirty="0" smtClean="0">
                <a:latin typeface="+mn-lt"/>
              </a:rPr>
              <a:t>   POSREDOVANJE I IZRAVNO SUDJELOVANJE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ZAPOČEO S RADOM 1992.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VIŠE OD 40 000 PRIJAVA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OKO 60% USPJEŠNO RJEŠENIH PRIJAVA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7" name="Picture 6" descr="ZT-LOGO-NOV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14818"/>
            <a:ext cx="3100379" cy="250030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2643182"/>
            <a:ext cx="6429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HVALA NA PAŽNJI</a:t>
            </a:r>
          </a:p>
          <a:p>
            <a:endParaRPr lang="hr-HR" b="1" dirty="0" smtClean="0">
              <a:latin typeface="+mn-lt"/>
            </a:endParaRPr>
          </a:p>
          <a:p>
            <a:pPr algn="ctr"/>
            <a:r>
              <a:rPr lang="hr-HR" dirty="0" smtClean="0">
                <a:latin typeface="+mn-lt"/>
              </a:rPr>
              <a:t>DINKO PEŠIĆ</a:t>
            </a:r>
          </a:p>
          <a:p>
            <a:pPr algn="ctr"/>
            <a:r>
              <a:rPr lang="hr-HR" dirty="0" smtClean="0">
                <a:latin typeface="+mn-lt"/>
              </a:rPr>
              <a:t>UDRUGA ZA ZAŠTITU PRIRODE I OKOLIŠA ZELENI OSIJEK</a:t>
            </a:r>
          </a:p>
          <a:p>
            <a:pPr algn="ctr"/>
            <a:r>
              <a:rPr lang="hr-HR" dirty="0" smtClean="0">
                <a:latin typeface="+mn-lt"/>
              </a:rPr>
              <a:t>031 565 180</a:t>
            </a:r>
          </a:p>
          <a:p>
            <a:pPr algn="ctr"/>
            <a:r>
              <a:rPr lang="hr-HR" dirty="0" smtClean="0">
                <a:latin typeface="+mn-lt"/>
                <a:hlinkClick r:id="rId3"/>
              </a:rPr>
              <a:t>http://www.zeleni-osijek.hr</a:t>
            </a: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64305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ZELENI TELEFON:</a:t>
            </a:r>
          </a:p>
          <a:p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6" name="Picture 5" descr="2016 Broj po kategorijam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00306"/>
            <a:ext cx="5715040" cy="32147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643050"/>
            <a:ext cx="6429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GRAĐANI / POZIVATELJI NA ZELENI TELEFON: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NEMAJU INFORMACIJE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NE ZNAJU SVOJA PRAVA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NE ZNAJU KAKO OSTVARITI SVOJA PRAVA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ČESTO ŽELE OSTATI ANONIMNI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9" name="Picture 8" descr="indeksir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54745"/>
            <a:ext cx="3677614" cy="26032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643050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U RADU ZELENOG TELEFONA I ZAGOVARANJU ZA ZAŠTITU PRIRODE I OKOLIŠA </a:t>
            </a:r>
            <a:r>
              <a:rPr lang="hr-HR" b="1" dirty="0" smtClean="0">
                <a:latin typeface="+mn-lt"/>
              </a:rPr>
              <a:t>NAJČEŠĆE KORISTIMO</a:t>
            </a:r>
            <a:r>
              <a:rPr lang="hr-HR" b="1" dirty="0" smtClean="0">
                <a:latin typeface="+mn-lt"/>
              </a:rPr>
              <a:t>:</a:t>
            </a:r>
            <a:endParaRPr lang="hr-HR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USTAV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KAZNENI ZAKON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 O OPĆEM UPRAVNOM POSTUPKU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 O ZAŠTITI OKOLIŠA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 O ZAŠTITI PRIRODE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 O OTPADU (ZRAK, VODE, KEMIKALIJE...)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STRATEGIJE, UREDBE, PRAVILNICI, ODLUKE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643050"/>
            <a:ext cx="6429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USTAV RH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OČUVANJE PRIRODE I ČOVJEKOVA OKOLIŠA – NAJVIŠA VREDNOTA </a:t>
            </a:r>
          </a:p>
          <a:p>
            <a:r>
              <a:rPr lang="hr-HR" dirty="0" smtClean="0">
                <a:latin typeface="+mn-lt"/>
              </a:rPr>
              <a:t>  USTAVNOG PORETKA RH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SVATKO IMA PRAVO NA ZDRAV ŽIVOT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DRŽAVA OSIGURAVA UVJETE ZA ZDRAV OKOLIŠ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SVATKO JE DUŽAN, U SKLOPU SVOJIH OVLASTI I DJELATNOSTI, </a:t>
            </a:r>
          </a:p>
          <a:p>
            <a:r>
              <a:rPr lang="hr-HR" dirty="0" smtClean="0">
                <a:latin typeface="+mn-lt"/>
              </a:rPr>
              <a:t>  OSOBITU SKRB POSVEĆIVATI ZAŠTITI ZDRAVLJA LJUDI, PRIRODE I </a:t>
            </a:r>
          </a:p>
          <a:p>
            <a:r>
              <a:rPr lang="hr-HR" dirty="0" smtClean="0">
                <a:latin typeface="+mn-lt"/>
              </a:rPr>
              <a:t>  LJUDSKOG OKOLIŠA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PRAVO NA INFORMACIJU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PRISTUP INFORMACIJAMA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ZAKON O PRAVU NA PRISTUP INFORMACIJAMA 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AARHUŠKA KONVENCIJA – PRISTUP INFORMACIJAMA, </a:t>
            </a:r>
          </a:p>
          <a:p>
            <a:r>
              <a:rPr lang="hr-HR" dirty="0" smtClean="0">
                <a:latin typeface="+mn-lt"/>
              </a:rPr>
              <a:t>   SUDJELOVANJE JAVNOSTI U ODLUČIVANJU I PRISTUPU </a:t>
            </a:r>
          </a:p>
          <a:p>
            <a:r>
              <a:rPr lang="hr-HR" dirty="0" smtClean="0">
                <a:latin typeface="+mn-lt"/>
              </a:rPr>
              <a:t>   PRAVOSUĐU U PITANJIMA OKOLIŠA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PRVI PUT SPAJA ZAŠTITU OKOLIŠA S LJUDSKIM PRAVIMA – </a:t>
            </a:r>
          </a:p>
          <a:p>
            <a:r>
              <a:rPr lang="hr-HR" dirty="0" smtClean="0">
                <a:latin typeface="+mn-lt"/>
              </a:rPr>
              <a:t>  MEĐUNARODNI UGOVOR</a:t>
            </a:r>
          </a:p>
          <a:p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POTPISANA 1998., HRVATSKA POSTAJE STRANKA</a:t>
            </a:r>
          </a:p>
          <a:p>
            <a:r>
              <a:rPr lang="hr-HR" dirty="0" smtClean="0">
                <a:latin typeface="+mn-lt"/>
              </a:rPr>
              <a:t>  OD 2007. GODINE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pic>
        <p:nvPicPr>
          <p:cNvPr id="7" name="Picture 6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4551" y="3964309"/>
            <a:ext cx="3839449" cy="2893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14282" y="6286520"/>
            <a:ext cx="357190" cy="365125"/>
          </a:xfrm>
        </p:spPr>
        <p:txBody>
          <a:bodyPr/>
          <a:lstStyle/>
          <a:p>
            <a:fld id="{C140A477-CC25-466D-B18C-8720286F116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zahtj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500174"/>
            <a:ext cx="4786314" cy="5357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00174"/>
            <a:ext cx="464343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</a:t>
            </a:r>
            <a:r>
              <a:rPr lang="hr-HR" dirty="0" smtClean="0">
                <a:latin typeface="+mn-lt"/>
              </a:rPr>
              <a:t>NAJKASNIJE 15 DANA ZA </a:t>
            </a:r>
          </a:p>
          <a:p>
            <a:r>
              <a:rPr lang="hr-HR" dirty="0" smtClean="0">
                <a:latin typeface="+mn-lt"/>
              </a:rPr>
              <a:t>  ODGOVOR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MOŽE SE PRODUŽITI ZA JOŠ 15 </a:t>
            </a:r>
          </a:p>
          <a:p>
            <a:r>
              <a:rPr lang="hr-HR" dirty="0" smtClean="0">
                <a:latin typeface="+mn-lt"/>
              </a:rPr>
              <a:t>  DANA</a:t>
            </a:r>
          </a:p>
          <a:p>
            <a:endParaRPr lang="hr-HR" dirty="0" smtClean="0"/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+mn-lt"/>
              </a:rPr>
              <a:t>AKO SE INFO TRAŽI IZVAN SJEDIŠTA TIJELA JAVNE VLASTI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+mn-lt"/>
              </a:rPr>
              <a:t>AKO SE JEDNIM ZATHJEVOM TRAŽI VIŠE RAZLIČITIH INFO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+mn-lt"/>
              </a:rPr>
              <a:t>AKO JE TO NUŽNO DA BI SE OSIGURALA POTPUNOSTI TOČNOST TRAŽENE INFO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+mn-lt"/>
              </a:rPr>
              <a:t>AKO JE DUŽNO PROVESTI TEST RAZMJERNOSTI I JAVNOG INTERESA, SUKLADNO ODREDBAMA OVOG ZAKONA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01090" y="6356350"/>
            <a:ext cx="357190" cy="365125"/>
          </a:xfrm>
        </p:spPr>
        <p:txBody>
          <a:bodyPr/>
          <a:lstStyle/>
          <a:p>
            <a:fld id="{C140A477-CC25-466D-B18C-8720286F116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9144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5720" y="1357298"/>
            <a:ext cx="642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+mn-lt"/>
              </a:rPr>
              <a:t>NAJČEŠĆE PREPREKE I PROBLEMI</a:t>
            </a:r>
          </a:p>
          <a:p>
            <a:pPr>
              <a:buFont typeface="Arial" pitchFamily="34" charset="0"/>
              <a:buChar char="•"/>
            </a:pPr>
            <a:endParaRPr lang="hr-HR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latin typeface="+mn-lt"/>
              </a:rPr>
              <a:t> ŠUTNJA UPRAVE – TIJELA UPRAVE U ČAK 2/3 SLUČAJEVA UOPĆE </a:t>
            </a:r>
          </a:p>
          <a:p>
            <a:r>
              <a:rPr lang="hr-HR" dirty="0" smtClean="0">
                <a:latin typeface="+mn-lt"/>
              </a:rPr>
              <a:t>  NE ODGOVARAJU NA ZAHTJEVE GRAĐANA</a:t>
            </a:r>
          </a:p>
          <a:p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Članak 101. ZUP-a</a:t>
            </a:r>
          </a:p>
          <a:p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(1) Službena osoba dužna je u slučajevima neposrednog rješavanja na zahtjev stranke rješenje donijeti i dostaviti ga stranci bez odgode, a najkasnije u roku od 30 dana od dana podnošenja urednog zahtjeva.</a:t>
            </a:r>
          </a:p>
          <a:p>
            <a:r>
              <a:rPr lang="hr-HR" dirty="0" smtClean="0">
                <a:latin typeface="+mn-lt"/>
              </a:rPr>
              <a:t>(2) Službena osoba dužna je u slučajevima vođenja ispitnog postupka na zahtjev stranke rješenje donijeti i dostaviti ga stranci najkasnije u roku od 60 dana od dana podnošenja urednog zahtjeva.</a:t>
            </a:r>
          </a:p>
          <a:p>
            <a:r>
              <a:rPr lang="hr-HR" dirty="0" smtClean="0">
                <a:latin typeface="+mn-lt"/>
              </a:rPr>
              <a:t>(3) Ako službena osoba u propisanom roku ne donese rješenje i dostavi ga stranci, stranka ima pravo izjaviti žalbu, odnosno pokrenuti upravni spor.</a:t>
            </a:r>
          </a:p>
          <a:p>
            <a:pPr>
              <a:buFontTx/>
              <a:buChar char="-"/>
            </a:pPr>
            <a:endParaRPr lang="hr-HR" dirty="0" smtClean="0">
              <a:latin typeface="+mn-lt"/>
            </a:endParaRPr>
          </a:p>
          <a:p>
            <a:endParaRPr lang="hr-HR" dirty="0" smtClean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A477-CC25-466D-B18C-8720286F11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1559</Words>
  <Application>Microsoft Office PowerPoint</Application>
  <PresentationFormat>On-screen Show (4:3)</PresentationFormat>
  <Paragraphs>297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Popovic</dc:creator>
  <cp:lastModifiedBy>ZO</cp:lastModifiedBy>
  <cp:revision>136</cp:revision>
  <dcterms:created xsi:type="dcterms:W3CDTF">2016-11-14T08:54:27Z</dcterms:created>
  <dcterms:modified xsi:type="dcterms:W3CDTF">2017-05-08T13:08:44Z</dcterms:modified>
</cp:coreProperties>
</file>