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7" r:id="rId5"/>
    <p:sldId id="268" r:id="rId6"/>
    <p:sldId id="259" r:id="rId7"/>
    <p:sldId id="260" r:id="rId8"/>
    <p:sldId id="261" r:id="rId9"/>
    <p:sldId id="264" r:id="rId10"/>
    <p:sldId id="263" r:id="rId11"/>
    <p:sldId id="262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1914309"/>
          </a:xfrm>
        </p:spPr>
        <p:txBody>
          <a:bodyPr/>
          <a:lstStyle/>
          <a:p>
            <a:r>
              <a:rPr lang="hr-HR" dirty="0" smtClean="0"/>
              <a:t>ZAKON O OBVEZNIM ODNOSIMA  1.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3212757"/>
            <a:ext cx="7315200" cy="2371889"/>
          </a:xfrm>
        </p:spPr>
        <p:txBody>
          <a:bodyPr>
            <a:normAutofit/>
          </a:bodyPr>
          <a:lstStyle/>
          <a:p>
            <a:r>
              <a:rPr lang="hr-HR" u="sng" dirty="0" smtClean="0">
                <a:solidFill>
                  <a:srgbClr val="FF0000"/>
                </a:solidFill>
              </a:rPr>
              <a:t>SHEMATSKI PRIKAZ </a:t>
            </a:r>
            <a:r>
              <a:rPr lang="hr-HR" dirty="0" smtClean="0">
                <a:solidFill>
                  <a:srgbClr val="FF0000"/>
                </a:solidFill>
              </a:rPr>
              <a:t>: 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	NASTANAK OBVEZA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	VRSTE OBVEZA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	UČINCI OBVEZA 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	PROMJENE U OBVEZNOM ODNOSU</a:t>
            </a: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116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OPĆI DIO 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>
                <a:solidFill>
                  <a:srgbClr val="FF0000"/>
                </a:solidFill>
              </a:rPr>
              <a:t>ZOO-a</a:t>
            </a:r>
            <a:endParaRPr lang="hr-H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Što je prijenos ugovora?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1097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rgbClr val="FF0000"/>
                </a:solidFill>
              </a:rPr>
              <a:t>OPĆI DIO 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>
                <a:solidFill>
                  <a:srgbClr val="FF0000"/>
                </a:solidFill>
              </a:rPr>
              <a:t>ZOO-a</a:t>
            </a:r>
            <a:endParaRPr lang="hr-H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r-HR" dirty="0" smtClean="0"/>
              <a:t>NAVEDITE : Promjene sadržaja obveznog odnosa SU:</a:t>
            </a:r>
          </a:p>
          <a:p>
            <a:endParaRPr lang="hr-HR" dirty="0"/>
          </a:p>
          <a:p>
            <a:endParaRPr lang="hr-HR" dirty="0" smtClean="0"/>
          </a:p>
          <a:p>
            <a:pPr lvl="1"/>
            <a:r>
              <a:rPr lang="hr-HR" dirty="0" smtClean="0"/>
              <a:t>				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120714" y="2306594"/>
            <a:ext cx="733167" cy="683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8048367" y="2384853"/>
            <a:ext cx="724930" cy="527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4530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OPĆI DIO 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>
                <a:solidFill>
                  <a:srgbClr val="FF0000"/>
                </a:solidFill>
              </a:rPr>
              <a:t>ZOO-a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NAGODBA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/>
              <a:t>NOVACIJA</a:t>
            </a:r>
            <a:endParaRPr lang="hr-HR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9823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NASTAVAK SLIJEDI:</a:t>
            </a:r>
            <a:endParaRPr lang="hr-H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 PRESTANAK OBVEZA + RASKID UGOVORA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56724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>
                <a:solidFill>
                  <a:srgbClr val="FF0000"/>
                </a:solidFill>
              </a:rPr>
              <a:t>OPĆI DIO </a:t>
            </a:r>
            <a:br>
              <a:rPr lang="hr-HR" dirty="0" smtClean="0">
                <a:solidFill>
                  <a:srgbClr val="FF0000"/>
                </a:solidFill>
              </a:rPr>
            </a:br>
            <a:r>
              <a:rPr lang="hr-HR" dirty="0" smtClean="0">
                <a:solidFill>
                  <a:srgbClr val="FF0000"/>
                </a:solidFill>
              </a:rPr>
              <a:t>ZOO-a</a:t>
            </a:r>
            <a:br>
              <a:rPr lang="hr-HR" dirty="0" smtClean="0">
                <a:solidFill>
                  <a:srgbClr val="FF0000"/>
                </a:solidFill>
              </a:rPr>
            </a:b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Glava I- Osnovna načela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NAVEDITE SVA NAČELA</a:t>
            </a:r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/>
              <a:t>Glava II- sudionici obveznih odnosa</a:t>
            </a:r>
            <a:endParaRPr lang="hr-H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r-HR" dirty="0" smtClean="0"/>
              <a:t>Ponovite ( ako ne znate ) pravila o subjektima obveznih odnosa  !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9465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rgbClr val="FF0000"/>
                </a:solidFill>
              </a:rPr>
              <a:t>OPĆI DIO 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>
                <a:solidFill>
                  <a:srgbClr val="FF0000"/>
                </a:solidFill>
              </a:rPr>
              <a:t>ZOO-a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Glava III- Nastanak obveze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 smtClean="0"/>
              <a:t>Navedite i naučite  sve načine nastanka obveze!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/>
              <a:t>Glava IV- Vrste obveza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endParaRPr lang="hr-HR" u="sng" dirty="0" smtClean="0">
              <a:solidFill>
                <a:srgbClr val="FF0000"/>
              </a:solidFill>
            </a:endParaRPr>
          </a:p>
          <a:p>
            <a:endParaRPr lang="hr-HR" u="sng" dirty="0" smtClean="0">
              <a:solidFill>
                <a:srgbClr val="FF0000"/>
              </a:solidFill>
            </a:endParaRPr>
          </a:p>
          <a:p>
            <a:r>
              <a:rPr lang="hr-HR" u="sng" dirty="0" smtClean="0">
                <a:solidFill>
                  <a:srgbClr val="FF0000"/>
                </a:solidFill>
              </a:rPr>
              <a:t>Napravite shematski prikaz  dolje navedenih vrsta obveza:</a:t>
            </a:r>
            <a:endParaRPr lang="hr-HR" dirty="0" smtClean="0"/>
          </a:p>
          <a:p>
            <a:pPr lvl="1"/>
            <a:r>
              <a:rPr lang="hr-HR" dirty="0" smtClean="0"/>
              <a:t> Novčane obveze </a:t>
            </a:r>
          </a:p>
          <a:p>
            <a:pPr lvl="1"/>
            <a:r>
              <a:rPr lang="hr-HR" dirty="0" smtClean="0"/>
              <a:t>Obveze s više činidaba </a:t>
            </a:r>
          </a:p>
          <a:p>
            <a:pPr lvl="1"/>
            <a:r>
              <a:rPr lang="hr-HR" dirty="0" smtClean="0"/>
              <a:t>Obveze s više dužnika i više vjerovnika</a:t>
            </a:r>
          </a:p>
          <a:p>
            <a:pPr lvl="1"/>
            <a:r>
              <a:rPr lang="hr-HR" dirty="0" smtClean="0"/>
              <a:t>Solidarne obveze</a:t>
            </a:r>
          </a:p>
          <a:p>
            <a:pPr lvl="1"/>
            <a:endParaRPr lang="hr-HR" dirty="0"/>
          </a:p>
          <a:p>
            <a:pPr lvl="1"/>
            <a:r>
              <a:rPr lang="hr-HR" dirty="0" smtClean="0"/>
              <a:t>(</a:t>
            </a:r>
            <a:r>
              <a:rPr lang="hr-HR" dirty="0" smtClean="0">
                <a:solidFill>
                  <a:srgbClr val="00B050"/>
                </a:solidFill>
              </a:rPr>
              <a:t>Npr ovako : </a:t>
            </a:r>
          </a:p>
          <a:p>
            <a:pPr lvl="1"/>
            <a:r>
              <a:rPr lang="hr-HR" dirty="0" smtClean="0">
                <a:solidFill>
                  <a:srgbClr val="00B050"/>
                </a:solidFill>
              </a:rPr>
              <a:t>Obveze s više činidaba su: </a:t>
            </a:r>
          </a:p>
          <a:p>
            <a:pPr lvl="1"/>
            <a:r>
              <a:rPr lang="hr-HR" dirty="0" smtClean="0">
                <a:solidFill>
                  <a:srgbClr val="00B050"/>
                </a:solidFill>
              </a:rPr>
              <a:t>alternativne  -</a:t>
            </a:r>
          </a:p>
          <a:p>
            <a:pPr lvl="1"/>
            <a:r>
              <a:rPr lang="hr-HR" dirty="0">
                <a:solidFill>
                  <a:srgbClr val="00B050"/>
                </a:solidFill>
              </a:rPr>
              <a:t>f</a:t>
            </a:r>
            <a:r>
              <a:rPr lang="hr-HR" dirty="0" smtClean="0">
                <a:solidFill>
                  <a:srgbClr val="00B050"/>
                </a:solidFill>
              </a:rPr>
              <a:t>akultativne-</a:t>
            </a:r>
          </a:p>
          <a:p>
            <a:pPr lvl="1"/>
            <a:r>
              <a:rPr lang="hr-HR" dirty="0" smtClean="0">
                <a:solidFill>
                  <a:srgbClr val="00B050"/>
                </a:solidFill>
              </a:rPr>
              <a:t>uz kratko pojašnjenje svakog instituta)</a:t>
            </a:r>
          </a:p>
          <a:p>
            <a:pPr lvl="1"/>
            <a:endParaRPr lang="hr-HR" dirty="0"/>
          </a:p>
          <a:p>
            <a:pPr lvl="1"/>
            <a:endParaRPr lang="hr-HR" dirty="0" smtClean="0"/>
          </a:p>
          <a:p>
            <a:pPr lvl="1"/>
            <a:endParaRPr lang="hr-HR" dirty="0"/>
          </a:p>
          <a:p>
            <a:pPr lvl="1"/>
            <a:endParaRPr lang="hr-HR" dirty="0" smtClean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3330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OPĆI DIO 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>
                <a:solidFill>
                  <a:srgbClr val="FF0000"/>
                </a:solidFill>
              </a:rPr>
              <a:t>ZOO-a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Novčane obveze </a:t>
            </a:r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/>
              <a:t>Obveze s više činidaba </a:t>
            </a:r>
          </a:p>
          <a:p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51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OPĆI DIO 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>
                <a:solidFill>
                  <a:srgbClr val="FF0000"/>
                </a:solidFill>
              </a:rPr>
              <a:t>ZOO-a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Obveze s više dužnika i više vjerovnika</a:t>
            </a:r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/>
              <a:t>Solidarne obveze</a:t>
            </a:r>
          </a:p>
          <a:p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517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rgbClr val="FF0000"/>
                </a:solidFill>
              </a:rPr>
              <a:t>OPĆI DIO 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>
                <a:solidFill>
                  <a:srgbClr val="FF0000"/>
                </a:solidFill>
              </a:rPr>
              <a:t>ZOO-a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Glava V- Učinci obveza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 smtClean="0"/>
              <a:t>Kako glasi opće pravilo?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Pobijanje pravnih radnji dužnika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Zadatak:</a:t>
            </a:r>
          </a:p>
          <a:p>
            <a:r>
              <a:rPr lang="hr-HR" dirty="0" smtClean="0"/>
              <a:t>Navedite osnovne značajke ovog instituta i zakonske pretpostavke pobijanja pravnih radnji dužnika na štetu vjerovnika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9834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OPĆI DIO 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>
                <a:solidFill>
                  <a:srgbClr val="FF0000"/>
                </a:solidFill>
              </a:rPr>
              <a:t>ZOO-a</a:t>
            </a:r>
            <a:endParaRPr lang="hr-H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b="1" u="sng" dirty="0" smtClean="0">
                <a:solidFill>
                  <a:srgbClr val="FF0000"/>
                </a:solidFill>
              </a:rPr>
              <a:t>PROMJENE U OBVEZNOM ODNOSU</a:t>
            </a:r>
          </a:p>
          <a:p>
            <a:pPr marL="0" indent="0" algn="ctr">
              <a:buNone/>
            </a:pPr>
            <a:endParaRPr lang="hr-HR" b="1" u="sng" dirty="0" smtClean="0"/>
          </a:p>
          <a:p>
            <a:pPr marL="0" indent="0" algn="ctr">
              <a:buNone/>
            </a:pPr>
            <a:endParaRPr lang="hr-HR" b="1" u="sng" dirty="0"/>
          </a:p>
          <a:p>
            <a:pPr marL="0" indent="0">
              <a:buNone/>
            </a:pPr>
            <a:endParaRPr lang="hr-HR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hr-HR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hr-HR" b="1" dirty="0" smtClean="0">
                <a:solidFill>
                  <a:srgbClr val="92D050"/>
                </a:solidFill>
              </a:rPr>
              <a:t>PROMJENE SUBJEKATA</a:t>
            </a:r>
            <a:r>
              <a:rPr lang="hr-HR" dirty="0" smtClean="0"/>
              <a:t>			</a:t>
            </a:r>
            <a:r>
              <a:rPr lang="hr-HR" b="1" dirty="0" smtClean="0"/>
              <a:t>PROMJENE 						SADRŽAJA</a:t>
            </a:r>
          </a:p>
          <a:p>
            <a:pPr marL="0" indent="0">
              <a:buNone/>
            </a:pPr>
            <a:endParaRPr lang="hr-HR" sz="1200" b="1" dirty="0" smtClean="0"/>
          </a:p>
          <a:p>
            <a:pPr marL="0" indent="0">
              <a:buNone/>
            </a:pPr>
            <a:endParaRPr lang="hr-HR" sz="1200" b="1" dirty="0" smtClean="0"/>
          </a:p>
          <a:p>
            <a:pPr marL="0" indent="0">
              <a:buNone/>
            </a:pPr>
            <a:endParaRPr lang="hr-HR" sz="1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sz="1200" b="1" dirty="0" smtClean="0">
                <a:solidFill>
                  <a:srgbClr val="FF0000"/>
                </a:solidFill>
              </a:rPr>
              <a:t>PROMJENE  VJEROVNIKA</a:t>
            </a:r>
            <a:r>
              <a:rPr lang="hr-HR" sz="1200" b="1" dirty="0" smtClean="0"/>
              <a:t>	</a:t>
            </a:r>
            <a:r>
              <a:rPr lang="hr-HR" sz="1200" b="1" dirty="0" smtClean="0">
                <a:solidFill>
                  <a:srgbClr val="00B0F0"/>
                </a:solidFill>
              </a:rPr>
              <a:t>PROMJENE DUŽNIKA</a:t>
            </a:r>
          </a:p>
          <a:p>
            <a:pPr marL="0" indent="0">
              <a:buNone/>
            </a:pPr>
            <a:endParaRPr lang="hr-HR" sz="1200" b="1" dirty="0"/>
          </a:p>
          <a:p>
            <a:pPr marL="0" indent="0">
              <a:buNone/>
            </a:pPr>
            <a:r>
              <a:rPr lang="hr-HR" sz="1400" b="1" dirty="0" smtClean="0">
                <a:solidFill>
                  <a:srgbClr val="002060"/>
                </a:solidFill>
              </a:rPr>
              <a:t>NE ZABORAVITE !</a:t>
            </a:r>
          </a:p>
          <a:p>
            <a:pPr marL="0" indent="0">
              <a:buNone/>
            </a:pPr>
            <a:r>
              <a:rPr lang="hr-HR" sz="1400" b="1" dirty="0" smtClean="0">
                <a:solidFill>
                  <a:srgbClr val="002060"/>
                </a:solidFill>
              </a:rPr>
              <a:t>INSTITUT:  JAMSTVA I  PRIJENOS UGOVORA!</a:t>
            </a:r>
            <a:endParaRPr lang="hr-HR" sz="1400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28022" y="3204519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289513" y="1915708"/>
            <a:ext cx="1489196" cy="1079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356840" y="1950924"/>
            <a:ext cx="1684227" cy="1008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118917" y="4046465"/>
            <a:ext cx="823784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568778" y="4046465"/>
            <a:ext cx="659027" cy="53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75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rgbClr val="FF0000"/>
                </a:solidFill>
              </a:rPr>
              <a:t>OPĆI DIO 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>
                <a:solidFill>
                  <a:srgbClr val="FF0000"/>
                </a:solidFill>
              </a:rPr>
              <a:t>ZOO-a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PROMJENE NA STRANI VJEROVNIKA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/>
              <a:t>PROMJENE NA STRANI DUŽNIKA</a:t>
            </a:r>
            <a:endParaRPr lang="hr-H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1924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OPĆI DIO 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>
                <a:solidFill>
                  <a:srgbClr val="FF0000"/>
                </a:solidFill>
              </a:rPr>
              <a:t>ZOO-a</a:t>
            </a:r>
            <a:endParaRPr lang="hr-H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JAMSTVO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DETALJNO PROUČITE INSTITUT JAMSTVA!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SVAKU ODREDBU!</a:t>
            </a:r>
            <a:endParaRPr lang="hr-HR" dirty="0">
              <a:solidFill>
                <a:srgbClr val="FF0000"/>
              </a:solidFill>
            </a:endParaRPr>
          </a:p>
          <a:p>
            <a:endParaRPr lang="hr-HR" dirty="0" smtClean="0">
              <a:solidFill>
                <a:srgbClr val="FF0000"/>
              </a:solidFill>
            </a:endParaRPr>
          </a:p>
          <a:p>
            <a:endParaRPr lang="hr-HR" dirty="0">
              <a:solidFill>
                <a:srgbClr val="FF0000"/>
              </a:solidFill>
            </a:endParaRPr>
          </a:p>
          <a:p>
            <a:endParaRPr lang="hr-HR" dirty="0" smtClean="0">
              <a:solidFill>
                <a:srgbClr val="FF0000"/>
              </a:solidFill>
            </a:endParaRPr>
          </a:p>
          <a:p>
            <a:endParaRPr lang="hr-HR" dirty="0">
              <a:solidFill>
                <a:srgbClr val="FF0000"/>
              </a:solidFill>
            </a:endParaRPr>
          </a:p>
          <a:p>
            <a:endParaRPr lang="hr-HR" dirty="0" smtClean="0">
              <a:solidFill>
                <a:srgbClr val="FF0000"/>
              </a:solidFill>
            </a:endParaRPr>
          </a:p>
          <a:p>
            <a:endParaRPr lang="hr-HR" dirty="0">
              <a:solidFill>
                <a:srgbClr val="FF0000"/>
              </a:solidFill>
            </a:endParaRPr>
          </a:p>
          <a:p>
            <a:endParaRPr lang="hr-HR" dirty="0" smtClean="0">
              <a:solidFill>
                <a:srgbClr val="FF0000"/>
              </a:solidFill>
            </a:endParaRPr>
          </a:p>
          <a:p>
            <a:endParaRPr lang="hr-HR" dirty="0">
              <a:solidFill>
                <a:srgbClr val="FF0000"/>
              </a:solidFill>
            </a:endParaRPr>
          </a:p>
          <a:p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67332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104</TotalTime>
  <Words>204</Words>
  <Application>Microsoft Office PowerPoint</Application>
  <PresentationFormat>Widescreen</PresentationFormat>
  <Paragraphs>113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Corbel</vt:lpstr>
      <vt:lpstr>Wingdings 2</vt:lpstr>
      <vt:lpstr>Frame</vt:lpstr>
      <vt:lpstr>ZAKON O OBVEZNIM ODNOSIMA  1.</vt:lpstr>
      <vt:lpstr> OPĆI DIO  ZOO-a </vt:lpstr>
      <vt:lpstr>OPĆI DIO  ZOO-a </vt:lpstr>
      <vt:lpstr>OPĆI DIO  ZOO-a </vt:lpstr>
      <vt:lpstr>OPĆI DIO  ZOO-a </vt:lpstr>
      <vt:lpstr>OPĆI DIO  ZOO-a</vt:lpstr>
      <vt:lpstr>OPĆI DIO  ZOO-a</vt:lpstr>
      <vt:lpstr>OPĆI DIO  ZOO-a</vt:lpstr>
      <vt:lpstr>OPĆI DIO  ZOO-a</vt:lpstr>
      <vt:lpstr>OPĆI DIO  ZOO-a</vt:lpstr>
      <vt:lpstr>OPĆI DIO  ZOO-a</vt:lpstr>
      <vt:lpstr>OPĆI DIO  ZOO-a</vt:lpstr>
      <vt:lpstr>NASTAVAK SLIJEDI: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ZAKON O OBVEZNIM ODNOSIMA</dc:title>
  <dc:creator>aksamovic</dc:creator>
  <cp:lastModifiedBy>aksamovic</cp:lastModifiedBy>
  <cp:revision>8</cp:revision>
  <dcterms:created xsi:type="dcterms:W3CDTF">2020-04-15T07:21:13Z</dcterms:created>
  <dcterms:modified xsi:type="dcterms:W3CDTF">2020-04-15T09:05:30Z</dcterms:modified>
</cp:coreProperties>
</file>