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handoutMasterIdLst>
    <p:handoutMasterId r:id="rId37"/>
  </p:handoutMasterIdLst>
  <p:sldIdLst>
    <p:sldId id="256" r:id="rId2"/>
    <p:sldId id="257" r:id="rId3"/>
    <p:sldId id="270" r:id="rId4"/>
    <p:sldId id="271" r:id="rId5"/>
    <p:sldId id="274" r:id="rId6"/>
    <p:sldId id="272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9" r:id="rId21"/>
    <p:sldId id="288" r:id="rId22"/>
    <p:sldId id="290" r:id="rId23"/>
    <p:sldId id="291" r:id="rId24"/>
    <p:sldId id="292" r:id="rId25"/>
    <p:sldId id="293" r:id="rId26"/>
    <p:sldId id="294" r:id="rId27"/>
    <p:sldId id="296" r:id="rId28"/>
    <p:sldId id="295" r:id="rId29"/>
    <p:sldId id="297" r:id="rId30"/>
    <p:sldId id="301" r:id="rId31"/>
    <p:sldId id="299" r:id="rId32"/>
    <p:sldId id="302" r:id="rId33"/>
    <p:sldId id="298" r:id="rId34"/>
    <p:sldId id="300" r:id="rId35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3ACF23-F3CD-0F9F-226C-E029702017F9}" v="8" dt="2023-03-07T12:48:20.520"/>
    <p1510:client id="{454D8E1E-A020-D685-438E-E140710B0FDD}" v="155" dt="2023-03-07T07:56:48.073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599" autoAdjust="0"/>
  </p:normalViewPr>
  <p:slideViewPr>
    <p:cSldViewPr>
      <p:cViewPr varScale="1">
        <p:scale>
          <a:sx n="113" d="100"/>
          <a:sy n="113" d="100"/>
        </p:scale>
        <p:origin x="456" y="102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2" d="100"/>
          <a:sy n="52" d="100"/>
        </p:scale>
        <p:origin x="2664" y="3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an Vidaković" userId="S::ividakovi@pravos.hr::f8802e6a-bf0e-41cd-af8b-f8bae32d1638" providerId="AD" clId="Web-{454D8E1E-A020-D685-438E-E140710B0FDD}"/>
    <pc:docChg chg="addSld modSld sldOrd">
      <pc:chgData name="Ivan Vidaković" userId="S::ividakovi@pravos.hr::f8802e6a-bf0e-41cd-af8b-f8bae32d1638" providerId="AD" clId="Web-{454D8E1E-A020-D685-438E-E140710B0FDD}" dt="2023-03-07T07:56:48.073" v="146" actId="1076"/>
      <pc:docMkLst>
        <pc:docMk/>
      </pc:docMkLst>
      <pc:sldChg chg="modSp">
        <pc:chgData name="Ivan Vidaković" userId="S::ividakovi@pravos.hr::f8802e6a-bf0e-41cd-af8b-f8bae32d1638" providerId="AD" clId="Web-{454D8E1E-A020-D685-438E-E140710B0FDD}" dt="2023-03-07T07:37:39.560" v="30" actId="20577"/>
        <pc:sldMkLst>
          <pc:docMk/>
          <pc:sldMk cId="3777579811" sldId="270"/>
        </pc:sldMkLst>
        <pc:spChg chg="mod">
          <ac:chgData name="Ivan Vidaković" userId="S::ividakovi@pravos.hr::f8802e6a-bf0e-41cd-af8b-f8bae32d1638" providerId="AD" clId="Web-{454D8E1E-A020-D685-438E-E140710B0FDD}" dt="2023-03-07T07:37:39.560" v="30" actId="20577"/>
          <ac:spMkLst>
            <pc:docMk/>
            <pc:sldMk cId="3777579811" sldId="270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7:50.044" v="32" actId="20577"/>
        <pc:sldMkLst>
          <pc:docMk/>
          <pc:sldMk cId="926700806" sldId="271"/>
        </pc:sldMkLst>
        <pc:spChg chg="mod">
          <ac:chgData name="Ivan Vidaković" userId="S::ividakovi@pravos.hr::f8802e6a-bf0e-41cd-af8b-f8bae32d1638" providerId="AD" clId="Web-{454D8E1E-A020-D685-438E-E140710B0FDD}" dt="2023-03-07T07:37:50.044" v="32" actId="20577"/>
          <ac:spMkLst>
            <pc:docMk/>
            <pc:sldMk cId="926700806" sldId="271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7:55.701" v="33" actId="20577"/>
        <pc:sldMkLst>
          <pc:docMk/>
          <pc:sldMk cId="2697163656" sldId="272"/>
        </pc:sldMkLst>
        <pc:spChg chg="mod">
          <ac:chgData name="Ivan Vidaković" userId="S::ividakovi@pravos.hr::f8802e6a-bf0e-41cd-af8b-f8bae32d1638" providerId="AD" clId="Web-{454D8E1E-A020-D685-438E-E140710B0FDD}" dt="2023-03-07T07:37:55.701" v="33" actId="20577"/>
          <ac:spMkLst>
            <pc:docMk/>
            <pc:sldMk cId="2697163656" sldId="272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7:06.777" v="26" actId="1076"/>
        <pc:sldMkLst>
          <pc:docMk/>
          <pc:sldMk cId="2057923239" sldId="275"/>
        </pc:sldMkLst>
        <pc:spChg chg="mod">
          <ac:chgData name="Ivan Vidaković" userId="S::ividakovi@pravos.hr::f8802e6a-bf0e-41cd-af8b-f8bae32d1638" providerId="AD" clId="Web-{454D8E1E-A020-D685-438E-E140710B0FDD}" dt="2023-03-07T07:36:52.261" v="17" actId="20577"/>
          <ac:spMkLst>
            <pc:docMk/>
            <pc:sldMk cId="2057923239" sldId="275"/>
            <ac:spMk id="2" creationId="{00000000-0000-0000-0000-000000000000}"/>
          </ac:spMkLst>
        </pc:spChg>
        <pc:spChg chg="mod">
          <ac:chgData name="Ivan Vidaković" userId="S::ividakovi@pravos.hr::f8802e6a-bf0e-41cd-af8b-f8bae32d1638" providerId="AD" clId="Web-{454D8E1E-A020-D685-438E-E140710B0FDD}" dt="2023-03-07T07:36:48.183" v="16" actId="20577"/>
          <ac:spMkLst>
            <pc:docMk/>
            <pc:sldMk cId="2057923239" sldId="275"/>
            <ac:spMk id="5" creationId="{00000000-0000-0000-0000-000000000000}"/>
          </ac:spMkLst>
        </pc:spChg>
        <pc:picChg chg="mod">
          <ac:chgData name="Ivan Vidaković" userId="S::ividakovi@pravos.hr::f8802e6a-bf0e-41cd-af8b-f8bae32d1638" providerId="AD" clId="Web-{454D8E1E-A020-D685-438E-E140710B0FDD}" dt="2023-03-07T07:37:06.777" v="26" actId="1076"/>
          <ac:picMkLst>
            <pc:docMk/>
            <pc:sldMk cId="2057923239" sldId="275"/>
            <ac:picMk id="6" creationId="{00000000-0000-0000-0000-000000000000}"/>
          </ac:picMkLst>
        </pc:picChg>
      </pc:sldChg>
      <pc:sldChg chg="modSp">
        <pc:chgData name="Ivan Vidaković" userId="S::ividakovi@pravos.hr::f8802e6a-bf0e-41cd-af8b-f8bae32d1638" providerId="AD" clId="Web-{454D8E1E-A020-D685-438E-E140710B0FDD}" dt="2023-03-07T07:37:27.434" v="28" actId="20577"/>
        <pc:sldMkLst>
          <pc:docMk/>
          <pc:sldMk cId="2441654979" sldId="276"/>
        </pc:sldMkLst>
        <pc:spChg chg="mod">
          <ac:chgData name="Ivan Vidaković" userId="S::ividakovi@pravos.hr::f8802e6a-bf0e-41cd-af8b-f8bae32d1638" providerId="AD" clId="Web-{454D8E1E-A020-D685-438E-E140710B0FDD}" dt="2023-03-07T07:37:27.434" v="28" actId="20577"/>
          <ac:spMkLst>
            <pc:docMk/>
            <pc:sldMk cId="2441654979" sldId="276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8:25.249" v="38" actId="1076"/>
        <pc:sldMkLst>
          <pc:docMk/>
          <pc:sldMk cId="2816155959" sldId="277"/>
        </pc:sldMkLst>
        <pc:spChg chg="mod">
          <ac:chgData name="Ivan Vidaković" userId="S::ividakovi@pravos.hr::f8802e6a-bf0e-41cd-af8b-f8bae32d1638" providerId="AD" clId="Web-{454D8E1E-A020-D685-438E-E140710B0FDD}" dt="2023-03-07T07:38:09.608" v="34" actId="20577"/>
          <ac:spMkLst>
            <pc:docMk/>
            <pc:sldMk cId="2816155959" sldId="277"/>
            <ac:spMk id="2" creationId="{00000000-0000-0000-0000-000000000000}"/>
          </ac:spMkLst>
        </pc:spChg>
        <pc:picChg chg="mod">
          <ac:chgData name="Ivan Vidaković" userId="S::ividakovi@pravos.hr::f8802e6a-bf0e-41cd-af8b-f8bae32d1638" providerId="AD" clId="Web-{454D8E1E-A020-D685-438E-E140710B0FDD}" dt="2023-03-07T07:38:25.249" v="38" actId="1076"/>
          <ac:picMkLst>
            <pc:docMk/>
            <pc:sldMk cId="2816155959" sldId="277"/>
            <ac:picMk id="4" creationId="{00000000-0000-0000-0000-000000000000}"/>
          </ac:picMkLst>
        </pc:picChg>
      </pc:sldChg>
      <pc:sldChg chg="modSp">
        <pc:chgData name="Ivan Vidaković" userId="S::ividakovi@pravos.hr::f8802e6a-bf0e-41cd-af8b-f8bae32d1638" providerId="AD" clId="Web-{454D8E1E-A020-D685-438E-E140710B0FDD}" dt="2023-03-07T07:44:53.107" v="112" actId="20577"/>
        <pc:sldMkLst>
          <pc:docMk/>
          <pc:sldMk cId="3465087480" sldId="278"/>
        </pc:sldMkLst>
        <pc:spChg chg="mod">
          <ac:chgData name="Ivan Vidaković" userId="S::ividakovi@pravos.hr::f8802e6a-bf0e-41cd-af8b-f8bae32d1638" providerId="AD" clId="Web-{454D8E1E-A020-D685-438E-E140710B0FDD}" dt="2023-03-07T07:44:53.107" v="112" actId="20577"/>
          <ac:spMkLst>
            <pc:docMk/>
            <pc:sldMk cId="3465087480" sldId="278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8:43.015" v="41" actId="20577"/>
        <pc:sldMkLst>
          <pc:docMk/>
          <pc:sldMk cId="3011568629" sldId="279"/>
        </pc:sldMkLst>
        <pc:spChg chg="mod">
          <ac:chgData name="Ivan Vidaković" userId="S::ividakovi@pravos.hr::f8802e6a-bf0e-41cd-af8b-f8bae32d1638" providerId="AD" clId="Web-{454D8E1E-A020-D685-438E-E140710B0FDD}" dt="2023-03-07T07:38:43.015" v="41" actId="20577"/>
          <ac:spMkLst>
            <pc:docMk/>
            <pc:sldMk cId="3011568629" sldId="279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9:02.188" v="47" actId="20577"/>
        <pc:sldMkLst>
          <pc:docMk/>
          <pc:sldMk cId="3326925624" sldId="280"/>
        </pc:sldMkLst>
        <pc:spChg chg="mod">
          <ac:chgData name="Ivan Vidaković" userId="S::ividakovi@pravos.hr::f8802e6a-bf0e-41cd-af8b-f8bae32d1638" providerId="AD" clId="Web-{454D8E1E-A020-D685-438E-E140710B0FDD}" dt="2023-03-07T07:39:02.188" v="47" actId="20577"/>
          <ac:spMkLst>
            <pc:docMk/>
            <pc:sldMk cId="3326925624" sldId="280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45:16.702" v="114" actId="20577"/>
        <pc:sldMkLst>
          <pc:docMk/>
          <pc:sldMk cId="3905759417" sldId="281"/>
        </pc:sldMkLst>
        <pc:spChg chg="mod">
          <ac:chgData name="Ivan Vidaković" userId="S::ividakovi@pravos.hr::f8802e6a-bf0e-41cd-af8b-f8bae32d1638" providerId="AD" clId="Web-{454D8E1E-A020-D685-438E-E140710B0FDD}" dt="2023-03-07T07:45:16.702" v="114" actId="20577"/>
          <ac:spMkLst>
            <pc:docMk/>
            <pc:sldMk cId="3905759417" sldId="281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45:23.609" v="116" actId="20577"/>
        <pc:sldMkLst>
          <pc:docMk/>
          <pc:sldMk cId="2458803677" sldId="282"/>
        </pc:sldMkLst>
        <pc:spChg chg="mod">
          <ac:chgData name="Ivan Vidaković" userId="S::ividakovi@pravos.hr::f8802e6a-bf0e-41cd-af8b-f8bae32d1638" providerId="AD" clId="Web-{454D8E1E-A020-D685-438E-E140710B0FDD}" dt="2023-03-07T07:45:23.609" v="116" actId="20577"/>
          <ac:spMkLst>
            <pc:docMk/>
            <pc:sldMk cId="2458803677" sldId="282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9:19.563" v="53" actId="20577"/>
        <pc:sldMkLst>
          <pc:docMk/>
          <pc:sldMk cId="2249056216" sldId="283"/>
        </pc:sldMkLst>
        <pc:spChg chg="mod">
          <ac:chgData name="Ivan Vidaković" userId="S::ividakovi@pravos.hr::f8802e6a-bf0e-41cd-af8b-f8bae32d1638" providerId="AD" clId="Web-{454D8E1E-A020-D685-438E-E140710B0FDD}" dt="2023-03-07T07:39:19.563" v="53" actId="20577"/>
          <ac:spMkLst>
            <pc:docMk/>
            <pc:sldMk cId="2249056216" sldId="283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9:26.861" v="55" actId="20577"/>
        <pc:sldMkLst>
          <pc:docMk/>
          <pc:sldMk cId="248038887" sldId="284"/>
        </pc:sldMkLst>
        <pc:spChg chg="mod">
          <ac:chgData name="Ivan Vidaković" userId="S::ividakovi@pravos.hr::f8802e6a-bf0e-41cd-af8b-f8bae32d1638" providerId="AD" clId="Web-{454D8E1E-A020-D685-438E-E140710B0FDD}" dt="2023-03-07T07:39:26.861" v="55" actId="20577"/>
          <ac:spMkLst>
            <pc:docMk/>
            <pc:sldMk cId="248038887" sldId="284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9:32.454" v="56" actId="20577"/>
        <pc:sldMkLst>
          <pc:docMk/>
          <pc:sldMk cId="1048040145" sldId="285"/>
        </pc:sldMkLst>
        <pc:spChg chg="mod">
          <ac:chgData name="Ivan Vidaković" userId="S::ividakovi@pravos.hr::f8802e6a-bf0e-41cd-af8b-f8bae32d1638" providerId="AD" clId="Web-{454D8E1E-A020-D685-438E-E140710B0FDD}" dt="2023-03-07T07:39:32.454" v="56" actId="20577"/>
          <ac:spMkLst>
            <pc:docMk/>
            <pc:sldMk cId="1048040145" sldId="285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39:37.564" v="57" actId="20577"/>
        <pc:sldMkLst>
          <pc:docMk/>
          <pc:sldMk cId="2948095074" sldId="286"/>
        </pc:sldMkLst>
        <pc:spChg chg="mod">
          <ac:chgData name="Ivan Vidaković" userId="S::ividakovi@pravos.hr::f8802e6a-bf0e-41cd-af8b-f8bae32d1638" providerId="AD" clId="Web-{454D8E1E-A020-D685-438E-E140710B0FDD}" dt="2023-03-07T07:39:37.564" v="57" actId="20577"/>
          <ac:spMkLst>
            <pc:docMk/>
            <pc:sldMk cId="2948095074" sldId="286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51:48.717" v="119" actId="20577"/>
        <pc:sldMkLst>
          <pc:docMk/>
          <pc:sldMk cId="3662800168" sldId="287"/>
        </pc:sldMkLst>
        <pc:spChg chg="mod">
          <ac:chgData name="Ivan Vidaković" userId="S::ividakovi@pravos.hr::f8802e6a-bf0e-41cd-af8b-f8bae32d1638" providerId="AD" clId="Web-{454D8E1E-A020-D685-438E-E140710B0FDD}" dt="2023-03-07T07:51:48.717" v="119" actId="20577"/>
          <ac:spMkLst>
            <pc:docMk/>
            <pc:sldMk cId="3662800168" sldId="287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40:26.066" v="70" actId="1076"/>
        <pc:sldMkLst>
          <pc:docMk/>
          <pc:sldMk cId="3395488771" sldId="288"/>
        </pc:sldMkLst>
        <pc:spChg chg="mod">
          <ac:chgData name="Ivan Vidaković" userId="S::ividakovi@pravos.hr::f8802e6a-bf0e-41cd-af8b-f8bae32d1638" providerId="AD" clId="Web-{454D8E1E-A020-D685-438E-E140710B0FDD}" dt="2023-03-07T07:40:26.066" v="70" actId="1076"/>
          <ac:spMkLst>
            <pc:docMk/>
            <pc:sldMk cId="3395488771" sldId="288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51:59.218" v="122" actId="20577"/>
        <pc:sldMkLst>
          <pc:docMk/>
          <pc:sldMk cId="3277102571" sldId="289"/>
        </pc:sldMkLst>
        <pc:spChg chg="mod">
          <ac:chgData name="Ivan Vidaković" userId="S::ividakovi@pravos.hr::f8802e6a-bf0e-41cd-af8b-f8bae32d1638" providerId="AD" clId="Web-{454D8E1E-A020-D685-438E-E140710B0FDD}" dt="2023-03-07T07:51:59.218" v="122" actId="20577"/>
          <ac:spMkLst>
            <pc:docMk/>
            <pc:sldMk cId="3277102571" sldId="289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56:37.744" v="142" actId="20577"/>
        <pc:sldMkLst>
          <pc:docMk/>
          <pc:sldMk cId="1561845495" sldId="290"/>
        </pc:sldMkLst>
        <pc:spChg chg="mod">
          <ac:chgData name="Ivan Vidaković" userId="S::ividakovi@pravos.hr::f8802e6a-bf0e-41cd-af8b-f8bae32d1638" providerId="AD" clId="Web-{454D8E1E-A020-D685-438E-E140710B0FDD}" dt="2023-03-07T07:56:37.744" v="142" actId="20577"/>
          <ac:spMkLst>
            <pc:docMk/>
            <pc:sldMk cId="1561845495" sldId="290"/>
            <ac:spMk id="3" creationId="{00000000-0000-0000-0000-000000000000}"/>
          </ac:spMkLst>
        </pc:spChg>
      </pc:sldChg>
      <pc:sldChg chg="modSp">
        <pc:chgData name="Ivan Vidaković" userId="S::ividakovi@pravos.hr::f8802e6a-bf0e-41cd-af8b-f8bae32d1638" providerId="AD" clId="Web-{454D8E1E-A020-D685-438E-E140710B0FDD}" dt="2023-03-07T07:40:53.129" v="77" actId="1076"/>
        <pc:sldMkLst>
          <pc:docMk/>
          <pc:sldMk cId="1152386160" sldId="293"/>
        </pc:sldMkLst>
        <pc:picChg chg="mod">
          <ac:chgData name="Ivan Vidaković" userId="S::ividakovi@pravos.hr::f8802e6a-bf0e-41cd-af8b-f8bae32d1638" providerId="AD" clId="Web-{454D8E1E-A020-D685-438E-E140710B0FDD}" dt="2023-03-07T07:40:53.129" v="77" actId="1076"/>
          <ac:picMkLst>
            <pc:docMk/>
            <pc:sldMk cId="1152386160" sldId="293"/>
            <ac:picMk id="4" creationId="{00000000-0000-0000-0000-000000000000}"/>
          </ac:picMkLst>
        </pc:picChg>
      </pc:sldChg>
      <pc:sldChg chg="modSp">
        <pc:chgData name="Ivan Vidaković" userId="S::ividakovi@pravos.hr::f8802e6a-bf0e-41cd-af8b-f8bae32d1638" providerId="AD" clId="Web-{454D8E1E-A020-D685-438E-E140710B0FDD}" dt="2023-03-07T07:41:07.708" v="81" actId="1076"/>
        <pc:sldMkLst>
          <pc:docMk/>
          <pc:sldMk cId="649803781" sldId="294"/>
        </pc:sldMkLst>
        <pc:picChg chg="mod">
          <ac:chgData name="Ivan Vidaković" userId="S::ividakovi@pravos.hr::f8802e6a-bf0e-41cd-af8b-f8bae32d1638" providerId="AD" clId="Web-{454D8E1E-A020-D685-438E-E140710B0FDD}" dt="2023-03-07T07:41:07.708" v="81" actId="1076"/>
          <ac:picMkLst>
            <pc:docMk/>
            <pc:sldMk cId="649803781" sldId="294"/>
            <ac:picMk id="5" creationId="{00000000-0000-0000-0000-000000000000}"/>
          </ac:picMkLst>
        </pc:picChg>
      </pc:sldChg>
      <pc:sldChg chg="modSp">
        <pc:chgData name="Ivan Vidaković" userId="S::ividakovi@pravos.hr::f8802e6a-bf0e-41cd-af8b-f8bae32d1638" providerId="AD" clId="Web-{454D8E1E-A020-D685-438E-E140710B0FDD}" dt="2023-03-07T07:41:29.818" v="90" actId="14100"/>
        <pc:sldMkLst>
          <pc:docMk/>
          <pc:sldMk cId="2833139507" sldId="295"/>
        </pc:sldMkLst>
        <pc:picChg chg="mod">
          <ac:chgData name="Ivan Vidaković" userId="S::ividakovi@pravos.hr::f8802e6a-bf0e-41cd-af8b-f8bae32d1638" providerId="AD" clId="Web-{454D8E1E-A020-D685-438E-E140710B0FDD}" dt="2023-03-07T07:41:29.818" v="90" actId="14100"/>
          <ac:picMkLst>
            <pc:docMk/>
            <pc:sldMk cId="2833139507" sldId="295"/>
            <ac:picMk id="6" creationId="{00000000-0000-0000-0000-000000000000}"/>
          </ac:picMkLst>
        </pc:picChg>
      </pc:sldChg>
      <pc:sldChg chg="modSp">
        <pc:chgData name="Ivan Vidaković" userId="S::ividakovi@pravos.hr::f8802e6a-bf0e-41cd-af8b-f8bae32d1638" providerId="AD" clId="Web-{454D8E1E-A020-D685-438E-E140710B0FDD}" dt="2023-03-07T07:56:48.073" v="146" actId="1076"/>
        <pc:sldMkLst>
          <pc:docMk/>
          <pc:sldMk cId="561207849" sldId="296"/>
        </pc:sldMkLst>
        <pc:picChg chg="mod">
          <ac:chgData name="Ivan Vidaković" userId="S::ividakovi@pravos.hr::f8802e6a-bf0e-41cd-af8b-f8bae32d1638" providerId="AD" clId="Web-{454D8E1E-A020-D685-438E-E140710B0FDD}" dt="2023-03-07T07:56:48.073" v="146" actId="1076"/>
          <ac:picMkLst>
            <pc:docMk/>
            <pc:sldMk cId="561207849" sldId="296"/>
            <ac:picMk id="4" creationId="{00000000-0000-0000-0000-000000000000}"/>
          </ac:picMkLst>
        </pc:picChg>
      </pc:sldChg>
      <pc:sldChg chg="delSp modSp">
        <pc:chgData name="Ivan Vidaković" userId="S::ividakovi@pravos.hr::f8802e6a-bf0e-41cd-af8b-f8bae32d1638" providerId="AD" clId="Web-{454D8E1E-A020-D685-438E-E140710B0FDD}" dt="2023-03-07T07:42:02.445" v="94"/>
        <pc:sldMkLst>
          <pc:docMk/>
          <pc:sldMk cId="3576015200" sldId="297"/>
        </pc:sldMkLst>
        <pc:picChg chg="del mod">
          <ac:chgData name="Ivan Vidaković" userId="S::ividakovi@pravos.hr::f8802e6a-bf0e-41cd-af8b-f8bae32d1638" providerId="AD" clId="Web-{454D8E1E-A020-D685-438E-E140710B0FDD}" dt="2023-03-07T07:42:02.445" v="94"/>
          <ac:picMkLst>
            <pc:docMk/>
            <pc:sldMk cId="3576015200" sldId="297"/>
            <ac:picMk id="4" creationId="{00000000-0000-0000-0000-000000000000}"/>
          </ac:picMkLst>
        </pc:picChg>
      </pc:sldChg>
      <pc:sldChg chg="modSp">
        <pc:chgData name="Ivan Vidaković" userId="S::ividakovi@pravos.hr::f8802e6a-bf0e-41cd-af8b-f8bae32d1638" providerId="AD" clId="Web-{454D8E1E-A020-D685-438E-E140710B0FDD}" dt="2023-03-07T07:43:47.214" v="106" actId="20577"/>
        <pc:sldMkLst>
          <pc:docMk/>
          <pc:sldMk cId="1577714727" sldId="298"/>
        </pc:sldMkLst>
        <pc:spChg chg="mod">
          <ac:chgData name="Ivan Vidaković" userId="S::ividakovi@pravos.hr::f8802e6a-bf0e-41cd-af8b-f8bae32d1638" providerId="AD" clId="Web-{454D8E1E-A020-D685-438E-E140710B0FDD}" dt="2023-03-07T07:43:47.214" v="106" actId="20577"/>
          <ac:spMkLst>
            <pc:docMk/>
            <pc:sldMk cId="1577714727" sldId="298"/>
            <ac:spMk id="3" creationId="{00000000-0000-0000-0000-000000000000}"/>
          </ac:spMkLst>
        </pc:spChg>
      </pc:sldChg>
      <pc:sldChg chg="delSp">
        <pc:chgData name="Ivan Vidaković" userId="S::ividakovi@pravos.hr::f8802e6a-bf0e-41cd-af8b-f8bae32d1638" providerId="AD" clId="Web-{454D8E1E-A020-D685-438E-E140710B0FDD}" dt="2023-03-07T07:43:52.590" v="107"/>
        <pc:sldMkLst>
          <pc:docMk/>
          <pc:sldMk cId="846508294" sldId="299"/>
        </pc:sldMkLst>
        <pc:picChg chg="del">
          <ac:chgData name="Ivan Vidaković" userId="S::ividakovi@pravos.hr::f8802e6a-bf0e-41cd-af8b-f8bae32d1638" providerId="AD" clId="Web-{454D8E1E-A020-D685-438E-E140710B0FDD}" dt="2023-03-07T07:43:52.590" v="107"/>
          <ac:picMkLst>
            <pc:docMk/>
            <pc:sldMk cId="846508294" sldId="299"/>
            <ac:picMk id="5" creationId="{00000000-0000-0000-0000-000000000000}"/>
          </ac:picMkLst>
        </pc:picChg>
      </pc:sldChg>
      <pc:sldChg chg="addSp delSp modSp new ord">
        <pc:chgData name="Ivan Vidaković" userId="S::ividakovi@pravos.hr::f8802e6a-bf0e-41cd-af8b-f8bae32d1638" providerId="AD" clId="Web-{454D8E1E-A020-D685-438E-E140710B0FDD}" dt="2023-03-07T07:42:33.086" v="100" actId="14100"/>
        <pc:sldMkLst>
          <pc:docMk/>
          <pc:sldMk cId="2893460210" sldId="301"/>
        </pc:sldMkLst>
        <pc:spChg chg="del">
          <ac:chgData name="Ivan Vidaković" userId="S::ividakovi@pravos.hr::f8802e6a-bf0e-41cd-af8b-f8bae32d1638" providerId="AD" clId="Web-{454D8E1E-A020-D685-438E-E140710B0FDD}" dt="2023-03-07T07:42:08.304" v="95"/>
          <ac:spMkLst>
            <pc:docMk/>
            <pc:sldMk cId="2893460210" sldId="301"/>
            <ac:spMk id="3" creationId="{A685C581-DF9F-4732-EF20-0D1B0BE484B7}"/>
          </ac:spMkLst>
        </pc:spChg>
        <pc:picChg chg="add mod ord">
          <ac:chgData name="Ivan Vidaković" userId="S::ividakovi@pravos.hr::f8802e6a-bf0e-41cd-af8b-f8bae32d1638" providerId="AD" clId="Web-{454D8E1E-A020-D685-438E-E140710B0FDD}" dt="2023-03-07T07:42:33.086" v="100" actId="14100"/>
          <ac:picMkLst>
            <pc:docMk/>
            <pc:sldMk cId="2893460210" sldId="301"/>
            <ac:picMk id="4" creationId="{12591100-DACA-D492-62D1-0AA10EF05C88}"/>
          </ac:picMkLst>
        </pc:picChg>
      </pc:sldChg>
      <pc:sldChg chg="addSp modSp new">
        <pc:chgData name="Ivan Vidaković" userId="S::ividakovi@pravos.hr::f8802e6a-bf0e-41cd-af8b-f8bae32d1638" providerId="AD" clId="Web-{454D8E1E-A020-D685-438E-E140710B0FDD}" dt="2023-03-07T07:43:09.166" v="105" actId="14100"/>
        <pc:sldMkLst>
          <pc:docMk/>
          <pc:sldMk cId="1165511827" sldId="302"/>
        </pc:sldMkLst>
        <pc:picChg chg="add mod">
          <ac:chgData name="Ivan Vidaković" userId="S::ividakovi@pravos.hr::f8802e6a-bf0e-41cd-af8b-f8bae32d1638" providerId="AD" clId="Web-{454D8E1E-A020-D685-438E-E140710B0FDD}" dt="2023-03-07T07:43:09.166" v="105" actId="14100"/>
          <ac:picMkLst>
            <pc:docMk/>
            <pc:sldMk cId="1165511827" sldId="302"/>
            <ac:picMk id="5" creationId="{CFE9D6D0-925B-0803-70E3-1FCA5DDC6D17}"/>
          </ac:picMkLst>
        </pc:picChg>
      </pc:sldChg>
    </pc:docChg>
  </pc:docChgLst>
  <pc:docChgLst>
    <pc:chgData name="Ivan Vidaković" userId="S::ividakovi@pravos.hr::f8802e6a-bf0e-41cd-af8b-f8bae32d1638" providerId="AD" clId="Web-{283ACF23-F3CD-0F9F-226C-E029702017F9}"/>
    <pc:docChg chg="modSld">
      <pc:chgData name="Ivan Vidaković" userId="S::ividakovi@pravos.hr::f8802e6a-bf0e-41cd-af8b-f8bae32d1638" providerId="AD" clId="Web-{283ACF23-F3CD-0F9F-226C-E029702017F9}" dt="2023-03-07T12:48:20.520" v="7" actId="20577"/>
      <pc:docMkLst>
        <pc:docMk/>
      </pc:docMkLst>
      <pc:sldChg chg="modSp">
        <pc:chgData name="Ivan Vidaković" userId="S::ividakovi@pravos.hr::f8802e6a-bf0e-41cd-af8b-f8bae32d1638" providerId="AD" clId="Web-{283ACF23-F3CD-0F9F-226C-E029702017F9}" dt="2023-03-07T12:48:20.520" v="7" actId="20577"/>
        <pc:sldMkLst>
          <pc:docMk/>
          <pc:sldMk cId="248038887" sldId="284"/>
        </pc:sldMkLst>
        <pc:spChg chg="mod">
          <ac:chgData name="Ivan Vidaković" userId="S::ividakovi@pravos.hr::f8802e6a-bf0e-41cd-af8b-f8bae32d1638" providerId="AD" clId="Web-{283ACF23-F3CD-0F9F-226C-E029702017F9}" dt="2023-03-07T12:48:20.520" v="7" actId="20577"/>
          <ac:spMkLst>
            <pc:docMk/>
            <pc:sldMk cId="248038887" sldId="284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2/22/2024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2/22/2024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2/22/2024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2/22/2024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54070/hljk.28.2.1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mparitech.com/blog/vpn-privacy/facial-recognition-statistics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54070/hljk.28.2.1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mparitech.com/blog/vpn-privacy/facial-recognition-statistics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r-HR" dirty="0"/>
              <a:t>STRUKTURA SEMINARSKOG RADA,PRAVILA CITIRANJA I UPUTE ZA IZLAGANJE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r-HR" dirty="0"/>
              <a:t>KAZNENO PROCESNO PRAVO – SEMINAR</a:t>
            </a:r>
          </a:p>
          <a:p>
            <a:r>
              <a:rPr lang="hr-HR"/>
              <a:t>AKADEMSKA 2023./2024. </a:t>
            </a:r>
            <a:r>
              <a:rPr lang="hr-HR" dirty="0"/>
              <a:t>GODINA</a:t>
            </a:r>
          </a:p>
          <a:p>
            <a:endParaRPr lang="hr-HR" dirty="0"/>
          </a:p>
          <a:p>
            <a:r>
              <a:rPr lang="hr-HR" dirty="0"/>
              <a:t>AUTOR: Ivan Vidaković, </a:t>
            </a:r>
            <a:r>
              <a:rPr lang="hr-HR" dirty="0" err="1"/>
              <a:t>mag</a:t>
            </a:r>
            <a:r>
              <a:rPr lang="hr-HR" dirty="0"/>
              <a:t>. </a:t>
            </a:r>
            <a:r>
              <a:rPr lang="hr-HR" dirty="0" err="1"/>
              <a:t>iur</a:t>
            </a:r>
            <a:r>
              <a:rPr lang="hr-HR" dirty="0"/>
              <a:t>. – Asistent na Katedri kaznenopravnih znanosti Pravnog fakulteta Osijek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STRUKTURA PREZENTACIJE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hr-HR" dirty="0"/>
              <a:t>Opća struktura seminarskog rada</a:t>
            </a:r>
          </a:p>
          <a:p>
            <a:pPr marL="457200" indent="-457200">
              <a:buFont typeface="+mj-lt"/>
              <a:buAutoNum type="arabicPeriod"/>
            </a:pPr>
            <a:r>
              <a:rPr lang="hr-HR" dirty="0"/>
              <a:t>Pojedini elementi seminarskog rada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hr-HR" dirty="0"/>
              <a:t>Pravila citiranja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hr-HR" dirty="0"/>
              <a:t>Upute za usmeno izlaganje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OPĆA STRUKTURA SEMINARSKOG RADA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algn="just"/>
            <a:r>
              <a:rPr lang="hr-HR" dirty="0"/>
              <a:t>1. TEKST SEMINARSKOG RADA</a:t>
            </a:r>
            <a:endParaRPr lang="sr-Latn-RS"/>
          </a:p>
          <a:p>
            <a:pPr algn="just"/>
            <a:r>
              <a:rPr lang="hr-HR" dirty="0"/>
              <a:t>Seminarski rad mora biti pisan u </a:t>
            </a:r>
            <a:r>
              <a:rPr lang="hr-HR" u="sng" dirty="0" err="1"/>
              <a:t>wordu</a:t>
            </a:r>
            <a:r>
              <a:rPr lang="hr-HR" u="sng" dirty="0"/>
              <a:t>!</a:t>
            </a:r>
          </a:p>
          <a:p>
            <a:pPr algn="just"/>
            <a:r>
              <a:rPr lang="hr-HR" dirty="0"/>
              <a:t>U </a:t>
            </a:r>
            <a:r>
              <a:rPr lang="hr-HR" dirty="0" err="1"/>
              <a:t>wordu</a:t>
            </a:r>
            <a:r>
              <a:rPr lang="hr-HR" dirty="0"/>
              <a:t> je potrebno postaviti sljedeće tehničke postavke: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dirty="0" err="1"/>
              <a:t>Veličina</a:t>
            </a:r>
            <a:r>
              <a:rPr lang="en-US" dirty="0"/>
              <a:t> </a:t>
            </a:r>
            <a:r>
              <a:rPr lang="en-US" dirty="0" err="1"/>
              <a:t>stranice</a:t>
            </a:r>
            <a:r>
              <a:rPr lang="en-US" dirty="0"/>
              <a:t> A4 (210x297 mm)</a:t>
            </a:r>
            <a:endParaRPr lang="hr-HR" dirty="0"/>
          </a:p>
          <a:p>
            <a:pPr marL="457200" indent="-457200" algn="just">
              <a:buFont typeface="+mj-lt"/>
              <a:buAutoNum type="arabicPeriod"/>
            </a:pPr>
            <a:r>
              <a:rPr lang="en-US" dirty="0" err="1"/>
              <a:t>Rubnice</a:t>
            </a:r>
            <a:r>
              <a:rPr lang="en-US" dirty="0"/>
              <a:t> (</a:t>
            </a:r>
            <a:r>
              <a:rPr lang="en-US" dirty="0" err="1"/>
              <a:t>margine</a:t>
            </a:r>
            <a:r>
              <a:rPr lang="en-US" dirty="0"/>
              <a:t>) </a:t>
            </a:r>
            <a:r>
              <a:rPr lang="en-US" dirty="0" err="1"/>
              <a:t>trebaju</a:t>
            </a:r>
            <a:r>
              <a:rPr lang="en-US" dirty="0"/>
              <a:t> </a:t>
            </a:r>
            <a:r>
              <a:rPr lang="en-US" dirty="0" err="1"/>
              <a:t>biti</a:t>
            </a:r>
            <a:r>
              <a:rPr lang="en-US" dirty="0"/>
              <a:t> </a:t>
            </a:r>
            <a:r>
              <a:rPr lang="en-US" dirty="0" err="1"/>
              <a:t>sljedećih</a:t>
            </a:r>
            <a:r>
              <a:rPr lang="en-US" dirty="0"/>
              <a:t> </a:t>
            </a:r>
            <a:r>
              <a:rPr lang="en-US" dirty="0" err="1"/>
              <a:t>veličina</a:t>
            </a:r>
            <a:r>
              <a:rPr lang="en-US" dirty="0"/>
              <a:t>: </a:t>
            </a:r>
            <a:r>
              <a:rPr lang="en-US" dirty="0" err="1"/>
              <a:t>lijeva</a:t>
            </a:r>
            <a:r>
              <a:rPr lang="en-US" dirty="0"/>
              <a:t> 25 mm, </a:t>
            </a:r>
            <a:r>
              <a:rPr lang="en-US" dirty="0" err="1"/>
              <a:t>desna</a:t>
            </a:r>
            <a:r>
              <a:rPr lang="en-US" dirty="0"/>
              <a:t> 2</a:t>
            </a:r>
            <a:r>
              <a:rPr lang="hr-HR" dirty="0"/>
              <a:t>5</a:t>
            </a:r>
            <a:r>
              <a:rPr lang="en-US" dirty="0"/>
              <a:t> mm, </a:t>
            </a:r>
            <a:r>
              <a:rPr lang="en-US" dirty="0" err="1"/>
              <a:t>gornja</a:t>
            </a:r>
            <a:r>
              <a:rPr lang="en-US" dirty="0"/>
              <a:t> </a:t>
            </a:r>
            <a:r>
              <a:rPr lang="hr-HR" dirty="0"/>
              <a:t>25 mm i </a:t>
            </a:r>
            <a:r>
              <a:rPr lang="en-US" dirty="0" err="1"/>
              <a:t>donja</a:t>
            </a:r>
            <a:r>
              <a:rPr lang="en-US" dirty="0"/>
              <a:t> 25 mm</a:t>
            </a:r>
            <a:endParaRPr lang="hr-HR" dirty="0"/>
          </a:p>
          <a:p>
            <a:pPr marL="457200" indent="-457200" algn="just">
              <a:buFont typeface="+mj-lt"/>
              <a:buAutoNum type="arabicPeriod"/>
            </a:pPr>
            <a:r>
              <a:rPr lang="hr-HR" dirty="0"/>
              <a:t>Font: Times </a:t>
            </a:r>
            <a:r>
              <a:rPr lang="hr-HR" err="1"/>
              <a:t>new</a:t>
            </a:r>
            <a:r>
              <a:rPr lang="hr-HR" dirty="0"/>
              <a:t> roman, veličina slova 12, prored 1,5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hr-HR" dirty="0"/>
              <a:t>Seminarski</a:t>
            </a:r>
            <a:r>
              <a:rPr lang="en-US" dirty="0"/>
              <a:t> rad </a:t>
            </a:r>
            <a:r>
              <a:rPr lang="en-US" err="1"/>
              <a:t>treba</a:t>
            </a:r>
            <a:r>
              <a:rPr lang="en-US" dirty="0"/>
              <a:t> </a:t>
            </a:r>
            <a:r>
              <a:rPr lang="en-US" err="1"/>
              <a:t>imati</a:t>
            </a:r>
            <a:r>
              <a:rPr lang="en-US" dirty="0"/>
              <a:t> </a:t>
            </a:r>
            <a:r>
              <a:rPr lang="en-US" err="1"/>
              <a:t>najmanje</a:t>
            </a:r>
            <a:r>
              <a:rPr lang="en-US" dirty="0"/>
              <a:t> </a:t>
            </a:r>
            <a:r>
              <a:rPr lang="hr-HR" u="sng" dirty="0"/>
              <a:t>15 </a:t>
            </a:r>
            <a:r>
              <a:rPr lang="en-US" u="sng" err="1"/>
              <a:t>stranica</a:t>
            </a:r>
            <a:r>
              <a:rPr lang="en-US" u="sng" dirty="0"/>
              <a:t> </a:t>
            </a:r>
            <a:r>
              <a:rPr lang="en-US" dirty="0"/>
              <a:t>ne </a:t>
            </a:r>
            <a:r>
              <a:rPr lang="en-US" err="1"/>
              <a:t>računajući</a:t>
            </a:r>
            <a:r>
              <a:rPr lang="en-US" dirty="0"/>
              <a:t> </a:t>
            </a:r>
            <a:r>
              <a:rPr lang="en-US" u="sng" err="1"/>
              <a:t>naslovnu</a:t>
            </a:r>
            <a:r>
              <a:rPr lang="en-US" u="sng" dirty="0"/>
              <a:t> </a:t>
            </a:r>
            <a:r>
              <a:rPr lang="en-US" u="sng" err="1"/>
              <a:t>stranicu</a:t>
            </a:r>
            <a:r>
              <a:rPr lang="en-US" u="sng" dirty="0"/>
              <a:t>, </a:t>
            </a:r>
            <a:r>
              <a:rPr lang="en-US" u="sng" err="1"/>
              <a:t>sadržaj</a:t>
            </a:r>
            <a:r>
              <a:rPr lang="en-US" u="sng" dirty="0"/>
              <a:t>, </a:t>
            </a:r>
            <a:r>
              <a:rPr lang="en-US" u="sng" err="1"/>
              <a:t>popis</a:t>
            </a:r>
            <a:r>
              <a:rPr lang="en-US" u="sng" dirty="0"/>
              <a:t> literature </a:t>
            </a:r>
            <a:r>
              <a:rPr lang="en-US" u="sng" err="1"/>
              <a:t>i</a:t>
            </a:r>
            <a:r>
              <a:rPr lang="en-US" u="sng" dirty="0"/>
              <a:t> </a:t>
            </a:r>
            <a:r>
              <a:rPr lang="en-US" u="sng" err="1"/>
              <a:t>priloge</a:t>
            </a:r>
            <a:endParaRPr lang="hr-HR" u="sng"/>
          </a:p>
          <a:p>
            <a:pPr marL="0" indent="0">
              <a:buNone/>
            </a:pPr>
            <a:endParaRPr lang="hr-HR" u="sng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57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OPĆA STRUKTURA SEMINARSKOG RADA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 algn="just">
              <a:buFont typeface="+mj-lt"/>
              <a:buAutoNum type="arabicPeriod" startAt="5"/>
            </a:pPr>
            <a:r>
              <a:rPr lang="en-US" dirty="0"/>
              <a:t>Rad </a:t>
            </a:r>
            <a:r>
              <a:rPr lang="en-US" dirty="0" err="1"/>
              <a:t>treba</a:t>
            </a:r>
            <a:r>
              <a:rPr lang="en-US" dirty="0"/>
              <a:t> </a:t>
            </a:r>
            <a:r>
              <a:rPr lang="en-US" dirty="0" err="1"/>
              <a:t>biti</a:t>
            </a:r>
            <a:r>
              <a:rPr lang="en-US" dirty="0"/>
              <a:t> </a:t>
            </a:r>
            <a:r>
              <a:rPr lang="en-US" dirty="0" err="1"/>
              <a:t>napisan</a:t>
            </a:r>
            <a:r>
              <a:rPr lang="en-US" dirty="0"/>
              <a:t> </a:t>
            </a:r>
            <a:r>
              <a:rPr lang="en-US" dirty="0" err="1"/>
              <a:t>standardnim</a:t>
            </a:r>
            <a:r>
              <a:rPr lang="en-US" dirty="0"/>
              <a:t> </a:t>
            </a:r>
            <a:r>
              <a:rPr lang="en-US" dirty="0" err="1"/>
              <a:t>hrvatskim</a:t>
            </a:r>
            <a:r>
              <a:rPr lang="en-US" dirty="0"/>
              <a:t> </a:t>
            </a:r>
            <a:r>
              <a:rPr lang="en-US" dirty="0" err="1"/>
              <a:t>jezikom</a:t>
            </a:r>
            <a:r>
              <a:rPr lang="en-US" dirty="0"/>
              <a:t>, bez </a:t>
            </a:r>
            <a:r>
              <a:rPr lang="en-US" dirty="0" err="1"/>
              <a:t>pravopisnih</a:t>
            </a:r>
            <a:r>
              <a:rPr lang="en-US" dirty="0"/>
              <a:t>, </a:t>
            </a:r>
            <a:r>
              <a:rPr lang="en-US" dirty="0" err="1"/>
              <a:t>gramatičkih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tiskarskih</a:t>
            </a:r>
            <a:r>
              <a:rPr lang="en-US" dirty="0"/>
              <a:t> </a:t>
            </a:r>
            <a:r>
              <a:rPr lang="en-US" dirty="0" err="1"/>
              <a:t>pogrešaka</a:t>
            </a:r>
            <a:r>
              <a:rPr lang="en-US" dirty="0"/>
              <a:t>. U </a:t>
            </a:r>
            <a:r>
              <a:rPr lang="en-US" dirty="0" err="1"/>
              <a:t>njemu</a:t>
            </a:r>
            <a:r>
              <a:rPr lang="en-US" dirty="0"/>
              <a:t> se </a:t>
            </a:r>
            <a:r>
              <a:rPr lang="en-US" dirty="0" err="1"/>
              <a:t>koristi</a:t>
            </a:r>
            <a:r>
              <a:rPr lang="en-US" dirty="0"/>
              <a:t> </a:t>
            </a:r>
            <a:r>
              <a:rPr lang="en-US" dirty="0" err="1"/>
              <a:t>stručna</a:t>
            </a:r>
            <a:r>
              <a:rPr lang="en-US" dirty="0"/>
              <a:t> </a:t>
            </a:r>
            <a:r>
              <a:rPr lang="en-US" dirty="0" err="1"/>
              <a:t>terminologija</a:t>
            </a:r>
            <a:r>
              <a:rPr lang="en-US" dirty="0"/>
              <a:t> </a:t>
            </a:r>
            <a:r>
              <a:rPr lang="en-US" dirty="0" err="1"/>
              <a:t>usvojena</a:t>
            </a:r>
            <a:r>
              <a:rPr lang="en-US" dirty="0"/>
              <a:t> </a:t>
            </a:r>
            <a:r>
              <a:rPr lang="en-US" dirty="0" err="1"/>
              <a:t>tijekom</a:t>
            </a:r>
            <a:r>
              <a:rPr lang="en-US" dirty="0"/>
              <a:t> </a:t>
            </a:r>
            <a:r>
              <a:rPr lang="en-US" dirty="0" err="1"/>
              <a:t>pohađanja</a:t>
            </a:r>
            <a:r>
              <a:rPr lang="en-US" dirty="0"/>
              <a:t> </a:t>
            </a:r>
            <a:r>
              <a:rPr lang="hr-HR" dirty="0"/>
              <a:t>kolegija i dosadašnjeg dijela studiranja.</a:t>
            </a:r>
            <a:endParaRPr lang="sr-Latn-RS"/>
          </a:p>
          <a:p>
            <a:pPr marL="457200" indent="-457200" algn="just">
              <a:buFont typeface="+mj-lt"/>
              <a:buAutoNum type="arabicPeriod" startAt="5"/>
            </a:pPr>
            <a:r>
              <a:rPr lang="en-US" dirty="0"/>
              <a:t>Rad je </a:t>
            </a:r>
            <a:r>
              <a:rPr lang="en-US" dirty="0" err="1"/>
              <a:t>potrebno</a:t>
            </a:r>
            <a:r>
              <a:rPr lang="en-US" dirty="0"/>
              <a:t> </a:t>
            </a:r>
            <a:r>
              <a:rPr lang="en-US" dirty="0" err="1"/>
              <a:t>pisati</a:t>
            </a:r>
            <a:r>
              <a:rPr lang="en-US" dirty="0"/>
              <a:t> u </a:t>
            </a:r>
            <a:r>
              <a:rPr lang="en-US" dirty="0" err="1"/>
              <a:t>trećem</a:t>
            </a:r>
            <a:r>
              <a:rPr lang="en-US" dirty="0"/>
              <a:t> </a:t>
            </a:r>
            <a:r>
              <a:rPr lang="en-US" dirty="0" err="1"/>
              <a:t>licu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pasivu</a:t>
            </a:r>
            <a:r>
              <a:rPr lang="en-US" dirty="0"/>
              <a:t>, </a:t>
            </a:r>
            <a:r>
              <a:rPr lang="en-US" dirty="0" err="1"/>
              <a:t>izbjegavajući</a:t>
            </a:r>
            <a:r>
              <a:rPr lang="en-US" dirty="0"/>
              <a:t> </a:t>
            </a:r>
            <a:r>
              <a:rPr lang="en-US" dirty="0" err="1"/>
              <a:t>osobni</a:t>
            </a:r>
            <a:r>
              <a:rPr lang="en-US" dirty="0"/>
              <a:t> </a:t>
            </a:r>
            <a:r>
              <a:rPr lang="en-US" dirty="0" err="1"/>
              <a:t>stil</a:t>
            </a:r>
            <a:r>
              <a:rPr lang="en-US" dirty="0"/>
              <a:t> </a:t>
            </a:r>
            <a:r>
              <a:rPr lang="en-US" dirty="0" err="1"/>
              <a:t>pisanja</a:t>
            </a:r>
            <a:r>
              <a:rPr lang="en-US" dirty="0"/>
              <a:t>, </a:t>
            </a:r>
            <a:r>
              <a:rPr lang="en-US" dirty="0" err="1"/>
              <a:t>posebice</a:t>
            </a:r>
            <a:r>
              <a:rPr lang="en-US" dirty="0"/>
              <a:t> </a:t>
            </a:r>
            <a:r>
              <a:rPr lang="en-US" dirty="0" err="1"/>
              <a:t>prvo</a:t>
            </a:r>
            <a:r>
              <a:rPr lang="en-US" dirty="0"/>
              <a:t> lice </a:t>
            </a:r>
            <a:r>
              <a:rPr lang="en-US" dirty="0" err="1"/>
              <a:t>jednine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množine</a:t>
            </a:r>
            <a:r>
              <a:rPr lang="en-US" dirty="0"/>
              <a:t>,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žargonizme</a:t>
            </a:r>
            <a:r>
              <a:rPr lang="en-US" dirty="0"/>
              <a:t>. Svi </a:t>
            </a:r>
            <a:r>
              <a:rPr lang="en-US" dirty="0" err="1"/>
              <a:t>citati</a:t>
            </a:r>
            <a:r>
              <a:rPr lang="en-US" dirty="0"/>
              <a:t> </a:t>
            </a:r>
            <a:r>
              <a:rPr lang="en-US" dirty="0" err="1"/>
              <a:t>navode</a:t>
            </a:r>
            <a:r>
              <a:rPr lang="en-US" dirty="0"/>
              <a:t> se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hrvatskom</a:t>
            </a:r>
            <a:r>
              <a:rPr lang="en-US" dirty="0"/>
              <a:t> </a:t>
            </a:r>
            <a:r>
              <a:rPr lang="en-US" dirty="0" err="1"/>
              <a:t>jeziku</a:t>
            </a:r>
            <a:r>
              <a:rPr lang="en-US" dirty="0"/>
              <a:t> bez </a:t>
            </a:r>
            <a:r>
              <a:rPr lang="en-US" dirty="0" err="1"/>
              <a:t>obzira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izvornik</a:t>
            </a:r>
            <a:r>
              <a:rPr lang="hr-H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70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POJEDINI ELEMENTI SEMINARSKOG RADA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29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NASLOVNA STRANICA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 err="1"/>
              <a:t>Naslovna</a:t>
            </a:r>
            <a:r>
              <a:rPr lang="en-US" dirty="0"/>
              <a:t> </a:t>
            </a:r>
            <a:r>
              <a:rPr lang="en-US" dirty="0" err="1"/>
              <a:t>stranica</a:t>
            </a:r>
            <a:r>
              <a:rPr lang="en-US" dirty="0"/>
              <a:t> (</a:t>
            </a:r>
            <a:r>
              <a:rPr lang="en-US" dirty="0" err="1"/>
              <a:t>korice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en-US" dirty="0"/>
              <a:t>) </a:t>
            </a:r>
            <a:r>
              <a:rPr lang="en-US" dirty="0" err="1"/>
              <a:t>nema</a:t>
            </a:r>
            <a:r>
              <a:rPr lang="en-US" dirty="0"/>
              <a:t> </a:t>
            </a:r>
            <a:r>
              <a:rPr lang="en-US" dirty="0" err="1"/>
              <a:t>numeraciju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mora </a:t>
            </a:r>
            <a:r>
              <a:rPr lang="en-US" dirty="0" err="1"/>
              <a:t>sadržavati</a:t>
            </a:r>
            <a:r>
              <a:rPr lang="en-US" dirty="0"/>
              <a:t>: </a:t>
            </a:r>
            <a:r>
              <a:rPr lang="en-US" dirty="0" err="1"/>
              <a:t>naziv</a:t>
            </a:r>
            <a:r>
              <a:rPr lang="en-US" dirty="0"/>
              <a:t> </a:t>
            </a:r>
            <a:r>
              <a:rPr lang="en-US" dirty="0" err="1"/>
              <a:t>sveučilišta</a:t>
            </a:r>
            <a:r>
              <a:rPr lang="en-US" dirty="0"/>
              <a:t>, </a:t>
            </a:r>
            <a:r>
              <a:rPr lang="en-US" dirty="0" err="1"/>
              <a:t>fakulteta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hr-HR" dirty="0"/>
              <a:t> katedre</a:t>
            </a:r>
            <a:r>
              <a:rPr lang="en-US" dirty="0"/>
              <a:t>, </a:t>
            </a:r>
            <a:r>
              <a:rPr lang="en-US" dirty="0" err="1"/>
              <a:t>ime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prezime</a:t>
            </a:r>
            <a:r>
              <a:rPr lang="en-US" dirty="0"/>
              <a:t> </a:t>
            </a:r>
            <a:r>
              <a:rPr lang="en-US" dirty="0" err="1"/>
              <a:t>studenta</a:t>
            </a:r>
            <a:r>
              <a:rPr lang="en-US" dirty="0"/>
              <a:t>, </a:t>
            </a:r>
            <a:r>
              <a:rPr lang="en-US" dirty="0" err="1"/>
              <a:t>naslov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en-US" dirty="0"/>
              <a:t>, </a:t>
            </a:r>
            <a:r>
              <a:rPr lang="en-US" dirty="0" err="1"/>
              <a:t>naziv</a:t>
            </a:r>
            <a:r>
              <a:rPr lang="en-US" dirty="0"/>
              <a:t> </a:t>
            </a:r>
            <a:r>
              <a:rPr lang="en-US" dirty="0" err="1"/>
              <a:t>vrste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en-US" dirty="0"/>
              <a:t>, </a:t>
            </a:r>
            <a:r>
              <a:rPr lang="en-US" dirty="0" err="1"/>
              <a:t>akademsku</a:t>
            </a:r>
            <a:r>
              <a:rPr lang="en-US" dirty="0"/>
              <a:t> </a:t>
            </a:r>
            <a:r>
              <a:rPr lang="en-US" dirty="0" err="1"/>
              <a:t>titulu</a:t>
            </a:r>
            <a:r>
              <a:rPr lang="en-US" dirty="0"/>
              <a:t>, </a:t>
            </a:r>
            <a:r>
              <a:rPr lang="en-US" dirty="0" err="1"/>
              <a:t>ime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prezime</a:t>
            </a:r>
            <a:r>
              <a:rPr lang="en-US" dirty="0"/>
              <a:t> </a:t>
            </a:r>
            <a:r>
              <a:rPr lang="en-US" dirty="0" err="1"/>
              <a:t>mentora</a:t>
            </a:r>
            <a:r>
              <a:rPr lang="en-US" dirty="0"/>
              <a:t>, </a:t>
            </a:r>
            <a:r>
              <a:rPr lang="en-US" dirty="0" err="1"/>
              <a:t>mjesto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godinu</a:t>
            </a:r>
            <a:r>
              <a:rPr lang="en-US" dirty="0"/>
              <a:t> </a:t>
            </a:r>
            <a:r>
              <a:rPr lang="en-US" dirty="0" err="1"/>
              <a:t>nastanka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hr-H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16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hr-HR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9930" y="-30602"/>
            <a:ext cx="5542029" cy="691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92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SADRŽAJ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pPr algn="just"/>
            <a:r>
              <a:rPr lang="en-US" dirty="0"/>
              <a:t>Na </a:t>
            </a:r>
            <a:r>
              <a:rPr lang="en-US" dirty="0" err="1"/>
              <a:t>posebnoj</a:t>
            </a:r>
            <a:r>
              <a:rPr lang="en-US" dirty="0"/>
              <a:t> </a:t>
            </a:r>
            <a:r>
              <a:rPr lang="en-US" u="sng" dirty="0" err="1"/>
              <a:t>nenumeriranoj</a:t>
            </a:r>
            <a:r>
              <a:rPr lang="en-US" u="sng" dirty="0"/>
              <a:t> </a:t>
            </a:r>
            <a:r>
              <a:rPr lang="en-US" u="sng" dirty="0" err="1"/>
              <a:t>stranici</a:t>
            </a:r>
            <a:r>
              <a:rPr lang="en-US" u="sng" dirty="0"/>
              <a:t> </a:t>
            </a:r>
            <a:r>
              <a:rPr lang="en-US" dirty="0" err="1"/>
              <a:t>navodi</a:t>
            </a:r>
            <a:r>
              <a:rPr lang="en-US" dirty="0"/>
              <a:t> se </a:t>
            </a:r>
            <a:r>
              <a:rPr lang="en-US" dirty="0" err="1"/>
              <a:t>popis</a:t>
            </a:r>
            <a:r>
              <a:rPr lang="en-US" dirty="0"/>
              <a:t> </a:t>
            </a:r>
            <a:r>
              <a:rPr lang="en-US" dirty="0" err="1"/>
              <a:t>naslova</a:t>
            </a:r>
            <a:r>
              <a:rPr lang="en-US" dirty="0"/>
              <a:t> </a:t>
            </a:r>
            <a:r>
              <a:rPr lang="en-US" dirty="0" err="1"/>
              <a:t>svih</a:t>
            </a:r>
            <a:r>
              <a:rPr lang="en-US" dirty="0"/>
              <a:t> </a:t>
            </a:r>
            <a:r>
              <a:rPr lang="en-US" dirty="0" err="1"/>
              <a:t>poglavlja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potpoglavlja</a:t>
            </a:r>
            <a:r>
              <a:rPr lang="en-US" dirty="0"/>
              <a:t> u </a:t>
            </a:r>
            <a:r>
              <a:rPr lang="en-US" dirty="0" err="1"/>
              <a:t>radu</a:t>
            </a:r>
            <a:r>
              <a:rPr lang="en-US" dirty="0"/>
              <a:t>,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brojeve</a:t>
            </a:r>
            <a:r>
              <a:rPr lang="en-US" dirty="0"/>
              <a:t> </a:t>
            </a:r>
            <a:r>
              <a:rPr lang="en-US" dirty="0" err="1"/>
              <a:t>početnih</a:t>
            </a:r>
            <a:r>
              <a:rPr lang="en-US" dirty="0"/>
              <a:t> </a:t>
            </a:r>
            <a:r>
              <a:rPr lang="en-US" dirty="0" err="1"/>
              <a:t>stranica</a:t>
            </a:r>
            <a:r>
              <a:rPr lang="en-US" dirty="0"/>
              <a:t> </a:t>
            </a:r>
            <a:r>
              <a:rPr lang="en-US" dirty="0" err="1"/>
              <a:t>svakog</a:t>
            </a:r>
            <a:r>
              <a:rPr lang="en-US" dirty="0"/>
              <a:t> </a:t>
            </a:r>
            <a:r>
              <a:rPr lang="en-US" dirty="0" err="1"/>
              <a:t>poglavlja</a:t>
            </a:r>
            <a:r>
              <a:rPr lang="en-US" dirty="0"/>
              <a:t>, </a:t>
            </a:r>
            <a:r>
              <a:rPr lang="en-US" dirty="0" err="1"/>
              <a:t>slovima</a:t>
            </a:r>
            <a:r>
              <a:rPr lang="en-US" dirty="0"/>
              <a:t> </a:t>
            </a:r>
            <a:r>
              <a:rPr lang="en-US" dirty="0" err="1"/>
              <a:t>veličine</a:t>
            </a:r>
            <a:r>
              <a:rPr lang="en-US" dirty="0"/>
              <a:t> 12 </a:t>
            </a:r>
            <a:r>
              <a:rPr lang="en-US" dirty="0" err="1"/>
              <a:t>točaka</a:t>
            </a:r>
            <a:endParaRPr lang="hr-HR" dirty="0"/>
          </a:p>
          <a:p>
            <a:pPr algn="just"/>
            <a:r>
              <a:rPr lang="hr-HR" dirty="0"/>
              <a:t>Za izradu sadržaja koristiti Table </a:t>
            </a:r>
            <a:r>
              <a:rPr lang="hr-HR" dirty="0" err="1"/>
              <a:t>of</a:t>
            </a:r>
            <a:r>
              <a:rPr lang="hr-HR" dirty="0"/>
              <a:t> </a:t>
            </a:r>
            <a:r>
              <a:rPr lang="hr-HR" dirty="0" err="1"/>
              <a:t>contents</a:t>
            </a:r>
            <a:r>
              <a:rPr lang="hr-HR" dirty="0"/>
              <a:t> (tablicu sadržaja) kako bi poglavlja i </a:t>
            </a:r>
            <a:r>
              <a:rPr lang="hr-HR" dirty="0" err="1"/>
              <a:t>potpoglavlja</a:t>
            </a:r>
            <a:r>
              <a:rPr lang="hr-HR" dirty="0"/>
              <a:t> u sadržaju imala poveznicu s onima u nastavku word dokumenta</a:t>
            </a:r>
          </a:p>
          <a:p>
            <a:pPr algn="just"/>
            <a:r>
              <a:rPr lang="hr-HR" dirty="0"/>
              <a:t>Na taj način se osigurava lakše snalaženje i praćenje promjena i prilagodbe seminarskog rada</a:t>
            </a:r>
          </a:p>
          <a:p>
            <a:pPr algn="just"/>
            <a:r>
              <a:rPr lang="hr-HR" dirty="0"/>
              <a:t>Poglavlja se označavaju arapskim rednim brojevima (1., 2., 3., 4….)</a:t>
            </a:r>
          </a:p>
          <a:p>
            <a:pPr algn="just"/>
            <a:r>
              <a:rPr lang="hr-HR" dirty="0" err="1"/>
              <a:t>Potpoglavlja</a:t>
            </a:r>
            <a:r>
              <a:rPr lang="hr-HR" dirty="0"/>
              <a:t> se označavaju arapskim rednim brojevima (2.1, 2.2., 2.1.1., 2.1.2., 2.1.1.1., 2.1.1.2….)</a:t>
            </a:r>
          </a:p>
          <a:p>
            <a:pPr algn="just"/>
            <a:r>
              <a:rPr lang="hr-HR" dirty="0"/>
              <a:t>Naslovi poglavlja i </a:t>
            </a:r>
            <a:r>
              <a:rPr lang="hr-HR" dirty="0" err="1"/>
              <a:t>potpoglavlja</a:t>
            </a:r>
            <a:r>
              <a:rPr lang="hr-HR" dirty="0"/>
              <a:t> se pišu malim slovima </a:t>
            </a:r>
          </a:p>
          <a:p>
            <a:pPr algn="just"/>
            <a:r>
              <a:rPr lang="hr-HR" dirty="0"/>
              <a:t>Font: 1. Times </a:t>
            </a:r>
            <a:r>
              <a:rPr lang="hr-HR" dirty="0" err="1"/>
              <a:t>new</a:t>
            </a:r>
            <a:r>
              <a:rPr lang="hr-HR" dirty="0"/>
              <a:t> roman, veličina 12 za sva poglavlja i </a:t>
            </a:r>
            <a:r>
              <a:rPr lang="hr-HR" dirty="0" err="1"/>
              <a:t>potpoglavlja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65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692" y="119511"/>
            <a:ext cx="11599380" cy="652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15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UVOD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/>
              <a:t>U </a:t>
            </a:r>
            <a:r>
              <a:rPr lang="en-US" dirty="0" err="1"/>
              <a:t>uvodnom</a:t>
            </a:r>
            <a:r>
              <a:rPr lang="en-US" dirty="0"/>
              <a:t> </a:t>
            </a:r>
            <a:r>
              <a:rPr lang="en-US" dirty="0" err="1"/>
              <a:t>dijelu</a:t>
            </a:r>
            <a:r>
              <a:rPr lang="en-US" dirty="0"/>
              <a:t> </a:t>
            </a:r>
            <a:r>
              <a:rPr lang="en-US" dirty="0" err="1"/>
              <a:t>treba</a:t>
            </a:r>
            <a:r>
              <a:rPr lang="en-US" dirty="0"/>
              <a:t> </a:t>
            </a:r>
            <a:r>
              <a:rPr lang="en-US" dirty="0" err="1"/>
              <a:t>ukratko</a:t>
            </a:r>
            <a:r>
              <a:rPr lang="en-US" dirty="0"/>
              <a:t> </a:t>
            </a:r>
            <a:r>
              <a:rPr lang="en-US" dirty="0" err="1"/>
              <a:t>opisati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objasniti</a:t>
            </a:r>
            <a:r>
              <a:rPr lang="en-US" dirty="0"/>
              <a:t> </a:t>
            </a:r>
            <a:r>
              <a:rPr lang="en-US" dirty="0" err="1"/>
              <a:t>temu</a:t>
            </a:r>
            <a:r>
              <a:rPr lang="en-US" dirty="0"/>
              <a:t> o </a:t>
            </a:r>
            <a:r>
              <a:rPr lang="en-US" dirty="0" err="1"/>
              <a:t>kojoj</a:t>
            </a:r>
            <a:r>
              <a:rPr lang="en-US" dirty="0"/>
              <a:t> </a:t>
            </a:r>
            <a:r>
              <a:rPr lang="en-US" dirty="0" err="1"/>
              <a:t>će</a:t>
            </a:r>
            <a:r>
              <a:rPr lang="en-US" dirty="0"/>
              <a:t> se </a:t>
            </a:r>
            <a:r>
              <a:rPr lang="en-US" dirty="0" err="1"/>
              <a:t>pisati</a:t>
            </a:r>
            <a:r>
              <a:rPr lang="en-US" dirty="0"/>
              <a:t>, koji je </a:t>
            </a:r>
            <a:r>
              <a:rPr lang="en-US" dirty="0" err="1"/>
              <a:t>cilj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istraživanje</a:t>
            </a:r>
            <a:r>
              <a:rPr lang="en-US" dirty="0"/>
              <a:t>.</a:t>
            </a:r>
            <a:r>
              <a:rPr lang="hr-HR" dirty="0"/>
              <a:t> Također, trebalo bi objasniti relevantnost teme za kazneno procesno pravo i kazneni postupak.</a:t>
            </a:r>
            <a:r>
              <a:rPr lang="en-US" dirty="0"/>
              <a:t> </a:t>
            </a:r>
            <a:r>
              <a:rPr lang="en-US" dirty="0" err="1"/>
              <a:t>Opisati</a:t>
            </a:r>
            <a:r>
              <a:rPr lang="en-US" dirty="0"/>
              <a:t> </a:t>
            </a:r>
            <a:r>
              <a:rPr lang="en-US" dirty="0" err="1"/>
              <a:t>sadržaj</a:t>
            </a:r>
            <a:r>
              <a:rPr lang="en-US" dirty="0"/>
              <a:t> </a:t>
            </a:r>
            <a:r>
              <a:rPr lang="en-US" dirty="0" err="1"/>
              <a:t>pojedinih</a:t>
            </a:r>
            <a:r>
              <a:rPr lang="en-US" dirty="0"/>
              <a:t> </a:t>
            </a:r>
            <a:r>
              <a:rPr lang="en-US" dirty="0" err="1"/>
              <a:t>cjelina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en-US" dirty="0"/>
              <a:t>. </a:t>
            </a:r>
            <a:r>
              <a:rPr lang="en-US" dirty="0" err="1"/>
              <a:t>Preporučuje</a:t>
            </a:r>
            <a:r>
              <a:rPr lang="en-US" dirty="0"/>
              <a:t> se da </a:t>
            </a:r>
            <a:r>
              <a:rPr lang="en-US" dirty="0" err="1"/>
              <a:t>uvod</a:t>
            </a:r>
            <a:r>
              <a:rPr lang="en-US" dirty="0"/>
              <a:t> </a:t>
            </a:r>
            <a:r>
              <a:rPr lang="en-US" dirty="0" err="1"/>
              <a:t>bude</a:t>
            </a:r>
            <a:r>
              <a:rPr lang="en-US" dirty="0"/>
              <a:t> </a:t>
            </a:r>
            <a:r>
              <a:rPr lang="en-US" dirty="0" err="1"/>
              <a:t>jedna</a:t>
            </a:r>
            <a:r>
              <a:rPr lang="en-US" dirty="0"/>
              <a:t> do </a:t>
            </a:r>
            <a:r>
              <a:rPr lang="en-US" dirty="0" err="1"/>
              <a:t>maksimalno</a:t>
            </a:r>
            <a:r>
              <a:rPr lang="en-US" dirty="0"/>
              <a:t> </a:t>
            </a:r>
            <a:r>
              <a:rPr lang="hr-HR" dirty="0"/>
              <a:t>jedne pol stranice.</a:t>
            </a:r>
            <a:endParaRPr lang="sr-Latn-RS"/>
          </a:p>
          <a:p>
            <a:pPr algn="just"/>
            <a:r>
              <a:rPr lang="hr-HR" dirty="0"/>
              <a:t>U</a:t>
            </a:r>
            <a:r>
              <a:rPr lang="en-US" dirty="0" err="1"/>
              <a:t>vijek</a:t>
            </a:r>
            <a:r>
              <a:rPr lang="en-US" dirty="0"/>
              <a:t> je </a:t>
            </a:r>
            <a:r>
              <a:rPr lang="en-US" dirty="0" err="1"/>
              <a:t>prvo</a:t>
            </a:r>
            <a:r>
              <a:rPr lang="en-US" dirty="0"/>
              <a:t> </a:t>
            </a:r>
            <a:r>
              <a:rPr lang="en-US" dirty="0" err="1"/>
              <a:t>poglavlje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hr-HR" dirty="0"/>
              <a:t> i prva numerirana stranica rada.</a:t>
            </a:r>
          </a:p>
          <a:p>
            <a:pPr algn="just"/>
            <a:r>
              <a:rPr lang="hr-HR" dirty="0"/>
              <a:t>U uvodu se u pravilu ne citira niti se koriste fusnote!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08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Središnji dio rada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/>
              <a:t>U </a:t>
            </a:r>
            <a:r>
              <a:rPr lang="en-US" dirty="0" err="1"/>
              <a:t>središnjem</a:t>
            </a:r>
            <a:r>
              <a:rPr lang="en-US" dirty="0"/>
              <a:t> </a:t>
            </a:r>
            <a:r>
              <a:rPr lang="en-US" dirty="0" err="1"/>
              <a:t>dijelu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en-US" dirty="0"/>
              <a:t> </a:t>
            </a:r>
            <a:r>
              <a:rPr lang="en-US" dirty="0" err="1"/>
              <a:t>detaljno</a:t>
            </a:r>
            <a:r>
              <a:rPr lang="en-US" dirty="0"/>
              <a:t> se </a:t>
            </a:r>
            <a:r>
              <a:rPr lang="en-US" dirty="0" err="1"/>
              <a:t>analizira</a:t>
            </a:r>
            <a:r>
              <a:rPr lang="en-US" dirty="0"/>
              <a:t> </a:t>
            </a:r>
            <a:r>
              <a:rPr lang="en-US" dirty="0" err="1"/>
              <a:t>tema</a:t>
            </a:r>
            <a:r>
              <a:rPr lang="en-US" dirty="0"/>
              <a:t> </a:t>
            </a:r>
            <a:r>
              <a:rPr lang="en-US" dirty="0" err="1"/>
              <a:t>podijeljena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nekoliko</a:t>
            </a:r>
            <a:r>
              <a:rPr lang="en-US" dirty="0"/>
              <a:t> </a:t>
            </a:r>
            <a:r>
              <a:rPr lang="en-US" dirty="0" err="1"/>
              <a:t>cjelina</a:t>
            </a:r>
            <a:r>
              <a:rPr lang="en-US" dirty="0"/>
              <a:t>.</a:t>
            </a:r>
            <a:endParaRPr lang="hr-HR" dirty="0"/>
          </a:p>
          <a:p>
            <a:pPr algn="just"/>
            <a:r>
              <a:rPr lang="hr-HR" dirty="0"/>
              <a:t>Poglavlja se formiraju prema konceptu studenta (autora) u skladu s izabranom temom.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56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ZAKLJUČAK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/>
              <a:t>U </a:t>
            </a:r>
            <a:r>
              <a:rPr lang="en-US" dirty="0" err="1"/>
              <a:t>zaključku</a:t>
            </a:r>
            <a:r>
              <a:rPr lang="en-US" dirty="0"/>
              <a:t> se </a:t>
            </a:r>
            <a:r>
              <a:rPr lang="en-US" dirty="0" err="1"/>
              <a:t>iznose</a:t>
            </a:r>
            <a:r>
              <a:rPr lang="en-US" dirty="0"/>
              <a:t> </a:t>
            </a:r>
            <a:r>
              <a:rPr lang="en-US" dirty="0" err="1"/>
              <a:t>rezultati</a:t>
            </a:r>
            <a:r>
              <a:rPr lang="en-US" dirty="0"/>
              <a:t> do </a:t>
            </a:r>
            <a:r>
              <a:rPr lang="en-US" dirty="0" err="1"/>
              <a:t>kojih</a:t>
            </a:r>
            <a:r>
              <a:rPr lang="en-US" dirty="0"/>
              <a:t> se </a:t>
            </a:r>
            <a:r>
              <a:rPr lang="en-US" dirty="0" err="1"/>
              <a:t>došlo</a:t>
            </a:r>
            <a:r>
              <a:rPr lang="en-US" dirty="0"/>
              <a:t> u </a:t>
            </a:r>
            <a:r>
              <a:rPr lang="en-US" dirty="0" err="1"/>
              <a:t>obradi</a:t>
            </a:r>
            <a:r>
              <a:rPr lang="en-US" dirty="0"/>
              <a:t> </a:t>
            </a:r>
            <a:r>
              <a:rPr lang="en-US" dirty="0" err="1"/>
              <a:t>teme</a:t>
            </a:r>
            <a:r>
              <a:rPr lang="en-US" dirty="0"/>
              <a:t>. U </a:t>
            </a:r>
            <a:r>
              <a:rPr lang="en-US" dirty="0" err="1"/>
              <a:t>zaključku</a:t>
            </a:r>
            <a:r>
              <a:rPr lang="en-US" dirty="0"/>
              <a:t> </a:t>
            </a:r>
            <a:r>
              <a:rPr lang="en-US" u="sng" dirty="0"/>
              <a:t>se </a:t>
            </a:r>
            <a:r>
              <a:rPr lang="en-US" u="sng" dirty="0" err="1"/>
              <a:t>mogu</a:t>
            </a:r>
            <a:r>
              <a:rPr lang="en-US" u="sng" dirty="0"/>
              <a:t> </a:t>
            </a:r>
            <a:r>
              <a:rPr lang="en-US" u="sng" dirty="0" err="1"/>
              <a:t>istaknuti</a:t>
            </a:r>
            <a:r>
              <a:rPr lang="en-US" u="sng" dirty="0"/>
              <a:t> </a:t>
            </a:r>
            <a:r>
              <a:rPr lang="en-US" dirty="0" err="1"/>
              <a:t>najvažnije</a:t>
            </a:r>
            <a:r>
              <a:rPr lang="en-US" dirty="0"/>
              <a:t> </a:t>
            </a:r>
            <a:r>
              <a:rPr lang="en-US" dirty="0" err="1"/>
              <a:t>konstatacije</a:t>
            </a:r>
            <a:r>
              <a:rPr lang="en-US" dirty="0"/>
              <a:t> </a:t>
            </a:r>
            <a:r>
              <a:rPr lang="en-US" dirty="0" err="1"/>
              <a:t>glavnog</a:t>
            </a:r>
            <a:r>
              <a:rPr lang="en-US" dirty="0"/>
              <a:t> </a:t>
            </a:r>
            <a:r>
              <a:rPr lang="en-US" dirty="0" err="1"/>
              <a:t>dijela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en-US" dirty="0"/>
              <a:t>.</a:t>
            </a:r>
            <a:endParaRPr lang="hr-HR" dirty="0"/>
          </a:p>
          <a:p>
            <a:pPr algn="just"/>
            <a:r>
              <a:rPr lang="en-US" dirty="0" err="1"/>
              <a:t>Zaključak</a:t>
            </a:r>
            <a:r>
              <a:rPr lang="en-US" dirty="0"/>
              <a:t> </a:t>
            </a:r>
            <a:r>
              <a:rPr lang="hr-HR" dirty="0"/>
              <a:t>u</a:t>
            </a:r>
            <a:r>
              <a:rPr lang="en-US" dirty="0"/>
              <a:t> </a:t>
            </a:r>
            <a:r>
              <a:rPr lang="en-US" dirty="0" err="1"/>
              <a:t>pravilu</a:t>
            </a:r>
            <a:r>
              <a:rPr lang="en-US" dirty="0"/>
              <a:t> ne </a:t>
            </a:r>
            <a:r>
              <a:rPr lang="en-US" dirty="0" err="1"/>
              <a:t>sadrži</a:t>
            </a:r>
            <a:r>
              <a:rPr lang="en-US" dirty="0"/>
              <a:t> tab</a:t>
            </a:r>
            <a:r>
              <a:rPr lang="hr-HR" dirty="0"/>
              <a:t>lice</a:t>
            </a:r>
            <a:r>
              <a:rPr lang="en-US" dirty="0"/>
              <a:t>, </a:t>
            </a:r>
            <a:r>
              <a:rPr lang="en-US" dirty="0" err="1"/>
              <a:t>ilustracije</a:t>
            </a:r>
            <a:r>
              <a:rPr lang="en-US" dirty="0"/>
              <a:t>, ne </a:t>
            </a:r>
            <a:r>
              <a:rPr lang="en-US" dirty="0" err="1"/>
              <a:t>uvrštavaju</a:t>
            </a:r>
            <a:r>
              <a:rPr lang="en-US" dirty="0"/>
              <a:t> se </a:t>
            </a:r>
            <a:r>
              <a:rPr lang="en-US" dirty="0" err="1"/>
              <a:t>citati</a:t>
            </a:r>
            <a:r>
              <a:rPr lang="en-US" dirty="0"/>
              <a:t> </a:t>
            </a:r>
            <a:r>
              <a:rPr lang="en-US" dirty="0" err="1"/>
              <a:t>niti</a:t>
            </a:r>
            <a:r>
              <a:rPr lang="en-US" dirty="0"/>
              <a:t> </a:t>
            </a:r>
            <a:r>
              <a:rPr lang="en-US" dirty="0" err="1"/>
              <a:t>fusnote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692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LITERATURA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 err="1"/>
              <a:t>Citirati</a:t>
            </a:r>
            <a:r>
              <a:rPr lang="en-US" dirty="0"/>
              <a:t> </a:t>
            </a:r>
            <a:r>
              <a:rPr lang="en-US" dirty="0" err="1"/>
              <a:t>svu</a:t>
            </a:r>
            <a:r>
              <a:rPr lang="en-US" dirty="0"/>
              <a:t> </a:t>
            </a:r>
            <a:r>
              <a:rPr lang="en-US" dirty="0" err="1"/>
              <a:t>korištenu</a:t>
            </a:r>
            <a:r>
              <a:rPr lang="en-US" dirty="0"/>
              <a:t> </a:t>
            </a:r>
            <a:r>
              <a:rPr lang="en-US" dirty="0" err="1"/>
              <a:t>literaturu</a:t>
            </a:r>
            <a:r>
              <a:rPr lang="en-US" dirty="0"/>
              <a:t>, </a:t>
            </a:r>
            <a:r>
              <a:rPr lang="en-US" dirty="0" err="1"/>
              <a:t>kako</a:t>
            </a:r>
            <a:r>
              <a:rPr lang="en-US" dirty="0"/>
              <a:t> za </a:t>
            </a:r>
            <a:r>
              <a:rPr lang="en-US" dirty="0" err="1"/>
              <a:t>tekst</a:t>
            </a:r>
            <a:r>
              <a:rPr lang="en-US" dirty="0"/>
              <a:t> </a:t>
            </a:r>
            <a:r>
              <a:rPr lang="en-US" dirty="0" err="1"/>
              <a:t>tako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za </a:t>
            </a:r>
            <a:r>
              <a:rPr lang="en-US" dirty="0" err="1"/>
              <a:t>slike</a:t>
            </a:r>
            <a:r>
              <a:rPr lang="en-US" dirty="0"/>
              <a:t>, </a:t>
            </a:r>
            <a:r>
              <a:rPr lang="en-US" dirty="0" err="1"/>
              <a:t>tablice</a:t>
            </a:r>
            <a:r>
              <a:rPr lang="en-US" dirty="0"/>
              <a:t>, </a:t>
            </a:r>
            <a:r>
              <a:rPr lang="en-US" dirty="0" err="1"/>
              <a:t>grafikone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sl. </a:t>
            </a:r>
            <a:endParaRPr lang="hr-HR" dirty="0"/>
          </a:p>
          <a:p>
            <a:pPr algn="just"/>
            <a:r>
              <a:rPr lang="hr-HR" dirty="0"/>
              <a:t>Ako je naveden izvor u fusnoti mora biti naveden i u literaturi te obratno!</a:t>
            </a:r>
          </a:p>
          <a:p>
            <a:pPr algn="just"/>
            <a:r>
              <a:rPr lang="it-IT" dirty="0"/>
              <a:t>Svaki se citat mora moći provjeriti</a:t>
            </a:r>
            <a:r>
              <a:rPr lang="hr-HR" dirty="0"/>
              <a:t>!</a:t>
            </a:r>
          </a:p>
          <a:p>
            <a:pPr algn="just"/>
            <a:r>
              <a:rPr lang="en-US" dirty="0" err="1"/>
              <a:t>Citiranjem</a:t>
            </a:r>
            <a:r>
              <a:rPr lang="en-US" dirty="0"/>
              <a:t> </a:t>
            </a:r>
            <a:r>
              <a:rPr lang="en-US" dirty="0" err="1"/>
              <a:t>poštujemo</a:t>
            </a:r>
            <a:r>
              <a:rPr lang="en-US" dirty="0"/>
              <a:t> </a:t>
            </a:r>
            <a:r>
              <a:rPr lang="en-US" dirty="0" err="1"/>
              <a:t>druge</a:t>
            </a:r>
            <a:r>
              <a:rPr lang="en-US" dirty="0"/>
              <a:t> </a:t>
            </a:r>
            <a:r>
              <a:rPr lang="en-US" dirty="0" err="1"/>
              <a:t>autore</a:t>
            </a:r>
            <a:r>
              <a:rPr lang="en-US" dirty="0"/>
              <a:t> </a:t>
            </a:r>
            <a:r>
              <a:rPr lang="en-US" dirty="0" err="1"/>
              <a:t>koje</a:t>
            </a:r>
            <a:r>
              <a:rPr lang="en-US" dirty="0"/>
              <a:t> </a:t>
            </a:r>
            <a:r>
              <a:rPr lang="en-US" dirty="0" err="1"/>
              <a:t>citiramo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parafriziramo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njihova</a:t>
            </a:r>
            <a:r>
              <a:rPr lang="en-US" dirty="0"/>
              <a:t> </a:t>
            </a:r>
            <a:r>
              <a:rPr lang="en-US" dirty="0" err="1"/>
              <a:t>autorska</a:t>
            </a:r>
            <a:r>
              <a:rPr lang="en-US" dirty="0"/>
              <a:t> </a:t>
            </a:r>
            <a:r>
              <a:rPr lang="en-US" dirty="0" err="1"/>
              <a:t>prava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0575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LITERATURA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just"/>
            <a:r>
              <a:rPr lang="hr-HR" dirty="0"/>
              <a:t>POPIS LITERATURE:</a:t>
            </a:r>
            <a:endParaRPr lang="sr-Latn-RS"/>
          </a:p>
          <a:p>
            <a:pPr algn="just"/>
            <a:r>
              <a:rPr lang="hr-HR" dirty="0"/>
              <a:t>Svi navedeni izvori u pojedinoj kategoriji literature se navode abecednim redom</a:t>
            </a:r>
          </a:p>
          <a:p>
            <a:pPr algn="just"/>
            <a:r>
              <a:rPr lang="hr-HR" dirty="0"/>
              <a:t>1. KNJIGE </a:t>
            </a:r>
          </a:p>
          <a:p>
            <a:pPr algn="just"/>
            <a:r>
              <a:rPr lang="hr-HR" dirty="0"/>
              <a:t>A) Prezime i ime autora, puni naslov s podnaslovima, izdavač, mjesto izdanja, godina izdanja</a:t>
            </a:r>
          </a:p>
          <a:p>
            <a:pPr algn="just"/>
            <a:r>
              <a:rPr lang="hr-HR" dirty="0"/>
              <a:t>Krapac Davor, Kazneno procesno pravo, Prva knjiga: Institucije, Narodne novine, Zagreb, 2015.</a:t>
            </a:r>
          </a:p>
          <a:p>
            <a:pPr algn="just"/>
            <a:r>
              <a:rPr lang="hr-HR" dirty="0"/>
              <a:t>Ljubanović Vladimir, Novokmet Ante, Tomičić Zvonimir, Kazneno procesno pravo: izabrana poglavlja, Sveučilište Josipa Jurja Strossmayera u Osijeku, Pravni fakultet Osijek, Osijek, 2020.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80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LITERATURA (3)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just"/>
            <a:r>
              <a:rPr lang="hr-HR" dirty="0"/>
              <a:t>2. ZNANSTVENI I STRUČNI ČLANCI</a:t>
            </a:r>
            <a:endParaRPr lang="sr-Latn-RS"/>
          </a:p>
          <a:p>
            <a:pPr algn="just"/>
            <a:r>
              <a:rPr lang="hr-HR" dirty="0"/>
              <a:t>A) PREZIME I IME AUTORA, NASLOV RADA, NASLOV PUBLIKACIJE (ČASOPISA), IZDANJE I BROJ, GODINA IZDANJA, BROJ STRANICA U PUBLIKACIJI (ČASOPISU), DOI</a:t>
            </a:r>
          </a:p>
          <a:p>
            <a:pPr algn="just"/>
            <a:r>
              <a:rPr lang="hr-HR" dirty="0"/>
              <a:t>Novokmet Ante, Tripalo Dražen, Opseg sudske kontrole sporazuma stranaka, Hrvatski ljetopis za kazneno znanosti i praksu, Vol. 28 No. 2, 2021, str. 211-239, </a:t>
            </a:r>
            <a:r>
              <a:rPr lang="en-US" dirty="0">
                <a:hlinkClick r:id="rId2" tooltip="doi"/>
              </a:rPr>
              <a:t>https://doi.org/10.54070/hljk.28.2.1</a:t>
            </a:r>
            <a:endParaRPr lang="hr-HR" dirty="0"/>
          </a:p>
          <a:p>
            <a:pPr algn="just"/>
            <a:r>
              <a:rPr lang="hr-HR" dirty="0"/>
              <a:t>B) PREZIME I IME AUTORA, NASLOV RADA, NAZNAKA VRSTE RADA (DIPLOMSKI/DOKTORSKA DISERTACIJA), MJESTO, FAKULTET (INSTITUCIJA), GODINA OBRANE</a:t>
            </a:r>
          </a:p>
          <a:p>
            <a:pPr algn="just"/>
            <a:r>
              <a:rPr lang="hr-HR" dirty="0"/>
              <a:t>Vidaković Ivan, Zakonodavni i pravosudni izazovi ustanove supsidijarnog tužitelja, diplomski rad, Osijek, Pravni fakultet Osijek, 2019.</a:t>
            </a:r>
          </a:p>
        </p:txBody>
      </p:sp>
    </p:spTree>
    <p:extLst>
      <p:ext uri="{BB962C8B-B14F-4D97-AF65-F5344CB8AC3E}">
        <p14:creationId xmlns:p14="http://schemas.microsoft.com/office/powerpoint/2010/main" val="224905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LITERATURA (4)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hr-HR" dirty="0"/>
              <a:t>3. NORMATIVNI AKTI</a:t>
            </a:r>
            <a:endParaRPr lang="sr-Latn-RS"/>
          </a:p>
          <a:p>
            <a:pPr algn="just"/>
            <a:r>
              <a:rPr lang="hr-HR" dirty="0"/>
              <a:t>A) NAZIV PROPISA, BROJ SLUŽBENOG LISTA (GLASILA)</a:t>
            </a:r>
          </a:p>
          <a:p>
            <a:pPr algn="just"/>
            <a:r>
              <a:rPr lang="hr-HR" dirty="0"/>
              <a:t>Zakon o kaznenom postupku, Narodne novine br. </a:t>
            </a:r>
            <a:r>
              <a:rPr lang="en-US" dirty="0"/>
              <a:t>152/08, 76/09, 80/11, 121/11, 91/12, 143/12, 56/13, 145/13, 152/14, 70/17, 126/19, 130/20, 80/22</a:t>
            </a:r>
            <a:endParaRPr lang="hr-HR" dirty="0"/>
          </a:p>
          <a:p>
            <a:pPr algn="just"/>
            <a:r>
              <a:rPr lang="en-US" dirty="0" err="1"/>
              <a:t>Direktiva</a:t>
            </a:r>
            <a:r>
              <a:rPr lang="en-US" dirty="0"/>
              <a:t> 2012/29/EU </a:t>
            </a:r>
            <a:r>
              <a:rPr lang="en-US" dirty="0" err="1"/>
              <a:t>Europskog</a:t>
            </a:r>
            <a:r>
              <a:rPr lang="en-US" dirty="0"/>
              <a:t> </a:t>
            </a:r>
            <a:r>
              <a:rPr lang="en-US" dirty="0" err="1"/>
              <a:t>parlamenta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Vijeća</a:t>
            </a:r>
            <a:r>
              <a:rPr lang="en-US" dirty="0"/>
              <a:t> od 25. </a:t>
            </a:r>
            <a:r>
              <a:rPr lang="en-US" dirty="0" err="1"/>
              <a:t>listopada</a:t>
            </a:r>
            <a:r>
              <a:rPr lang="en-US" dirty="0"/>
              <a:t> 2012. o </a:t>
            </a:r>
            <a:r>
              <a:rPr lang="en-US" dirty="0" err="1"/>
              <a:t>uspostavi</a:t>
            </a:r>
            <a:r>
              <a:rPr lang="en-US" dirty="0"/>
              <a:t> </a:t>
            </a:r>
            <a:r>
              <a:rPr lang="en-US" dirty="0" err="1"/>
              <a:t>minimalnih</a:t>
            </a:r>
            <a:r>
              <a:rPr lang="en-US" dirty="0"/>
              <a:t> </a:t>
            </a:r>
            <a:r>
              <a:rPr lang="en-US" dirty="0" err="1"/>
              <a:t>standarda</a:t>
            </a:r>
            <a:r>
              <a:rPr lang="en-US" dirty="0"/>
              <a:t> za </a:t>
            </a:r>
            <a:r>
              <a:rPr lang="en-US" dirty="0" err="1"/>
              <a:t>prava</a:t>
            </a:r>
            <a:r>
              <a:rPr lang="en-US" dirty="0"/>
              <a:t>, </a:t>
            </a:r>
            <a:r>
              <a:rPr lang="en-US" dirty="0" err="1"/>
              <a:t>potporu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zaštitu</a:t>
            </a:r>
            <a:r>
              <a:rPr lang="en-US" dirty="0"/>
              <a:t> </a:t>
            </a:r>
            <a:r>
              <a:rPr lang="en-US" dirty="0" err="1"/>
              <a:t>žrtava</a:t>
            </a:r>
            <a:r>
              <a:rPr lang="en-US" dirty="0"/>
              <a:t> </a:t>
            </a:r>
            <a:r>
              <a:rPr lang="en-US" dirty="0" err="1"/>
              <a:t>kaznenih</a:t>
            </a:r>
            <a:r>
              <a:rPr lang="en-US" dirty="0"/>
              <a:t> </a:t>
            </a:r>
            <a:r>
              <a:rPr lang="en-US" dirty="0" err="1"/>
              <a:t>djela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o </a:t>
            </a:r>
            <a:r>
              <a:rPr lang="en-US" dirty="0" err="1"/>
              <a:t>zamjeni</a:t>
            </a:r>
            <a:r>
              <a:rPr lang="en-US" dirty="0"/>
              <a:t> </a:t>
            </a:r>
            <a:r>
              <a:rPr lang="en-US" dirty="0" err="1"/>
              <a:t>Okvirne</a:t>
            </a:r>
            <a:r>
              <a:rPr lang="en-US" dirty="0"/>
              <a:t> </a:t>
            </a:r>
            <a:r>
              <a:rPr lang="en-US" dirty="0" err="1"/>
              <a:t>odluke</a:t>
            </a:r>
            <a:r>
              <a:rPr lang="en-US" dirty="0"/>
              <a:t> </a:t>
            </a:r>
            <a:r>
              <a:rPr lang="en-US" dirty="0" err="1"/>
              <a:t>Vijeća</a:t>
            </a:r>
            <a:r>
              <a:rPr lang="en-US" dirty="0"/>
              <a:t> 2001/220/PUP</a:t>
            </a:r>
            <a:r>
              <a:rPr lang="hr-HR" dirty="0"/>
              <a:t>, </a:t>
            </a:r>
            <a:r>
              <a:rPr lang="en-US" dirty="0"/>
              <a:t>OJ L 315</a:t>
            </a:r>
          </a:p>
        </p:txBody>
      </p:sp>
    </p:spTree>
    <p:extLst>
      <p:ext uri="{BB962C8B-B14F-4D97-AF65-F5344CB8AC3E}">
        <p14:creationId xmlns:p14="http://schemas.microsoft.com/office/powerpoint/2010/main" val="24803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LITERATURA (5)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algn="just"/>
            <a:r>
              <a:rPr lang="hr-HR" dirty="0"/>
              <a:t>Nacionalna sudska praksa</a:t>
            </a:r>
            <a:endParaRPr lang="sr-Latn-RS"/>
          </a:p>
          <a:p>
            <a:pPr algn="just"/>
            <a:r>
              <a:rPr lang="hr-HR" dirty="0"/>
              <a:t>A) NAZIV SUDA KOJI JE ODLUKU DONIO, BROJ PREDMETA, DATUM ODLUKE</a:t>
            </a:r>
          </a:p>
          <a:p>
            <a:pPr algn="just"/>
            <a:r>
              <a:rPr lang="hr-HR" dirty="0"/>
              <a:t>Visoki kazneni sud Republike Hrvatske, poslovni broj: II Kž-Us-65/2021-5, 15. studeni 2021. </a:t>
            </a:r>
          </a:p>
          <a:p>
            <a:pPr algn="just"/>
            <a:r>
              <a:rPr lang="hr-HR" dirty="0"/>
              <a:t>Praksa Europskog suda za ljudska prava</a:t>
            </a:r>
          </a:p>
          <a:p>
            <a:pPr algn="just"/>
            <a:r>
              <a:rPr lang="hr-HR" dirty="0"/>
              <a:t>B) </a:t>
            </a:r>
            <a:r>
              <a:rPr lang="hr-HR" i="1" dirty="0"/>
              <a:t>NAZIV PREDMETA</a:t>
            </a:r>
            <a:r>
              <a:rPr lang="hr-HR" dirty="0"/>
              <a:t>, NAZIV SUDA KOJI JE ODLUKU DONIO, BROJ PREDMETA, DATUM ODLUKE</a:t>
            </a:r>
          </a:p>
          <a:p>
            <a:pPr algn="just"/>
            <a:r>
              <a:rPr lang="hr-HR" i="1" dirty="0" err="1"/>
              <a:t>Airey</a:t>
            </a:r>
            <a:r>
              <a:rPr lang="hr-HR" i="1" dirty="0"/>
              <a:t> v. Ireland</a:t>
            </a:r>
            <a:r>
              <a:rPr lang="hr-HR" dirty="0"/>
              <a:t>, European Court </a:t>
            </a:r>
            <a:r>
              <a:rPr lang="hr-HR" dirty="0" err="1"/>
              <a:t>of</a:t>
            </a:r>
            <a:r>
              <a:rPr lang="hr-HR" dirty="0"/>
              <a:t> Human Rights, 6289/73, 9. </a:t>
            </a:r>
            <a:r>
              <a:rPr lang="hr-HR" dirty="0" err="1"/>
              <a:t>November</a:t>
            </a:r>
            <a:r>
              <a:rPr lang="hr-HR" dirty="0"/>
              <a:t> 1979.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04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LITERATURA (6)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hr-HR" dirty="0"/>
              <a:t>WEB IZVORI</a:t>
            </a:r>
            <a:endParaRPr lang="sr-Latn-RS"/>
          </a:p>
          <a:p>
            <a:pPr algn="just"/>
            <a:r>
              <a:rPr lang="hr-HR" dirty="0"/>
              <a:t>A) PREZIME I IME AUTORA, NAZIV ČLANKA, LINK (POVEZNICA), (DATUM PRISTUPA POVEZNICI)</a:t>
            </a:r>
          </a:p>
          <a:p>
            <a:pPr algn="just"/>
            <a:r>
              <a:rPr lang="en-US" dirty="0"/>
              <a:t>Bischoff P</a:t>
            </a:r>
            <a:r>
              <a:rPr lang="hr-HR" dirty="0" err="1"/>
              <a:t>aul</a:t>
            </a:r>
            <a:r>
              <a:rPr lang="hr-HR" dirty="0"/>
              <a:t>, </a:t>
            </a:r>
            <a:r>
              <a:rPr lang="en-US" dirty="0"/>
              <a:t>Facial Recognition Technology (FRT): 100 countries analyzed</a:t>
            </a:r>
            <a:r>
              <a:rPr lang="hr-HR" dirty="0"/>
              <a:t>, </a:t>
            </a:r>
            <a:r>
              <a:rPr lang="en-US" dirty="0">
                <a:hlinkClick r:id="rId2"/>
              </a:rPr>
              <a:t>https://www.comparitech.com/blog/vpn-privacy/facial-recognition-statistics/</a:t>
            </a:r>
            <a:r>
              <a:rPr lang="hr-HR" dirty="0"/>
              <a:t> (</a:t>
            </a:r>
            <a:r>
              <a:rPr lang="hr-HR" dirty="0" err="1"/>
              <a:t>Pristupljeno</a:t>
            </a:r>
            <a:r>
              <a:rPr lang="en-US" dirty="0"/>
              <a:t> 15</a:t>
            </a:r>
            <a:r>
              <a:rPr lang="hr-HR" dirty="0"/>
              <a:t>. lipnja </a:t>
            </a:r>
            <a:r>
              <a:rPr lang="en-US" dirty="0"/>
              <a:t>2022</a:t>
            </a:r>
            <a:r>
              <a:rPr lang="hr-HR" dirty="0"/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09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2414" y="1622924"/>
            <a:ext cx="9144000" cy="52368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just"/>
            <a:r>
              <a:rPr lang="hr-HR" sz="1800" dirty="0"/>
              <a:t>1. KNJIGE </a:t>
            </a:r>
            <a:endParaRPr lang="sr-Latn-RS" sz="1800"/>
          </a:p>
          <a:p>
            <a:pPr algn="just"/>
            <a:r>
              <a:rPr lang="hr-HR" sz="1800" dirty="0"/>
              <a:t>A) Prezime i ime autora, puni naslov s podnaslovima, izdavač, mjesto izdanja, godina izdanja, broj stranice</a:t>
            </a:r>
          </a:p>
          <a:p>
            <a:pPr algn="just"/>
            <a:r>
              <a:rPr lang="hr-HR" sz="1800" dirty="0"/>
              <a:t>Krapac Davor, Kazneno procesno pravo, Prva knjiga: Institucije, Narodne novine, Zagreb, 2015., str. 15</a:t>
            </a:r>
          </a:p>
          <a:p>
            <a:pPr algn="just"/>
            <a:r>
              <a:rPr lang="hr-HR" sz="1800" dirty="0"/>
              <a:t>Ljubanović Vladimir, Novokmet Ante, Tomičić Zvonimir, Kazneno procesno pravo: izabrana poglavlja, Sveučilište Josipa Jurja Strossmayera u Osijeku, Pravni fakultet Osijek, Osijek, 2020., str. 39.</a:t>
            </a:r>
          </a:p>
          <a:p>
            <a:pPr algn="just"/>
            <a:r>
              <a:rPr lang="hr-HR" sz="1800" dirty="0"/>
              <a:t>Više od tri autora</a:t>
            </a:r>
          </a:p>
          <a:p>
            <a:pPr algn="just"/>
            <a:r>
              <a:rPr lang="hr-HR" sz="1800" dirty="0"/>
              <a:t>B) Prezime i ime prvog autora i kratica </a:t>
            </a:r>
            <a:r>
              <a:rPr lang="hr-HR" sz="1800" i="1" dirty="0" err="1"/>
              <a:t>et</a:t>
            </a:r>
            <a:r>
              <a:rPr lang="hr-HR" sz="1800" i="1" dirty="0"/>
              <a:t> </a:t>
            </a:r>
            <a:r>
              <a:rPr lang="hr-HR" sz="1800" i="1" dirty="0" err="1"/>
              <a:t>al</a:t>
            </a:r>
            <a:r>
              <a:rPr lang="hr-HR" sz="1800" dirty="0"/>
              <a:t>. puni naslov s podnaslovima, izdavač, mjesto izdanja, godina izdanja, broj stranice</a:t>
            </a:r>
          </a:p>
          <a:p>
            <a:pPr algn="just"/>
            <a:r>
              <a:rPr lang="hr-HR" sz="1800" dirty="0"/>
              <a:t>Ljubanović Boris </a:t>
            </a:r>
            <a:r>
              <a:rPr lang="hr-HR" sz="1800" i="1" dirty="0" err="1"/>
              <a:t>et</a:t>
            </a:r>
            <a:r>
              <a:rPr lang="hr-HR" sz="1800" i="1" dirty="0"/>
              <a:t> </a:t>
            </a:r>
            <a:r>
              <a:rPr lang="hr-HR" sz="1800" i="1" dirty="0" err="1"/>
              <a:t>al</a:t>
            </a:r>
            <a:r>
              <a:rPr lang="hr-HR" sz="1800" i="1" dirty="0"/>
              <a:t>.</a:t>
            </a:r>
            <a:r>
              <a:rPr lang="hr-HR" sz="1800" dirty="0"/>
              <a:t>, Procesno-pravni aspekti prava EU, Pravni fakultet Sveučilišta Josipa Jurja Strossmayera u Osijeku, Osijek, 2016., str. 68 (OVAKO SE NAVODI U TEKSTU, SADRŽAJU RADA ODNOSNO FUSNOTI)</a:t>
            </a:r>
          </a:p>
          <a:p>
            <a:pPr algn="just"/>
            <a:r>
              <a:rPr lang="hr-HR" sz="1800" dirty="0"/>
              <a:t>Ljubanović Boris, </a:t>
            </a:r>
            <a:r>
              <a:rPr lang="hr-HR" sz="1800" dirty="0" err="1"/>
              <a:t>Petrašević</a:t>
            </a:r>
            <a:r>
              <a:rPr lang="hr-HR" sz="1800" dirty="0"/>
              <a:t> </a:t>
            </a:r>
            <a:r>
              <a:rPr lang="hr-HR" sz="1800" dirty="0" err="1"/>
              <a:t>Tunjica</a:t>
            </a:r>
            <a:r>
              <a:rPr lang="hr-HR" sz="1800" dirty="0"/>
              <a:t>, </a:t>
            </a:r>
            <a:r>
              <a:rPr lang="hr-HR" sz="1800" dirty="0" err="1"/>
              <a:t>Porreti</a:t>
            </a:r>
            <a:r>
              <a:rPr lang="hr-HR" sz="1800" dirty="0"/>
              <a:t> Paula, Vuletić  Igor, Župan  Mirela, Procesno-pravni aspekti prava EU, Pravni fakultet Sveučilišta Josipa Jurja Strossmayera u Osijeku, Osijek, 2016. (OVAKO SE NAVODI U LITERATURI, POTPUNI BIBLIOGRAFSKI PODACI)</a:t>
            </a: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80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hr-HR" dirty="0"/>
              <a:t>1.1. POGLAVLJE U KNJIGAMA</a:t>
            </a:r>
            <a:endParaRPr lang="sr-Latn-RS"/>
          </a:p>
          <a:p>
            <a:pPr marL="0" indent="0" algn="just">
              <a:buNone/>
            </a:pPr>
            <a:r>
              <a:rPr lang="hr-HR" dirty="0"/>
              <a:t>A) PREZIME I IME AUTORA KOJI SU NAPISALI POGLAVLJE, NASLOV POGLAVLJA, U: PREZIME I IME UREDNIKA (UR.), NASLOV PUBLIKACIJE U KOJOJ SE POGLAVLJE NALAZI, IZDAVAČ, MJESTO IZDANJA, BROJ PUBLIKACIJE, GODINA, BROJ STRANICE</a:t>
            </a:r>
          </a:p>
          <a:p>
            <a:pPr algn="just"/>
            <a:r>
              <a:rPr lang="en-US" baseline="30000" dirty="0"/>
              <a:t>Kert</a:t>
            </a:r>
            <a:r>
              <a:rPr lang="hr-HR" dirty="0"/>
              <a:t> </a:t>
            </a:r>
            <a:r>
              <a:rPr lang="en-US" baseline="30000" dirty="0"/>
              <a:t>Robert, Lehner Andrea, Austria, u: Ligeti, Katalin (</a:t>
            </a:r>
            <a:r>
              <a:rPr lang="en-US" baseline="30000" dirty="0" err="1"/>
              <a:t>ur</a:t>
            </a:r>
            <a:r>
              <a:rPr lang="en-US" baseline="30000" dirty="0"/>
              <a:t>.), Toward a prosecutor for the European Union: a comparative analysis, Hart Publishing Oxford, Portland, vol. 1, 2013., str. 9.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10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2414" y="1675812"/>
            <a:ext cx="9144000" cy="5113431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just"/>
            <a:r>
              <a:rPr lang="hr-HR" dirty="0"/>
              <a:t>2. ZNANSTVENI I STRUČNI ČLANCI</a:t>
            </a:r>
            <a:endParaRPr lang="sr-Latn-RS"/>
          </a:p>
          <a:p>
            <a:pPr algn="just"/>
            <a:r>
              <a:rPr lang="hr-HR" dirty="0"/>
              <a:t>A) PREZIME I IME AUTORA, NASLOV RADA, NASLOV PUBLIKACIJE (ČASOPISA), IZDANJE I BROJ, GODINA IZDANJA, BROJ STRANICA/E KOJA SE CITIRA (ČASOPISU), DOI</a:t>
            </a:r>
          </a:p>
          <a:p>
            <a:pPr algn="just"/>
            <a:r>
              <a:rPr lang="hr-HR" dirty="0"/>
              <a:t>Novokmet Ante, Tripalo Dražen, Opseg sudske kontrole sporazuma stranaka, Hrvatski ljetopis za kazneno znanosti i praksu, Vol. 28 No. 2, 2021., str. 232, </a:t>
            </a:r>
            <a:r>
              <a:rPr lang="en-US" dirty="0">
                <a:hlinkClick r:id="rId2" tooltip="doi"/>
              </a:rPr>
              <a:t>https://doi.org/10.54070/hljk.28.2.1</a:t>
            </a:r>
            <a:endParaRPr lang="hr-HR" dirty="0"/>
          </a:p>
          <a:p>
            <a:pPr algn="just"/>
            <a:r>
              <a:rPr lang="hr-HR" dirty="0"/>
              <a:t>B) PREZIME I IME AUTORA, NASLOV RADA, NAZNAKA VRSTE RADA (DIPLOMSKI/DOKTORSKA DISERTACIJA), MJESTO, FAKULTET (INSTITUCIJA), GODINA OBRANE, BROJ STRANICE</a:t>
            </a:r>
          </a:p>
          <a:p>
            <a:pPr algn="just"/>
            <a:r>
              <a:rPr lang="hr-HR" dirty="0"/>
              <a:t>Vidaković Ivan, Zakonodavni i pravosudni izazovi ustanove supsidijarnog tužitelja, diplomski rad, Osijek, Pravni fakultet Osijek, 2019., str. 5.</a:t>
            </a:r>
          </a:p>
          <a:p>
            <a:pPr algn="just"/>
            <a:r>
              <a:rPr lang="hr-HR" dirty="0"/>
              <a:t>U slučaju 3 ili više autora isto kao i kod knjiga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48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(4)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2414" y="1905000"/>
            <a:ext cx="9144000" cy="48666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r-HR" dirty="0"/>
              <a:t>3. NORMATIVNI AKTI</a:t>
            </a:r>
          </a:p>
          <a:p>
            <a:pPr algn="just"/>
            <a:r>
              <a:rPr lang="hr-HR" dirty="0"/>
              <a:t>A) NAZIV PROPISA, NAZIV SLUŽBENOG GLASILA, BROJ SLUŽBENOG LISTA (GLASILA), BROJ ČLANKA</a:t>
            </a:r>
          </a:p>
          <a:p>
            <a:pPr algn="just"/>
            <a:r>
              <a:rPr lang="hr-HR" dirty="0"/>
              <a:t>Zakon o kaznenom postupku, Narodne novine br. </a:t>
            </a:r>
            <a:r>
              <a:rPr lang="en-US" dirty="0"/>
              <a:t>152/08, 76/09, 80/11, 121/11, 91/12, 143/12, 56/13, 145/13, 152/14, 70/17,126/19, 126/19, 130/20, 80/22</a:t>
            </a:r>
            <a:r>
              <a:rPr lang="hr-HR" dirty="0"/>
              <a:t>, čl. 59. st. 1.</a:t>
            </a:r>
          </a:p>
          <a:p>
            <a:pPr algn="just"/>
            <a:r>
              <a:rPr lang="en-US" dirty="0" err="1"/>
              <a:t>Direktiva</a:t>
            </a:r>
            <a:r>
              <a:rPr lang="en-US" dirty="0"/>
              <a:t> 2012/29/EU </a:t>
            </a:r>
            <a:r>
              <a:rPr lang="en-US" dirty="0" err="1"/>
              <a:t>Europskog</a:t>
            </a:r>
            <a:r>
              <a:rPr lang="en-US" dirty="0"/>
              <a:t> </a:t>
            </a:r>
            <a:r>
              <a:rPr lang="en-US" dirty="0" err="1"/>
              <a:t>parlamenta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Vijeća</a:t>
            </a:r>
            <a:r>
              <a:rPr lang="en-US" dirty="0"/>
              <a:t> od 25. </a:t>
            </a:r>
            <a:r>
              <a:rPr lang="en-US" dirty="0" err="1"/>
              <a:t>listopada</a:t>
            </a:r>
            <a:r>
              <a:rPr lang="en-US" dirty="0"/>
              <a:t> 2012. o </a:t>
            </a:r>
            <a:r>
              <a:rPr lang="en-US" dirty="0" err="1"/>
              <a:t>uspostavi</a:t>
            </a:r>
            <a:r>
              <a:rPr lang="en-US" dirty="0"/>
              <a:t> </a:t>
            </a:r>
            <a:r>
              <a:rPr lang="en-US" dirty="0" err="1"/>
              <a:t>minimalnih</a:t>
            </a:r>
            <a:r>
              <a:rPr lang="en-US" dirty="0"/>
              <a:t> </a:t>
            </a:r>
            <a:r>
              <a:rPr lang="en-US" dirty="0" err="1"/>
              <a:t>standarda</a:t>
            </a:r>
            <a:r>
              <a:rPr lang="en-US" dirty="0"/>
              <a:t> za </a:t>
            </a:r>
            <a:r>
              <a:rPr lang="en-US" dirty="0" err="1"/>
              <a:t>prava</a:t>
            </a:r>
            <a:r>
              <a:rPr lang="en-US" dirty="0"/>
              <a:t>, </a:t>
            </a:r>
            <a:r>
              <a:rPr lang="en-US" dirty="0" err="1"/>
              <a:t>potporu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zaštitu</a:t>
            </a:r>
            <a:r>
              <a:rPr lang="en-US" dirty="0"/>
              <a:t> </a:t>
            </a:r>
            <a:r>
              <a:rPr lang="en-US" dirty="0" err="1"/>
              <a:t>žrtava</a:t>
            </a:r>
            <a:r>
              <a:rPr lang="en-US" dirty="0"/>
              <a:t> </a:t>
            </a:r>
            <a:r>
              <a:rPr lang="en-US" dirty="0" err="1"/>
              <a:t>kaznenih</a:t>
            </a:r>
            <a:r>
              <a:rPr lang="en-US" dirty="0"/>
              <a:t> </a:t>
            </a:r>
            <a:r>
              <a:rPr lang="en-US" dirty="0" err="1"/>
              <a:t>djela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o </a:t>
            </a:r>
            <a:r>
              <a:rPr lang="en-US" dirty="0" err="1"/>
              <a:t>zamjeni</a:t>
            </a:r>
            <a:r>
              <a:rPr lang="en-US" dirty="0"/>
              <a:t> </a:t>
            </a:r>
            <a:r>
              <a:rPr lang="en-US" dirty="0" err="1"/>
              <a:t>Okvirne</a:t>
            </a:r>
            <a:r>
              <a:rPr lang="en-US" dirty="0"/>
              <a:t> </a:t>
            </a:r>
            <a:r>
              <a:rPr lang="en-US" dirty="0" err="1"/>
              <a:t>odluke</a:t>
            </a:r>
            <a:r>
              <a:rPr lang="en-US" dirty="0"/>
              <a:t> </a:t>
            </a:r>
            <a:r>
              <a:rPr lang="en-US" dirty="0" err="1"/>
              <a:t>Vijeća</a:t>
            </a:r>
            <a:r>
              <a:rPr lang="en-US" dirty="0"/>
              <a:t> 2001/220/PUP</a:t>
            </a:r>
            <a:r>
              <a:rPr lang="hr-HR" dirty="0"/>
              <a:t>, </a:t>
            </a:r>
            <a:r>
              <a:rPr lang="en-US" dirty="0"/>
              <a:t>OJ L 315</a:t>
            </a:r>
            <a:r>
              <a:rPr lang="hr-HR" dirty="0"/>
              <a:t>, čl. 5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84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r-HR" dirty="0"/>
              <a:t>Nacionalna sudska praksa</a:t>
            </a:r>
          </a:p>
          <a:p>
            <a:r>
              <a:rPr lang="hr-HR" dirty="0"/>
              <a:t>A) NAZIV SUDA KOJI JE ODLUKU DONIO, BROJ PREDMETA, DATUM ODLUKE, PARAGRAF/PARAGRAFI</a:t>
            </a:r>
          </a:p>
          <a:p>
            <a:r>
              <a:rPr lang="hr-HR" dirty="0"/>
              <a:t>Visoki kazneni sud Republike Hrvatske, poslovni broj: II Kž-Us-65/2021-5, 15. studeni 2021., para. 6</a:t>
            </a:r>
          </a:p>
          <a:p>
            <a:r>
              <a:rPr lang="hr-HR" dirty="0"/>
              <a:t>Praksa Europskog suda za ljudska prava</a:t>
            </a:r>
          </a:p>
          <a:p>
            <a:r>
              <a:rPr lang="hr-HR" dirty="0"/>
              <a:t>B) </a:t>
            </a:r>
            <a:r>
              <a:rPr lang="hr-HR" i="1" dirty="0"/>
              <a:t>NAZIV PREDMETA</a:t>
            </a:r>
            <a:r>
              <a:rPr lang="hr-HR" dirty="0"/>
              <a:t>, NAZIV SUDA KOJI JE ODLUKU DONIO, BROJ PREDMETA, DATUM ODLUKE, PARAGRAF/PARAGRAFI</a:t>
            </a:r>
          </a:p>
          <a:p>
            <a:r>
              <a:rPr lang="hr-HR" i="1" dirty="0" err="1"/>
              <a:t>Airey</a:t>
            </a:r>
            <a:r>
              <a:rPr lang="hr-HR" i="1" dirty="0"/>
              <a:t> v. Ireland</a:t>
            </a:r>
            <a:r>
              <a:rPr lang="hr-HR" dirty="0"/>
              <a:t>, European Court </a:t>
            </a:r>
            <a:r>
              <a:rPr lang="hr-HR" dirty="0" err="1"/>
              <a:t>of</a:t>
            </a:r>
            <a:r>
              <a:rPr lang="hr-HR" dirty="0"/>
              <a:t> Human Rights, 6289/73, 9. </a:t>
            </a:r>
            <a:r>
              <a:rPr lang="hr-HR" dirty="0" err="1"/>
              <a:t>November</a:t>
            </a:r>
            <a:r>
              <a:rPr lang="hr-HR" dirty="0"/>
              <a:t> 1979., para. 49 (moguće i putem oznaka § 49)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053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/>
              <a:t>WEB IZVORI</a:t>
            </a:r>
          </a:p>
          <a:p>
            <a:r>
              <a:rPr lang="hr-HR" dirty="0"/>
              <a:t>A) PREZIME I IME AUTORA, NAZIV ČLANKA, LINK (POVEZNICA), (DATUM PRISTUPA POVEZNICI)</a:t>
            </a:r>
          </a:p>
          <a:p>
            <a:pPr algn="just"/>
            <a:r>
              <a:rPr lang="en-US" dirty="0"/>
              <a:t>Bischoff P</a:t>
            </a:r>
            <a:r>
              <a:rPr lang="hr-HR" dirty="0" err="1"/>
              <a:t>aul</a:t>
            </a:r>
            <a:r>
              <a:rPr lang="hr-HR" dirty="0"/>
              <a:t>, </a:t>
            </a:r>
            <a:r>
              <a:rPr lang="en-US" dirty="0"/>
              <a:t>Facial Recognition Technology (FRT): 100 countries analyzed</a:t>
            </a:r>
            <a:r>
              <a:rPr lang="hr-HR" dirty="0"/>
              <a:t>, str. 9 </a:t>
            </a:r>
            <a:r>
              <a:rPr lang="en-US" dirty="0">
                <a:hlinkClick r:id="rId2"/>
              </a:rPr>
              <a:t>https://www.comparitech.com/blog/vpn-privacy/facial-recognition-statistics/</a:t>
            </a:r>
            <a:r>
              <a:rPr lang="hr-HR" dirty="0"/>
              <a:t> (</a:t>
            </a:r>
            <a:r>
              <a:rPr lang="hr-HR" dirty="0" err="1"/>
              <a:t>Pristupljeno</a:t>
            </a:r>
            <a:r>
              <a:rPr lang="en-US" dirty="0"/>
              <a:t> 15</a:t>
            </a:r>
            <a:r>
              <a:rPr lang="hr-HR" dirty="0"/>
              <a:t>. lipnja </a:t>
            </a:r>
            <a:r>
              <a:rPr lang="en-US" dirty="0"/>
              <a:t>2022</a:t>
            </a:r>
            <a:r>
              <a:rPr lang="hr-HR" dirty="0"/>
              <a:t>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5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(7)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/>
              <a:t>PONOVLJENI CITATI – </a:t>
            </a:r>
            <a:r>
              <a:rPr lang="hr-HR" i="1" dirty="0"/>
              <a:t>IBID.</a:t>
            </a:r>
          </a:p>
          <a:p>
            <a:r>
              <a:rPr lang="hr-HR" dirty="0"/>
              <a:t>NAVOD ISTOG IZVORA, ISTE STRANICE, ISTOGA RADA U KONTINUITETU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298" y="3123456"/>
            <a:ext cx="8809419" cy="382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38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(8)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/>
              <a:t>PONOVLJENI CITATI – </a:t>
            </a:r>
            <a:r>
              <a:rPr lang="hr-HR" i="1" dirty="0"/>
              <a:t>IBID.</a:t>
            </a:r>
          </a:p>
          <a:p>
            <a:r>
              <a:rPr lang="hr-HR" dirty="0"/>
              <a:t>NAVOD ISTOG IZVORA, </a:t>
            </a:r>
            <a:r>
              <a:rPr lang="hr-HR" u="sng" dirty="0"/>
              <a:t>DRUGE</a:t>
            </a:r>
            <a:r>
              <a:rPr lang="hr-HR" dirty="0"/>
              <a:t> STRANICE, ISTOGA RADA U KONTINUITETU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248" y="3104337"/>
            <a:ext cx="9038246" cy="386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80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(9)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/>
              <a:t>PONOVLJENI CITATI – </a:t>
            </a:r>
            <a:r>
              <a:rPr lang="hr-HR" i="1" dirty="0"/>
              <a:t>LOC. CIT.</a:t>
            </a:r>
          </a:p>
          <a:p>
            <a:r>
              <a:rPr lang="hr-HR" dirty="0"/>
              <a:t>NAVOD ISTOG IZVORA, ISTE STRANICE, ISTOGA RADA BEZ KONTINUITETA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475" y="3163732"/>
            <a:ext cx="10212760" cy="401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0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(10)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/>
              <a:t>PONOVLJENI CITATI – </a:t>
            </a:r>
            <a:r>
              <a:rPr lang="hr-HR" i="1" dirty="0"/>
              <a:t>OP. CIT.</a:t>
            </a:r>
          </a:p>
          <a:p>
            <a:r>
              <a:rPr lang="hr-HR" dirty="0"/>
              <a:t>CITIRANJE DRUGOG MJESTA RANIJE NAVEDENOG RADA BEZ KONTINUITETA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655" y="3204279"/>
            <a:ext cx="10408695" cy="350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13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(11)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/>
              <a:t>CITIRANJE RANIJEG I KASNIJEG MJESTA U RADU</a:t>
            </a:r>
          </a:p>
          <a:p>
            <a:r>
              <a:rPr lang="hr-HR" dirty="0"/>
              <a:t>SUPRA (RANIJE/GORE) I INFRA (KASNIJE/DOLJE)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01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8025E44-2E84-114E-A892-577682A1F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Slika 4" descr="Slika na kojoj se prikazuje tekst&#10;&#10;Opis je automatski generiran">
            <a:extLst>
              <a:ext uri="{FF2B5EF4-FFF2-40B4-BE49-F238E27FC236}">
                <a16:creationId xmlns:a16="http://schemas.microsoft.com/office/drawing/2014/main" id="{12591100-DACA-D492-62D1-0AA10EF05C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1472" y="84280"/>
            <a:ext cx="8591587" cy="6771516"/>
          </a:xfrm>
        </p:spPr>
      </p:pic>
    </p:spTree>
    <p:extLst>
      <p:ext uri="{BB962C8B-B14F-4D97-AF65-F5344CB8AC3E}">
        <p14:creationId xmlns:p14="http://schemas.microsoft.com/office/powerpoint/2010/main" val="289346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CITIRANJE I FUSNOTE U SADRŽAJU RADA (12)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/>
              <a:t>Ukazivanje na druge radove</a:t>
            </a:r>
          </a:p>
          <a:p>
            <a:r>
              <a:rPr lang="hr-HR" dirty="0"/>
              <a:t>Vidi, Više, Vidi više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50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535A679-15F6-4D34-E0F2-1E1962422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B6BAA22-CA1A-1873-1462-A01AF7068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5" name="Picture 4" descr="Slika na kojoj se prikazuje tekst&#10;&#10;Opis je automatski generiran">
            <a:extLst>
              <a:ext uri="{FF2B5EF4-FFF2-40B4-BE49-F238E27FC236}">
                <a16:creationId xmlns:a16="http://schemas.microsoft.com/office/drawing/2014/main" id="{CFE9D6D0-925B-0803-70E3-1FCA5DDC6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354" y="-270898"/>
            <a:ext cx="6770144" cy="700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1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USMENO IZLAGANJE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algn="just"/>
            <a:r>
              <a:rPr lang="hr-HR" dirty="0"/>
              <a:t>PPT – OBAVEZNO POSLATI PRIJE IZLAGANJA – ROK PONEDJELJAK 23:59 PRED IZLAGANJE.</a:t>
            </a:r>
            <a:endParaRPr lang="sr-Latn-RS"/>
          </a:p>
          <a:p>
            <a:pPr algn="just"/>
            <a:r>
              <a:rPr lang="hr-HR" dirty="0"/>
              <a:t>PPT – ne previše teksta, paziti na ispravnu terminologiju i točnost te pravopis i gramatiku.</a:t>
            </a:r>
          </a:p>
          <a:p>
            <a:pPr algn="just"/>
            <a:r>
              <a:rPr lang="hr-HR" dirty="0"/>
              <a:t>Izlaganje – optimalno 15 minuta do maksimalnih 20 minuta.</a:t>
            </a:r>
          </a:p>
          <a:p>
            <a:pPr algn="just"/>
            <a:r>
              <a:rPr lang="hr-HR" dirty="0"/>
              <a:t>Nakon izlaganja – komentari u odnosu na izlaganje i PPT – nekoliko pitanja glede teme tipa „što smatrate, mislite li da je bolje itd.”</a:t>
            </a:r>
          </a:p>
          <a:p>
            <a:pPr algn="just"/>
            <a:r>
              <a:rPr lang="hr-HR" dirty="0"/>
              <a:t>Posljednji dio je rješavanje pitanja iz fonda za </a:t>
            </a:r>
            <a:r>
              <a:rPr lang="hr-HR" dirty="0" err="1"/>
              <a:t>predrok</a:t>
            </a:r>
            <a:r>
              <a:rPr lang="hr-HR" dirty="0"/>
              <a:t>. Student koji izlaže dobije pitanja na papiru i ima 10-tak minuta da riješi ista. Komentiramo svi zajedno rješenja.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71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/>
              <a:t>HVALA NA PAŽNJI!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97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Chalkboard education presentation (widescreen)</Template>
  <TotalTime>346</TotalTime>
  <Words>2074</Words>
  <Application>Microsoft Office PowerPoint</Application>
  <PresentationFormat>Custom</PresentationFormat>
  <Paragraphs>140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Consolas</vt:lpstr>
      <vt:lpstr>Corbel</vt:lpstr>
      <vt:lpstr>Chalkboard 16x9</vt:lpstr>
      <vt:lpstr>STRUKTURA SEMINARSKOG RADA,PRAVILA CITIRANJA I UPUTE ZA IZLAGANJE</vt:lpstr>
      <vt:lpstr>STRUKTURA PREZENTACIJE</vt:lpstr>
      <vt:lpstr>OPĆA STRUKTURA SEMINARSKOG RADA (1)</vt:lpstr>
      <vt:lpstr>OPĆA STRUKTURA SEMINARSKOG RADA (2)</vt:lpstr>
      <vt:lpstr>POJEDINI ELEMENTI SEMINARSKOG RADA</vt:lpstr>
      <vt:lpstr>NASLOVNA STRANICA</vt:lpstr>
      <vt:lpstr>PowerPoint Presentation</vt:lpstr>
      <vt:lpstr>SADRŽAJ (1)</vt:lpstr>
      <vt:lpstr>PowerPoint Presentation</vt:lpstr>
      <vt:lpstr>UVOD</vt:lpstr>
      <vt:lpstr>Središnji dio rada</vt:lpstr>
      <vt:lpstr>ZAKLJUČAK</vt:lpstr>
      <vt:lpstr>LITERATURA (1)</vt:lpstr>
      <vt:lpstr>LITERATURA (2)</vt:lpstr>
      <vt:lpstr>LITERATURA (3)</vt:lpstr>
      <vt:lpstr>LITERATURA (4)</vt:lpstr>
      <vt:lpstr>LITERATURA (5)</vt:lpstr>
      <vt:lpstr>LITERATURA (6)</vt:lpstr>
      <vt:lpstr>CITIRANJE I FUSNOTE U SADRŽAJU RADA (1)</vt:lpstr>
      <vt:lpstr>CITIRANJE I FUSNOTE U SADRŽAJU RADA (2)</vt:lpstr>
      <vt:lpstr>CITIRANJE I FUSNOTE U SADRŽAJU RADA (3)</vt:lpstr>
      <vt:lpstr>CITIRANJE I FUSNOTE U SADRŽAJU RADA (4)</vt:lpstr>
      <vt:lpstr>CITIRANJE I FUSNOTE U SADRŽAJU RADA (5)</vt:lpstr>
      <vt:lpstr>CITIRANJE I FUSNOTE U SADRŽAJU RADA (6)</vt:lpstr>
      <vt:lpstr>CITIRANJE I FUSNOTE U SADRŽAJU RADA (7)</vt:lpstr>
      <vt:lpstr>CITIRANJE I FUSNOTE U SADRŽAJU RADA (8)</vt:lpstr>
      <vt:lpstr>CITIRANJE I FUSNOTE U SADRŽAJU RADA (9)</vt:lpstr>
      <vt:lpstr>CITIRANJE I FUSNOTE U SADRŽAJU RADA (10)</vt:lpstr>
      <vt:lpstr>CITIRANJE I FUSNOTE U SADRŽAJU RADA (11)</vt:lpstr>
      <vt:lpstr>PowerPoint Presentation</vt:lpstr>
      <vt:lpstr>CITIRANJE I FUSNOTE U SADRŽAJU RADA (12)</vt:lpstr>
      <vt:lpstr>PowerPoint Presentation</vt:lpstr>
      <vt:lpstr>USMENO IZLAGANJE</vt:lpstr>
      <vt:lpstr>HVALA NA PAŽNJI!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STRUKTURA SEMINARSKOG RADA,PRAVILA CITIRANJA I UPUTE ZA IZLAGANJE</dc:title>
  <dc:creator>vidakovic</dc:creator>
  <cp:lastModifiedBy>Ivan Vidaković</cp:lastModifiedBy>
  <cp:revision>96</cp:revision>
  <dcterms:created xsi:type="dcterms:W3CDTF">2023-03-02T08:38:44Z</dcterms:created>
  <dcterms:modified xsi:type="dcterms:W3CDTF">2024-02-22T10:17:52Z</dcterms:modified>
</cp:coreProperties>
</file>