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6"/>
  </p:notesMasterIdLst>
  <p:sldIdLst>
    <p:sldId id="256" r:id="rId2"/>
    <p:sldId id="257" r:id="rId3"/>
    <p:sldId id="258" r:id="rId4"/>
    <p:sldId id="260" r:id="rId5"/>
    <p:sldId id="261" r:id="rId6"/>
    <p:sldId id="293" r:id="rId7"/>
    <p:sldId id="294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</p:sldIdLst>
  <p:sldSz cx="9144000" cy="5143500" type="screen16x9"/>
  <p:notesSz cx="6858000" cy="9144000"/>
  <p:embeddedFontLst>
    <p:embeddedFont>
      <p:font typeface="Roboto" panose="020B0604020202020204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71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200" dirty="0"/>
              <a:t>Najčešći</a:t>
            </a:r>
            <a:r>
              <a:rPr lang="hr-HR" sz="1200" baseline="0" dirty="0"/>
              <a:t> odgovori</a:t>
            </a:r>
          </a:p>
        </c:rich>
      </c:tx>
      <c:layout>
        <c:manualLayout>
          <c:xMode val="edge"/>
          <c:yMode val="edge"/>
          <c:x val="5.5889126618337151E-4"/>
          <c:y val="1.38009076032079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EFB-493F-8163-105B4EA65E47}"/>
              </c:ext>
            </c:extLst>
          </c:dPt>
          <c:dPt>
            <c:idx val="7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7EFB-493F-8163-105B4EA65E47}"/>
              </c:ext>
            </c:extLst>
          </c:dPt>
          <c:cat>
            <c:strRef>
              <c:f>Sheet1!$A$2:$A$9</c:f>
              <c:strCache>
                <c:ptCount val="8"/>
                <c:pt idx="0">
                  <c:v>Praksa na sudovima</c:v>
                </c:pt>
                <c:pt idx="1">
                  <c:v>Praksa u odvjetništvu</c:v>
                </c:pt>
                <c:pt idx="2">
                  <c:v>Praksa u državnoj upravi</c:v>
                </c:pt>
                <c:pt idx="3">
                  <c:v>Praksa u tijelima jedinica</c:v>
                </c:pt>
                <c:pt idx="4">
                  <c:v>Posjet ustanovama</c:v>
                </c:pt>
                <c:pt idx="5">
                  <c:v>Praksa kod javnog bilježnika</c:v>
                </c:pt>
                <c:pt idx="6">
                  <c:v>Praksa nije dostupna na stručnom studiju</c:v>
                </c:pt>
                <c:pt idx="7">
                  <c:v>Ne znam ili ne razumijem pitanje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15</c:v>
                </c:pt>
                <c:pt idx="1">
                  <c:v>14</c:v>
                </c:pt>
                <c:pt idx="2">
                  <c:v>13</c:v>
                </c:pt>
                <c:pt idx="3">
                  <c:v>9</c:v>
                </c:pt>
                <c:pt idx="4">
                  <c:v>5</c:v>
                </c:pt>
                <c:pt idx="5">
                  <c:v>4</c:v>
                </c:pt>
                <c:pt idx="6">
                  <c:v>2</c:v>
                </c:pt>
                <c:pt idx="7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FB-493F-8163-105B4EA65E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15032064"/>
        <c:axId val="301483192"/>
      </c:barChart>
      <c:catAx>
        <c:axId val="21503206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83192"/>
        <c:crosses val="autoZero"/>
        <c:auto val="1"/>
        <c:lblAlgn val="ctr"/>
        <c:lblOffset val="100"/>
        <c:noMultiLvlLbl val="0"/>
      </c:catAx>
      <c:valAx>
        <c:axId val="301483192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5032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200" dirty="0"/>
              <a:t>Najčešći</a:t>
            </a:r>
            <a:r>
              <a:rPr lang="hr-HR" sz="1200" baseline="0" dirty="0"/>
              <a:t> odgovori</a:t>
            </a:r>
            <a:endParaRPr lang="en-US" sz="1200" dirty="0"/>
          </a:p>
        </c:rich>
      </c:tx>
      <c:layout>
        <c:manualLayout>
          <c:xMode val="edge"/>
          <c:yMode val="edge"/>
          <c:x val="2.5663374467603794E-4"/>
          <c:y val="8.65382794599404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4724-4782-8C88-D05B6737432D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724-4782-8C88-D05B6737432D}"/>
              </c:ext>
            </c:extLst>
          </c:dPt>
          <c:cat>
            <c:strRef>
              <c:f>Sheet1!$A$2:$A$10</c:f>
              <c:strCache>
                <c:ptCount val="9"/>
                <c:pt idx="0">
                  <c:v>Web stranica Fakulteta</c:v>
                </c:pt>
                <c:pt idx="1">
                  <c:v>U okviru redovne nastave</c:v>
                </c:pt>
                <c:pt idx="2">
                  <c:v>Posebna informativna predavanja</c:v>
                </c:pt>
                <c:pt idx="3">
                  <c:v>Uvesti kao obvezu</c:v>
                </c:pt>
                <c:pt idx="4">
                  <c:v>Društvene mreže</c:v>
                </c:pt>
                <c:pt idx="5">
                  <c:v>Pri upisu na studij</c:v>
                </c:pt>
                <c:pt idx="6">
                  <c:v>Brošure</c:v>
                </c:pt>
                <c:pt idx="7">
                  <c:v>Studentska tijela</c:v>
                </c:pt>
                <c:pt idx="8">
                  <c:v>Ne znam ili ne razumijem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16</c:v>
                </c:pt>
                <c:pt idx="1">
                  <c:v>15</c:v>
                </c:pt>
                <c:pt idx="2">
                  <c:v>4</c:v>
                </c:pt>
                <c:pt idx="3">
                  <c:v>4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  <c:pt idx="7">
                  <c:v>1</c:v>
                </c:pt>
                <c:pt idx="8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24-4782-8C88-D05B673743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01527648"/>
        <c:axId val="215044280"/>
      </c:barChart>
      <c:catAx>
        <c:axId val="30152764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5044280"/>
        <c:crosses val="autoZero"/>
        <c:auto val="1"/>
        <c:lblAlgn val="ctr"/>
        <c:lblOffset val="100"/>
        <c:noMultiLvlLbl val="0"/>
      </c:catAx>
      <c:valAx>
        <c:axId val="215044280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527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400" dirty="0"/>
              <a:t>Najčešći odgovori</a:t>
            </a:r>
            <a:endParaRPr lang="en-US" sz="1400" dirty="0"/>
          </a:p>
        </c:rich>
      </c:tx>
      <c:layout>
        <c:manualLayout>
          <c:xMode val="edge"/>
          <c:yMode val="edge"/>
          <c:x val="4.5337182827500413E-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5C7-4309-8A56-423BACF6B4D9}"/>
              </c:ext>
            </c:extLst>
          </c:dPt>
          <c:cat>
            <c:strRef>
              <c:f>Sheet1!$A$2:$A$6</c:f>
              <c:strCache>
                <c:ptCount val="5"/>
                <c:pt idx="0">
                  <c:v>Ne znam</c:v>
                </c:pt>
                <c:pt idx="1">
                  <c:v>Uvesti obvezne vježbe za svaki kolegij</c:v>
                </c:pt>
                <c:pt idx="2">
                  <c:v>Veća angažiranost mentora</c:v>
                </c:pt>
                <c:pt idx="3">
                  <c:v>Više poticanja studente na stručnu praksu</c:v>
                </c:pt>
                <c:pt idx="4">
                  <c:v>Ništa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C7-4309-8A56-423BACF6B4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97736400"/>
        <c:axId val="301417864"/>
      </c:barChart>
      <c:catAx>
        <c:axId val="2977364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7864"/>
        <c:crosses val="autoZero"/>
        <c:auto val="1"/>
        <c:lblAlgn val="ctr"/>
        <c:lblOffset val="100"/>
        <c:noMultiLvlLbl val="0"/>
      </c:catAx>
      <c:valAx>
        <c:axId val="3014178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7736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400" dirty="0"/>
              <a:t>Najčešći</a:t>
            </a:r>
            <a:r>
              <a:rPr lang="hr-HR" sz="1400" baseline="0" dirty="0"/>
              <a:t> odgovori</a:t>
            </a:r>
            <a:endParaRPr lang="hr-HR" sz="1400" dirty="0"/>
          </a:p>
        </c:rich>
      </c:tx>
      <c:layout>
        <c:manualLayout>
          <c:xMode val="edge"/>
          <c:yMode val="edge"/>
          <c:x val="3.1922634556251424E-4"/>
          <c:y val="3.846676910336990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5C63-47C7-82A6-104CEEF896E6}"/>
              </c:ext>
            </c:extLst>
          </c:dPt>
          <c:cat>
            <c:strRef>
              <c:f>Sheet1!$A$2:$A$5</c:f>
              <c:strCache>
                <c:ptCount val="4"/>
                <c:pt idx="0">
                  <c:v>Ne znam</c:v>
                </c:pt>
                <c:pt idx="1">
                  <c:v>Praksa kod javnog bilježnika</c:v>
                </c:pt>
                <c:pt idx="2">
                  <c:v>Praksa u odvjetničkim uredima</c:v>
                </c:pt>
                <c:pt idx="3">
                  <c:v>Praksa u pravosudnim tijelima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63-47C7-82A6-104CEEF896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01415904"/>
        <c:axId val="301414336"/>
      </c:barChart>
      <c:catAx>
        <c:axId val="301415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4336"/>
        <c:crosses val="autoZero"/>
        <c:auto val="1"/>
        <c:lblAlgn val="ctr"/>
        <c:lblOffset val="100"/>
        <c:noMultiLvlLbl val="0"/>
      </c:catAx>
      <c:valAx>
        <c:axId val="3014143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5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400" dirty="0"/>
              <a:t>Najčešći odgovori</a:t>
            </a:r>
            <a:endParaRPr lang="en-US" sz="1400" dirty="0"/>
          </a:p>
        </c:rich>
      </c:tx>
      <c:layout>
        <c:manualLayout>
          <c:xMode val="edge"/>
          <c:yMode val="edge"/>
          <c:x val="3.1922634556251424E-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430-4F2E-BDBD-C4D4E08C5578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2430-4F2E-BDBD-C4D4E08C5578}"/>
              </c:ext>
            </c:extLst>
          </c:dPt>
          <c:cat>
            <c:strRef>
              <c:f>Sheet1!$A$2:$A$8</c:f>
              <c:strCache>
                <c:ptCount val="7"/>
                <c:pt idx="0">
                  <c:v>Nedostatak samopouzdanja</c:v>
                </c:pt>
                <c:pt idx="1">
                  <c:v>Nije mi potrebna</c:v>
                </c:pt>
                <c:pt idx="2">
                  <c:v>Praksa mi nije dostupna na studiju</c:v>
                </c:pt>
                <c:pt idx="3">
                  <c:v>Ne znam ili ne razumijem</c:v>
                </c:pt>
                <c:pt idx="4">
                  <c:v>Rani stadij studija</c:v>
                </c:pt>
                <c:pt idx="5">
                  <c:v>Nedovoljna upućenost</c:v>
                </c:pt>
                <c:pt idx="6">
                  <c:v>Nedostatak vremena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</c:v>
                </c:pt>
                <c:pt idx="1">
                  <c:v>5</c:v>
                </c:pt>
                <c:pt idx="2">
                  <c:v>6</c:v>
                </c:pt>
                <c:pt idx="3">
                  <c:v>14</c:v>
                </c:pt>
                <c:pt idx="4">
                  <c:v>16</c:v>
                </c:pt>
                <c:pt idx="5">
                  <c:v>23</c:v>
                </c:pt>
                <c:pt idx="6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30-4F2E-BDBD-C4D4E08C55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01413552"/>
        <c:axId val="301413944"/>
      </c:barChart>
      <c:catAx>
        <c:axId val="3014135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3944"/>
        <c:crosses val="autoZero"/>
        <c:auto val="1"/>
        <c:lblAlgn val="ctr"/>
        <c:lblOffset val="100"/>
        <c:noMultiLvlLbl val="0"/>
      </c:catAx>
      <c:valAx>
        <c:axId val="3014139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3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400" dirty="0"/>
              <a:t>Najčešći</a:t>
            </a:r>
            <a:r>
              <a:rPr lang="hr-HR" sz="1400" baseline="0" dirty="0"/>
              <a:t> odgovori</a:t>
            </a:r>
            <a:endParaRPr lang="en-US" sz="1400" dirty="0"/>
          </a:p>
        </c:rich>
      </c:tx>
      <c:layout>
        <c:manualLayout>
          <c:xMode val="edge"/>
          <c:yMode val="edge"/>
          <c:x val="3.1922634556251424E-4"/>
          <c:y val="3.846676910336990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1D12-4069-9446-C571BFE559A5}"/>
              </c:ext>
            </c:extLst>
          </c:dPt>
          <c:cat>
            <c:strRef>
              <c:f>Sheet1!$A$2:$A$6</c:f>
              <c:strCache>
                <c:ptCount val="5"/>
                <c:pt idx="0">
                  <c:v>Praksa na sudovima</c:v>
                </c:pt>
                <c:pt idx="1">
                  <c:v>Ne znam ili ne razumijem</c:v>
                </c:pt>
                <c:pt idx="2">
                  <c:v>Praksa u upravnim tijelima</c:v>
                </c:pt>
                <c:pt idx="3">
                  <c:v>Praksa u odvjetničkim uredima</c:v>
                </c:pt>
                <c:pt idx="4">
                  <c:v>Praksa kod javnog bilježnika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</c:v>
                </c:pt>
                <c:pt idx="1">
                  <c:v>7</c:v>
                </c:pt>
                <c:pt idx="2">
                  <c:v>6</c:v>
                </c:pt>
                <c:pt idx="3">
                  <c:v>5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12-4069-9446-C571BFE559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01418256"/>
        <c:axId val="301418648"/>
      </c:barChart>
      <c:catAx>
        <c:axId val="30141825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8648"/>
        <c:crosses val="autoZero"/>
        <c:auto val="1"/>
        <c:lblAlgn val="ctr"/>
        <c:lblOffset val="100"/>
        <c:noMultiLvlLbl val="0"/>
      </c:catAx>
      <c:valAx>
        <c:axId val="3014186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8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400" dirty="0"/>
              <a:t>Najčešći odgovori</a:t>
            </a:r>
            <a:endParaRPr lang="en-US" sz="1400" dirty="0"/>
          </a:p>
        </c:rich>
      </c:tx>
      <c:layout>
        <c:manualLayout>
          <c:xMode val="edge"/>
          <c:yMode val="edge"/>
          <c:x val="3.1910902038690493E-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9DED-40E9-B488-3D65B82E4D64}"/>
              </c:ext>
            </c:extLst>
          </c:dPt>
          <c:cat>
            <c:strRef>
              <c:f>Sheet1!$A$2:$A$13</c:f>
              <c:strCache>
                <c:ptCount val="12"/>
                <c:pt idx="0">
                  <c:v>Ništa ili ne znam</c:v>
                </c:pt>
                <c:pt idx="1">
                  <c:v>Bolja vremenska podjela obveza</c:v>
                </c:pt>
                <c:pt idx="2">
                  <c:v>Više različitih aktivnosti</c:v>
                </c:pt>
                <c:pt idx="3">
                  <c:v>Određivanje prema mjestu prebivališta</c:v>
                </c:pt>
                <c:pt idx="4">
                  <c:v>Povećanje satnice</c:v>
                </c:pt>
                <c:pt idx="5">
                  <c:v>Nedostatak razmjene iskustava po završetku</c:v>
                </c:pt>
                <c:pt idx="6">
                  <c:v>Nepotpune ili nejasne upute</c:v>
                </c:pt>
                <c:pt idx="7">
                  <c:v>Manjak rada na konkretnim predmetima i sa strankama</c:v>
                </c:pt>
                <c:pt idx="8">
                  <c:v>Loša organizacija polaznika na praksi</c:v>
                </c:pt>
                <c:pt idx="9">
                  <c:v>Više mogućnosti izbora između aktivnosti</c:v>
                </c:pt>
                <c:pt idx="10">
                  <c:v>Neke aktivnosti nisu vezane uz struku</c:v>
                </c:pt>
                <c:pt idx="11">
                  <c:v>Pristup mentora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20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4</c:v>
                </c:pt>
                <c:pt idx="5">
                  <c:v>4</c:v>
                </c:pt>
                <c:pt idx="6">
                  <c:v>6</c:v>
                </c:pt>
                <c:pt idx="7">
                  <c:v>8</c:v>
                </c:pt>
                <c:pt idx="8">
                  <c:v>8</c:v>
                </c:pt>
                <c:pt idx="9">
                  <c:v>8</c:v>
                </c:pt>
                <c:pt idx="10">
                  <c:v>11</c:v>
                </c:pt>
                <c:pt idx="11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ED-40E9-B488-3D65B82E4D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01416688"/>
        <c:axId val="301419040"/>
      </c:barChart>
      <c:catAx>
        <c:axId val="301416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9040"/>
        <c:crosses val="autoZero"/>
        <c:auto val="1"/>
        <c:lblAlgn val="ctr"/>
        <c:lblOffset val="100"/>
        <c:noMultiLvlLbl val="0"/>
      </c:catAx>
      <c:valAx>
        <c:axId val="3014190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6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400" dirty="0"/>
              <a:t>Najčešći odgovori</a:t>
            </a:r>
            <a:endParaRPr lang="en-US" sz="1400" dirty="0"/>
          </a:p>
        </c:rich>
      </c:tx>
      <c:layout>
        <c:manualLayout>
          <c:xMode val="edge"/>
          <c:yMode val="edge"/>
          <c:x val="3.1922634556251424E-4"/>
          <c:y val="3.541525784120300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C05D-4F57-AD33-EFCC971B32F4}"/>
              </c:ext>
            </c:extLst>
          </c:dPt>
          <c:cat>
            <c:strRef>
              <c:f>Sheet1!$A$2:$A$8</c:f>
              <c:strCache>
                <c:ptCount val="7"/>
                <c:pt idx="0">
                  <c:v>Ne znam</c:v>
                </c:pt>
                <c:pt idx="1">
                  <c:v>Posjeti obiteljima (terenska nastava)</c:v>
                </c:pt>
                <c:pt idx="2">
                  <c:v>Praksa u penalnim ustanovama</c:v>
                </c:pt>
                <c:pt idx="3">
                  <c:v>Češće promjene mjesta i vrste aktivnosti</c:v>
                </c:pt>
                <c:pt idx="4">
                  <c:v>Rad uz socijalne radnike u CZSS s korisnicima</c:v>
                </c:pt>
                <c:pt idx="5">
                  <c:v>Sudjelovanje i simuliranje savjetovanja i medijacije</c:v>
                </c:pt>
                <c:pt idx="6">
                  <c:v>Praksa izvan RH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16</c:v>
                </c:pt>
                <c:pt idx="1">
                  <c:v>9</c:v>
                </c:pt>
                <c:pt idx="2">
                  <c:v>9</c:v>
                </c:pt>
                <c:pt idx="3">
                  <c:v>7</c:v>
                </c:pt>
                <c:pt idx="4">
                  <c:v>6</c:v>
                </c:pt>
                <c:pt idx="5">
                  <c:v>4</c:v>
                </c:pt>
                <c:pt idx="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5D-4F57-AD33-EFCC971B32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97738752"/>
        <c:axId val="301412376"/>
      </c:barChart>
      <c:catAx>
        <c:axId val="297738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1412376"/>
        <c:crosses val="autoZero"/>
        <c:auto val="1"/>
        <c:lblAlgn val="ctr"/>
        <c:lblOffset val="100"/>
        <c:noMultiLvlLbl val="0"/>
      </c:catAx>
      <c:valAx>
        <c:axId val="3014123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7738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r-HR" sz="1400" dirty="0"/>
              <a:t>Najčešći odgovori</a:t>
            </a:r>
            <a:endParaRPr lang="en-US" sz="1400" dirty="0"/>
          </a:p>
        </c:rich>
      </c:tx>
      <c:layout>
        <c:manualLayout>
          <c:xMode val="edge"/>
          <c:yMode val="edge"/>
          <c:x val="3.1922634556251424E-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5D68-49AA-BE43-8D7AABB7B666}"/>
              </c:ext>
            </c:extLst>
          </c:dPt>
          <c:cat>
            <c:strRef>
              <c:f>Sheet1!$A$2:$A$6</c:f>
              <c:strCache>
                <c:ptCount val="5"/>
                <c:pt idx="0">
                  <c:v>Nije otežan ili ne znam</c:v>
                </c:pt>
                <c:pt idx="1">
                  <c:v>Nema informacija o praksi na socijalnom radu</c:v>
                </c:pt>
                <c:pt idx="2">
                  <c:v>Nepreglednost i otežano snalaženje</c:v>
                </c:pt>
                <c:pt idx="3">
                  <c:v>Drukčiji raspored stranice na mobilnoj verziji</c:v>
                </c:pt>
                <c:pt idx="4">
                  <c:v>Otežan ili onemogućen pristup pojedinim sadržajima na mobilnoj verziji stranice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</c:v>
                </c:pt>
                <c:pt idx="1">
                  <c:v>2</c:v>
                </c:pt>
                <c:pt idx="2">
                  <c:v>5</c:v>
                </c:pt>
                <c:pt idx="3">
                  <c:v>5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68-49AA-BE43-8D7AABB7B6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51432040"/>
        <c:axId val="351429688"/>
      </c:barChart>
      <c:catAx>
        <c:axId val="3514320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1429688"/>
        <c:crosses val="autoZero"/>
        <c:auto val="1"/>
        <c:lblAlgn val="ctr"/>
        <c:lblOffset val="100"/>
        <c:noMultiLvlLbl val="0"/>
      </c:catAx>
      <c:valAx>
        <c:axId val="3514296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1432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9083617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71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b92262df7b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b92262df7b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4184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b92262df7b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b92262df7b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9802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b92262df7b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b92262df7b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91878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b92262df7b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b92262df7b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808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b92262df7b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b92262df7b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0267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b92262df7b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b92262df7b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8720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b92262df7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b92262df7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9228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b92262df7b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b92262df7b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6936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b92262df7b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b92262df7b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4014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b92262df7b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b92262df7b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431988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b92262df7b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b92262df7b_0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341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b92262df7b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b92262df7b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72154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b92262df7b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b92262df7b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99758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b92262df7b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b92262df7b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011961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b92262df7b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b92262df7b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879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b92262df7b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b92262df7b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16059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b92262df7b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b92262df7b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362665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b92262df7b_0_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b92262df7b_0_1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0786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b92262df7b_0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b92262df7b_0_1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47940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b92262df7b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b92262df7b_0_1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93877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b92262df7b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b92262df7b_0_1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1166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b92262df7b_0_1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b92262df7b_0_1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0340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b92262df7b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b92262df7b_0_1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832835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b92262df7b_0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b92262df7b_0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37602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b92262df7b_0_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b92262df7b_0_2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700732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b92262df7b_0_2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b92262df7b_0_2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252555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b92262df7b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b92262df7b_0_2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48498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b92262df7b_0_2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b92262df7b_0_2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88994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b92262df7b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b92262df7b_0_2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7047657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b92262df7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b92262df7b_0_2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30047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b92262df7b_0_2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b92262df7b_0_2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809174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b92262df7b_0_2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b92262df7b_0_2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901491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b92262df7b_0_2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b92262df7b_0_2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5941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hr" sz="3080"/>
              <a:t>REZULTATI STUDENTSKOG UPITNIKA O STRUČNOJ PRAKSI NA PRAVNOM FAKULTETU U OSIJEKU</a:t>
            </a:r>
            <a:endParaRPr sz="308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31619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2000"/>
              <a:t>Povjerenstvo za osiguranje i unaprjeđenje kvalitete visokog obrazovanja, siječanj 2021.</a:t>
            </a:r>
            <a:endParaRPr sz="2000" dirty="0"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6506056" y="4393957"/>
            <a:ext cx="24841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Anketu proveli i obradili:</a:t>
            </a:r>
          </a:p>
          <a:p>
            <a:r>
              <a:rPr lang="hr-HR" sz="1000" dirty="0"/>
              <a:t>Ivica Pavić, mag.iur.</a:t>
            </a:r>
          </a:p>
          <a:p>
            <a:r>
              <a:rPr lang="hr-HR" sz="1000" dirty="0"/>
              <a:t>Doc. dr. sc. Katarina Marošević</a:t>
            </a:r>
          </a:p>
          <a:p>
            <a:endParaRPr lang="hr-HR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2400" dirty="0"/>
              <a:t>Odjeljak 1 - Zajednička uvodna pitanja</a:t>
            </a:r>
            <a:endParaRPr sz="2400" dirty="0"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 descr="Grafikon obrasca odgovora. Naslov pitanja: Naznačite godinu studija na koju ste upisani.. Broj odgovora: 297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700" y="562325"/>
            <a:ext cx="4644931" cy="19537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553200" y="4410476"/>
            <a:ext cx="22791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uvodna pitanja</a:t>
            </a:r>
          </a:p>
        </p:txBody>
      </p:sp>
      <p:pic>
        <p:nvPicPr>
          <p:cNvPr id="6" name="Picture 4" descr="Grafikon obrasca odgovora. Naslov pitanja: Naznačite studij na koji ste upisani. Broj odgovora: 297 odgovora.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7369" y="1001075"/>
            <a:ext cx="4644931" cy="195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oogle Shape;76;p16" descr="Grafikon obrasca odgovora. Naslov pitanja: Naznačite vrstu studija koji pohađate.. Broj odgovora: 297 odgovora.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594" y="2794125"/>
            <a:ext cx="4591606" cy="195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 descr="Grafikon obrasca odgovora. Naslov pitanja: Postoji li, prema Vašim spoznajama, mogućnost stručne prakse u okviru pravnog studija koju organizira i/ili izvodi Pravni fakultet u Osijeku?. Broj odgovora: 210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941" y="993475"/>
            <a:ext cx="6966199" cy="31565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553200" y="4410476"/>
            <a:ext cx="22791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uvodna pitanja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98040" y="3145638"/>
            <a:ext cx="4334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dirty="0">
                <a:solidFill>
                  <a:schemeClr val="bg2"/>
                </a:solidFill>
              </a:rPr>
              <a:t>Napomena – rezultati ne obuhvaćaju studente Socijalnog rada jer je stručna praksa obvezna na tom studiju</a:t>
            </a:r>
            <a:endParaRPr lang="en-US" sz="12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hr" sz="2440"/>
              <a:t>Odjeljak 2 - Studenti koji uopće nisu upoznati s mogućnostima stručne prakse koju organizira Pravni fakultet</a:t>
            </a:r>
            <a:endParaRPr sz="2440"/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Koji oblik stručne prakse biste htjeli imati na raspolaganju tijekom pravnog studija? (Prilog 1.)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69 odgovora</a:t>
            </a:r>
            <a:endParaRPr dirty="0"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46E885DF-4DA1-43EE-9799-B1290B2088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1371775"/>
              </p:ext>
            </p:extLst>
          </p:nvPr>
        </p:nvGraphicFramePr>
        <p:xfrm>
          <a:off x="415636" y="872836"/>
          <a:ext cx="8416664" cy="3446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05571D2E-F2DA-4691-B63F-E3745E0A99B3}"/>
              </a:ext>
            </a:extLst>
          </p:cNvPr>
          <p:cNvSpPr txBox="1"/>
          <p:nvPr/>
        </p:nvSpPr>
        <p:spPr>
          <a:xfrm>
            <a:off x="4724400" y="4410476"/>
            <a:ext cx="41079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koji nisu upoznati s postojanjem mogućnosti stručne prakse</a:t>
            </a:r>
          </a:p>
        </p:txBody>
      </p:sp>
    </p:spTree>
    <p:extLst>
      <p:ext uri="{BB962C8B-B14F-4D97-AF65-F5344CB8AC3E}">
        <p14:creationId xmlns:p14="http://schemas.microsoft.com/office/powerpoint/2010/main" val="1070635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Na koji način bi se, prema Vašem mišljenju, studente trebalo informirati o mogućnostima stručne prakse? (Prilog 2.)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69 odgovora</a:t>
            </a:r>
            <a:endParaRPr dirty="0"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0CC2088-2591-480F-81D5-0AA2488C4D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2012527"/>
              </p:ext>
            </p:extLst>
          </p:nvPr>
        </p:nvGraphicFramePr>
        <p:xfrm>
          <a:off x="415636" y="886690"/>
          <a:ext cx="8416664" cy="3432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671239F-D63E-4469-B96A-0C655BBEFF07}"/>
              </a:ext>
            </a:extLst>
          </p:cNvPr>
          <p:cNvSpPr txBox="1"/>
          <p:nvPr/>
        </p:nvSpPr>
        <p:spPr>
          <a:xfrm>
            <a:off x="4724400" y="4410476"/>
            <a:ext cx="41079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koji nisu upoznati s postojanjem mogućnosti stručne prakse</a:t>
            </a:r>
          </a:p>
        </p:txBody>
      </p:sp>
    </p:spTree>
    <p:extLst>
      <p:ext uri="{BB962C8B-B14F-4D97-AF65-F5344CB8AC3E}">
        <p14:creationId xmlns:p14="http://schemas.microsoft.com/office/powerpoint/2010/main" val="2642670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2400"/>
              <a:t>Odjeljak 3 - Upoznatost studenata s različitim mogućnostima stručne prakse i stupanj korištenja/sudjelovanja</a:t>
            </a:r>
            <a:endParaRPr sz="2400"/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2" descr="Grafikon obrasca odgovora. Naslov pitanja: Navedite s kojim mogućnostima stručne prakse tijekom pravnog studija, a koje organizira i/ili izvodi Pravni fakultet u Osijeku, ste upoznati (moguć odabir više odgovora).. Broj odgovora: 141 odgovor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4575" y="1073100"/>
            <a:ext cx="6494849" cy="3246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Upoznatost s mogućnostima stručne prakse i izvori informacija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3" descr="Grafikon obrasca odgovora. Naslov pitanja: Naznačite izvor informacija iz kojeg ste saznali za postojanje tih mogućnosti (moguć odabir više odgovora).. Broj odgovora: 141 odgovor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548" y="1066494"/>
            <a:ext cx="6398914" cy="325278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Upoznatost s mogućnostima stručne prakse i izvori informacija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4" descr="Grafikon obrasca odgovora. Naslov pitanja: Sudjelujete li ili ste sudjelovali u stručnoj praksi (rad u pravnoj klinici, izravna praksa kod poslodavca) koju organizira i/ili provodi Pravni fakultet u Osijeku?. Broj odgovora: 141 odgovor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25" y="1066500"/>
            <a:ext cx="7178558" cy="325277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Upoznatost s mogućnostima stručne prakse i izvori informacija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2400"/>
              <a:t>Odjeljak 4 - Studenti koji koriste ili su koristili mogućnosti stručne prakse koju organizira/izvodi Fakultet</a:t>
            </a:r>
            <a:endParaRPr sz="2400"/>
          </a:p>
        </p:txBody>
      </p:sp>
      <p:pic>
        <p:nvPicPr>
          <p:cNvPr id="140" name="Google Shape;14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6" descr="Grafikon obrasca odgovora. Naslov pitanja: Ocijenite zadovoljstvom dosadašnjim iskustvom stručne prakse tijekom pravnog studija koju organizira i/ili provodi Pravni fakultet u Osijek.. Broj odgovora: 23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825" y="1073900"/>
            <a:ext cx="6384355" cy="3245374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6"/>
          <p:cNvSpPr/>
          <p:nvPr/>
        </p:nvSpPr>
        <p:spPr>
          <a:xfrm>
            <a:off x="2975100" y="1317325"/>
            <a:ext cx="126000" cy="140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koji koriste ili su koristili različite oblike stručne prakse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Što biste dodali, promijenili ili uklonili u organiziranju i/ili izvođenju stručne prakse u kojoj ste sudjelovali ili sudjelujete? (Prilog 3.)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23 odgovora</a:t>
            </a:r>
            <a:endParaRPr dirty="0"/>
          </a:p>
        </p:txBody>
      </p:sp>
      <p:pic>
        <p:nvPicPr>
          <p:cNvPr id="154" name="Google Shape;15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koji koriste ili su koristili različite oblike stručne prakse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50CE1071-7F00-4C54-8759-2CDE389AF1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5421912"/>
              </p:ext>
            </p:extLst>
          </p:nvPr>
        </p:nvGraphicFramePr>
        <p:xfrm>
          <a:off x="311700" y="1017725"/>
          <a:ext cx="8520600" cy="3301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8" descr="Grafikon obrasca odgovora. Naslov pitanja: Jeste li zainteresirani za neki oblik stručne prakse koji trenutno nije dostupan u okviru pravnog studija na Pravnom fakultetu u Osijeku?. Broj odgovora: 23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25" y="1066500"/>
            <a:ext cx="7178558" cy="325277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koji koriste ili su koristili različite oblike stručne prakse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Koji oblik stručne prakse biste željeli imati na raspolaganju, a (u redovnim okolnostima) nije dostupan u sklopu studija na Pravnom fakultetu u Osijeku? (Prilog 4.)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12 odgovora</a:t>
            </a:r>
            <a:endParaRPr dirty="0"/>
          </a:p>
        </p:txBody>
      </p:sp>
      <p:pic>
        <p:nvPicPr>
          <p:cNvPr id="168" name="Google Shape;16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koji koriste ili su koristili različite oblike stručne prakse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2385E8B6-DEFF-44E5-838D-76AF043068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7683929"/>
              </p:ext>
            </p:extLst>
          </p:nvPr>
        </p:nvGraphicFramePr>
        <p:xfrm>
          <a:off x="311700" y="1017724"/>
          <a:ext cx="8520600" cy="3301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0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2400"/>
              <a:t>Odjeljak 5 - Studenti koji su upoznati s mogućnostima stručne prakse, ali ih ne koriste niti su ih koristili</a:t>
            </a:r>
            <a:endParaRPr sz="2400"/>
          </a:p>
        </p:txBody>
      </p:sp>
      <p:pic>
        <p:nvPicPr>
          <p:cNvPr id="175" name="Google Shape;17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Navedi razloge zbog kojih ne koristite mogućnosti stručne prakse. (Prilog 5.)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118 odgovora</a:t>
            </a:r>
            <a:endParaRPr dirty="0"/>
          </a:p>
        </p:txBody>
      </p:sp>
      <p:pic>
        <p:nvPicPr>
          <p:cNvPr id="181" name="Google Shape;18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su upoznati, ali ne koriste stručnu praksu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A0143A8A-DFE3-49AC-85AA-4F56327580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3391973"/>
              </p:ext>
            </p:extLst>
          </p:nvPr>
        </p:nvGraphicFramePr>
        <p:xfrm>
          <a:off x="311700" y="1017725"/>
          <a:ext cx="8520600" cy="3301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2" descr="Grafikon obrasca odgovora. Naslov pitanja: Jeste li zainteresirani za neki oblik stručne prakse koji trenutno nije dostupan u okviru pravnog studija na Pravnom fakultetu u Osijeku?. Broj odgovora: 118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888" y="1073900"/>
            <a:ext cx="7162226" cy="32453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su upoznati, ali ne koriste stručnu praksu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Koji oblik stručne prakse biste željeli imati na raspolaganju, a (u redovnim okolnostima) nije dostupan u sklopu studija na Pravnom fakultetu u Osijeku? (Prilog 6.)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46 odgovora</a:t>
            </a:r>
            <a:endParaRPr dirty="0"/>
          </a:p>
        </p:txBody>
      </p:sp>
      <p:pic>
        <p:nvPicPr>
          <p:cNvPr id="198" name="Google Shape;19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Studenti su upoznati, ali ne koriste stručnu praksu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1A256334-EB25-4F8E-92CB-E43127C5EA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5968825"/>
              </p:ext>
            </p:extLst>
          </p:nvPr>
        </p:nvGraphicFramePr>
        <p:xfrm>
          <a:off x="311700" y="1017724"/>
          <a:ext cx="8520600" cy="3301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2400"/>
              <a:t>Odjeljak 6 - Studentska stručna praksa na Studiju socijalnog rada</a:t>
            </a:r>
            <a:endParaRPr sz="2400"/>
          </a:p>
        </p:txBody>
      </p:sp>
      <p:pic>
        <p:nvPicPr>
          <p:cNvPr id="206" name="Google Shape;20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Google Shape;21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35" descr="Grafikon obrasca odgovora. Naslov pitanja: Pohađate li ili ste već tijekom studija na Pravnom fakultetu u Osijeku pohađali stručnu praksu?. Broj odgovora: 87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475" y="1073375"/>
            <a:ext cx="7713041" cy="32459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Stručna praksa na Studiju socijalnog rada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36" descr="Grafikon obrasca odgovora. Naslov pitanja: Ocijenite svoje zadovoljstvo dosadašnjim iskustvom stručne prakse na studiju Socijalni rad.. Broj odgovora: 84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8025" y="1066500"/>
            <a:ext cx="6847956" cy="32527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Stručna praksa na Studiju socijalnog rada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Što biste promijenili u postojećoj stručnoj praksi u kojoj sudjelujete ili ste sudjelovali? (Prilog 7.)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84 odgovora</a:t>
            </a:r>
            <a:endParaRPr dirty="0"/>
          </a:p>
        </p:txBody>
      </p:sp>
      <p:pic>
        <p:nvPicPr>
          <p:cNvPr id="226" name="Google Shape;226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Stručna praksa na Studiju socijalnog rada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A6F56603-C168-40FB-BC60-D2F6562DD5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226292"/>
              </p:ext>
            </p:extLst>
          </p:nvPr>
        </p:nvGraphicFramePr>
        <p:xfrm>
          <a:off x="311699" y="1017724"/>
          <a:ext cx="8520599" cy="3301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9" descr="Grafikon obrasca odgovora. Naslov pitanja: Biste li koristili i druge oblike stručne prakse tijekom studija na Pravnom fakultetu u Osijeku da su Vam na raspolaganju?. Broj odgovora: 84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888" y="1073900"/>
            <a:ext cx="7162226" cy="32453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Stručna praksa na Studiju socijalnog rada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Koje oblike stručne prakse tijekom studija biste htjeli imati na raspolaganju, a (u redovnim okolnostima) nisu dostupni tijekom studija na Pravnom fakultetu u Osijeku? (Prilog 8.)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74 odgovora</a:t>
            </a:r>
            <a:endParaRPr dirty="0"/>
          </a:p>
        </p:txBody>
      </p:sp>
      <p:pic>
        <p:nvPicPr>
          <p:cNvPr id="249" name="Google Shape;249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Stručna praksa na Studiju socijalnog rada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34B62B75-4C99-4038-86B1-5D4EA3C98A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4585488"/>
              </p:ext>
            </p:extLst>
          </p:nvPr>
        </p:nvGraphicFramePr>
        <p:xfrm>
          <a:off x="311700" y="1017724"/>
          <a:ext cx="8520600" cy="3301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2400"/>
              <a:t>Odjeljak 7 - Zajednička završna pitanja u svezi s informacijama o stručnoj praksi na web stranici Fakulteta</a:t>
            </a:r>
            <a:endParaRPr sz="2400"/>
          </a:p>
        </p:txBody>
      </p:sp>
      <p:pic>
        <p:nvPicPr>
          <p:cNvPr id="265" name="Google Shape;265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43" descr="Grafikon obrasca odgovora. Naslov pitanja: Jesu li informacije o mogućnostima stručne prakse na web stranici Pravnog fakulteta vidljive, tj. objavljene na vidljivom i lako dostupnom mjestu?. Broj odgovora: 228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25" y="1066513"/>
            <a:ext cx="7178558" cy="325277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pitanja o informacijama na web stranici Fakulteta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gle Shape;278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pitanja o informacijama na web stranici Fakulteta</a:t>
            </a:r>
          </a:p>
        </p:txBody>
      </p:sp>
      <p:pic>
        <p:nvPicPr>
          <p:cNvPr id="1026" name="Picture 2" descr="Grafikon obrasca odgovora. Naslov pitanja: Jesu li informacije o mogućnostima stručne prakse na web stranici Pravnog fakulteta ažurirane, tj. nisu zastarjele?. Broj odgovora: 228 odgovora.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306" y="1091175"/>
            <a:ext cx="7153387" cy="324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45" descr="Grafikon obrasca odgovora. Naslov pitanja: Je li jasno naznačeno na koji način student sudjeluje u okviru pojedine stručne prakse?. Broj odgovora: 228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475" y="1073375"/>
            <a:ext cx="7713041" cy="32459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pitanja o informacijama na web stranici Fakulteta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46" descr="Grafikon obrasca odgovora. Naslov pitanja: Jesu li jasno naznačene kompetencije koje studenti mogu steći korištenjem različitih mogućnosti stručne prakse?. Broj odgovora: 228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913" y="1073925"/>
            <a:ext cx="7162171" cy="32453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pitanja o informacijama na web stranici Fakulteta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47" descr="Grafikon obrasca odgovora. Naslov pitanja: Ocijenite svoje zadovoljstvo informacijama o mogućnostima stručne prakse tijekom pravnog studija na Pravnom fakultetu u Osijeku dostupnim na web stranici Fakulteta.. Broj odgovora: 228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573" y="1066525"/>
            <a:ext cx="6398863" cy="325275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pitanja o informacijama na web stranici Fakulteta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Google Shape;306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48" descr="Grafikon obrasca odgovora. Naslov pitanja: Ako ste sadržajima o mogućnostima stručne prakse pristupali i s računala i s pametnog telefona - smatrate li da je mobilni pristup tim sadržajima otežan u odnosu na pristup s računala?. Broj odgovora: 228 odgovora.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25" y="1066500"/>
            <a:ext cx="7178558" cy="325277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pitanja o informacijama na web stranici Fakulteta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U kojem smislu je otežan pristup informacijama o stručnoj praksi tijekom pravnog studija na Pravnom fakultetu u Osijeku na određenoj platformi (navedi i o kojoj platformi je riječ)? (Prilog 9.)</a:t>
            </a:r>
            <a:endParaRPr sz="1200" dirty="0">
              <a:solidFill>
                <a:srgbClr val="202124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r" sz="900" dirty="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56 odgovora</a:t>
            </a:r>
            <a:endParaRPr dirty="0"/>
          </a:p>
        </p:txBody>
      </p:sp>
      <p:pic>
        <p:nvPicPr>
          <p:cNvPr id="313" name="Google Shape;313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4319275"/>
            <a:ext cx="101917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128591" y="4410476"/>
            <a:ext cx="37037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r-HR" sz="1000" dirty="0">
                <a:solidFill>
                  <a:schemeClr val="accent1"/>
                </a:solidFill>
              </a:rPr>
              <a:t>Zajednička pitanja o informacijama na web stranici Fakulteta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B4BA2539-46F6-4257-A28B-FFD1D5C2C8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1050278"/>
              </p:ext>
            </p:extLst>
          </p:nvPr>
        </p:nvGraphicFramePr>
        <p:xfrm>
          <a:off x="311700" y="1017725"/>
          <a:ext cx="8520600" cy="3301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622</Words>
  <Application>Microsoft Office PowerPoint</Application>
  <PresentationFormat>On-screen Show (16:9)</PresentationFormat>
  <Paragraphs>66</Paragraphs>
  <Slides>34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Arial</vt:lpstr>
      <vt:lpstr>Roboto</vt:lpstr>
      <vt:lpstr>Simple Light</vt:lpstr>
      <vt:lpstr>REZULTATI STUDENTSKOG UPITNIKA O STRUČNOJ PRAKSI NA PRAVNOM FAKULTETU U OSIJEKU</vt:lpstr>
      <vt:lpstr>Odjeljak 1 - Zajednička uvodna pitanja</vt:lpstr>
      <vt:lpstr>PowerPoint Presentation</vt:lpstr>
      <vt:lpstr>PowerPoint Presentation</vt:lpstr>
      <vt:lpstr>Odjeljak 2 - Studenti koji uopće nisu upoznati s mogućnostima stručne prakse koju organizira Pravni fakultet</vt:lpstr>
      <vt:lpstr>Koji oblik stručne prakse biste htjeli imati na raspolaganju tijekom pravnog studija? (Prilog 1.) 69 odgovora</vt:lpstr>
      <vt:lpstr>Na koji način bi se, prema Vašem mišljenju, studente trebalo informirati o mogućnostima stručne prakse? (Prilog 2.) 69 odgovora</vt:lpstr>
      <vt:lpstr>Odjeljak 3 - Upoznatost studenata s različitim mogućnostima stručne prakse i stupanj korištenja/sudjelovanja</vt:lpstr>
      <vt:lpstr>PowerPoint Presentation</vt:lpstr>
      <vt:lpstr>PowerPoint Presentation</vt:lpstr>
      <vt:lpstr>PowerPoint Presentation</vt:lpstr>
      <vt:lpstr>Odjeljak 4 - Studenti koji koriste ili su koristili mogućnosti stručne prakse koju organizira/izvodi Fakultet</vt:lpstr>
      <vt:lpstr>PowerPoint Presentation</vt:lpstr>
      <vt:lpstr>Što biste dodali, promijenili ili uklonili u organiziranju i/ili izvođenju stručne prakse u kojoj ste sudjelovali ili sudjelujete? (Prilog 3.) 23 odgovora</vt:lpstr>
      <vt:lpstr>PowerPoint Presentation</vt:lpstr>
      <vt:lpstr>Koji oblik stručne prakse biste željeli imati na raspolaganju, a (u redovnim okolnostima) nije dostupan u sklopu studija na Pravnom fakultetu u Osijeku? (Prilog 4.) 12 odgovora</vt:lpstr>
      <vt:lpstr>Odjeljak 5 - Studenti koji su upoznati s mogućnostima stručne prakse, ali ih ne koriste niti su ih koristili</vt:lpstr>
      <vt:lpstr>Navedi razloge zbog kojih ne koristite mogućnosti stručne prakse. (Prilog 5.) 118 odgovora</vt:lpstr>
      <vt:lpstr>PowerPoint Presentation</vt:lpstr>
      <vt:lpstr>Koji oblik stručne prakse biste željeli imati na raspolaganju, a (u redovnim okolnostima) nije dostupan u sklopu studija na Pravnom fakultetu u Osijeku? (Prilog 6.) 46 odgovora</vt:lpstr>
      <vt:lpstr>Odjeljak 6 - Studentska stručna praksa na Studiju socijalnog rada</vt:lpstr>
      <vt:lpstr>PowerPoint Presentation</vt:lpstr>
      <vt:lpstr>PowerPoint Presentation</vt:lpstr>
      <vt:lpstr>Što biste promijenili u postojećoj stručnoj praksi u kojoj sudjelujete ili ste sudjelovali? (Prilog 7.) 84 odgovora</vt:lpstr>
      <vt:lpstr>PowerPoint Presentation</vt:lpstr>
      <vt:lpstr>Koje oblike stručne prakse tijekom studija biste htjeli imati na raspolaganju, a (u redovnim okolnostima) nisu dostupni tijekom studija na Pravnom fakultetu u Osijeku? (Prilog 8.) 74 odgovora</vt:lpstr>
      <vt:lpstr>Odjeljak 7 - Zajednička završna pitanja u svezi s informacijama o stručnoj praksi na web stranici Fakulteta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 kojem smislu je otežan pristup informacijama o stručnoj praksi tijekom pravnog studija na Pravnom fakultetu u Osijeku na određenoj platformi (navedi i o kojoj platformi je riječ)? (Prilog 9.) 56 odgovora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REZULTATI STUDENTSKOG UPITNIKA O STRUČNOJ PRAKSI NA PRAVNOM FAKULTETU U OSIJEKU</dc:title>
  <dc:creator>marosevic</dc:creator>
  <cp:lastModifiedBy>Marijan Dumančić</cp:lastModifiedBy>
  <cp:revision>24</cp:revision>
  <dcterms:modified xsi:type="dcterms:W3CDTF">2021-06-30T07:33:12Z</dcterms:modified>
</cp:coreProperties>
</file>