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34"/>
  </p:notesMasterIdLst>
  <p:handoutMasterIdLst>
    <p:handoutMasterId r:id="rId35"/>
  </p:handoutMasterIdLst>
  <p:sldIdLst>
    <p:sldId id="256" r:id="rId2"/>
    <p:sldId id="286" r:id="rId3"/>
    <p:sldId id="287" r:id="rId4"/>
    <p:sldId id="288" r:id="rId5"/>
    <p:sldId id="258" r:id="rId6"/>
    <p:sldId id="261" r:id="rId7"/>
    <p:sldId id="262" r:id="rId8"/>
    <p:sldId id="263" r:id="rId9"/>
    <p:sldId id="289" r:id="rId10"/>
    <p:sldId id="290" r:id="rId11"/>
    <p:sldId id="291" r:id="rId12"/>
    <p:sldId id="264" r:id="rId13"/>
    <p:sldId id="265" r:id="rId14"/>
    <p:sldId id="297" r:id="rId15"/>
    <p:sldId id="266" r:id="rId16"/>
    <p:sldId id="292" r:id="rId17"/>
    <p:sldId id="267" r:id="rId18"/>
    <p:sldId id="277" r:id="rId19"/>
    <p:sldId id="293" r:id="rId20"/>
    <p:sldId id="294" r:id="rId21"/>
    <p:sldId id="295" r:id="rId22"/>
    <p:sldId id="276" r:id="rId23"/>
    <p:sldId id="268" r:id="rId24"/>
    <p:sldId id="270" r:id="rId25"/>
    <p:sldId id="296" r:id="rId26"/>
    <p:sldId id="272" r:id="rId27"/>
    <p:sldId id="273" r:id="rId28"/>
    <p:sldId id="271" r:id="rId29"/>
    <p:sldId id="274" r:id="rId30"/>
    <p:sldId id="278" r:id="rId31"/>
    <p:sldId id="279" r:id="rId32"/>
    <p:sldId id="298" r:id="rId33"/>
  </p:sldIdLst>
  <p:sldSz cx="9144000" cy="6858000" type="screen4x3"/>
  <p:notesSz cx="6794500" cy="9931400"/>
  <p:defaultTextStyle>
    <a:defPPr>
      <a:defRPr lang="hr-H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FF"/>
    <a:srgbClr val="CC0000"/>
    <a:srgbClr val="CCFF33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76" autoAdjust="0"/>
    <p:restoredTop sz="94660"/>
  </p:normalViewPr>
  <p:slideViewPr>
    <p:cSldViewPr>
      <p:cViewPr varScale="1">
        <p:scale>
          <a:sx n="108" d="100"/>
          <a:sy n="108" d="100"/>
        </p:scale>
        <p:origin x="1632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7DE1AE-1F73-416E-905D-3F6972B0902C}" type="doc">
      <dgm:prSet loTypeId="urn:microsoft.com/office/officeart/2005/8/layout/vList5" loCatId="list" qsTypeId="urn:microsoft.com/office/officeart/2005/8/quickstyle/3d3" qsCatId="3D" csTypeId="urn:microsoft.com/office/officeart/2005/8/colors/accent0_3" csCatId="mainScheme" phldr="1"/>
      <dgm:spPr/>
      <dgm:t>
        <a:bodyPr/>
        <a:lstStyle/>
        <a:p>
          <a:endParaRPr lang="hr-HR"/>
        </a:p>
      </dgm:t>
    </dgm:pt>
    <dgm:pt modelId="{0617C3C2-16FD-4D57-9475-A6C436155DDE}">
      <dgm:prSet phldrT="[Text]"/>
      <dgm:spPr/>
      <dgm:t>
        <a:bodyPr/>
        <a:lstStyle/>
        <a:p>
          <a:r>
            <a:rPr lang="hr-HR" dirty="0"/>
            <a:t>Udžbenik</a:t>
          </a:r>
        </a:p>
      </dgm:t>
    </dgm:pt>
    <dgm:pt modelId="{0D3EE347-9A50-44E7-9575-6E8EBA458576}" type="parTrans" cxnId="{4E78CF72-0D28-4AB3-956C-40A529CBC8DA}">
      <dgm:prSet/>
      <dgm:spPr/>
      <dgm:t>
        <a:bodyPr/>
        <a:lstStyle/>
        <a:p>
          <a:endParaRPr lang="hr-HR"/>
        </a:p>
      </dgm:t>
    </dgm:pt>
    <dgm:pt modelId="{AFE3B781-21CA-40C4-8CB3-7BD5C7E1E815}" type="sibTrans" cxnId="{4E78CF72-0D28-4AB3-956C-40A529CBC8DA}">
      <dgm:prSet/>
      <dgm:spPr/>
      <dgm:t>
        <a:bodyPr/>
        <a:lstStyle/>
        <a:p>
          <a:endParaRPr lang="hr-HR"/>
        </a:p>
      </dgm:t>
    </dgm:pt>
    <dgm:pt modelId="{B46E2A9B-2B47-4246-AC81-D350E291251B}">
      <dgm:prSet phldrT="[Text]"/>
      <dgm:spPr/>
      <dgm:t>
        <a:bodyPr/>
        <a:lstStyle/>
        <a:p>
          <a:r>
            <a:rPr lang="hr-HR" dirty="0"/>
            <a:t>Knjižnica Fakulteta</a:t>
          </a:r>
        </a:p>
      </dgm:t>
    </dgm:pt>
    <dgm:pt modelId="{BBC26549-184F-4B93-A03C-94EDB2E12CDD}" type="parTrans" cxnId="{B98BABFA-5CAE-4C1E-B9C2-6001B1CAE17D}">
      <dgm:prSet/>
      <dgm:spPr/>
      <dgm:t>
        <a:bodyPr/>
        <a:lstStyle/>
        <a:p>
          <a:endParaRPr lang="hr-HR"/>
        </a:p>
      </dgm:t>
    </dgm:pt>
    <dgm:pt modelId="{6E03F6A2-824B-4897-9843-0E8DCF49D023}" type="sibTrans" cxnId="{B98BABFA-5CAE-4C1E-B9C2-6001B1CAE17D}">
      <dgm:prSet/>
      <dgm:spPr/>
      <dgm:t>
        <a:bodyPr/>
        <a:lstStyle/>
        <a:p>
          <a:endParaRPr lang="hr-HR"/>
        </a:p>
      </dgm:t>
    </dgm:pt>
    <dgm:pt modelId="{D6D87DA7-E217-4669-8BED-12C22815C8CC}">
      <dgm:prSet phldrT="[Text]"/>
      <dgm:spPr/>
      <dgm:t>
        <a:bodyPr/>
        <a:lstStyle/>
        <a:p>
          <a:r>
            <a:rPr lang="hr-HR" dirty="0"/>
            <a:t>Nacionalna i  sveučilišna knjižnica</a:t>
          </a:r>
        </a:p>
      </dgm:t>
    </dgm:pt>
    <dgm:pt modelId="{B0B059D9-ED3B-4779-B1D9-8AC0AC865694}" type="parTrans" cxnId="{93CF951D-A1AB-4F85-B888-ACBC76535CAE}">
      <dgm:prSet/>
      <dgm:spPr/>
      <dgm:t>
        <a:bodyPr/>
        <a:lstStyle/>
        <a:p>
          <a:endParaRPr lang="hr-HR"/>
        </a:p>
      </dgm:t>
    </dgm:pt>
    <dgm:pt modelId="{9787E573-B9AD-4E2D-AB79-9916D81A4C2F}" type="sibTrans" cxnId="{93CF951D-A1AB-4F85-B888-ACBC76535CAE}">
      <dgm:prSet/>
      <dgm:spPr/>
      <dgm:t>
        <a:bodyPr/>
        <a:lstStyle/>
        <a:p>
          <a:endParaRPr lang="hr-HR"/>
        </a:p>
      </dgm:t>
    </dgm:pt>
    <dgm:pt modelId="{E8AD446C-342E-493C-BE4B-71B19A690C53}">
      <dgm:prSet phldrT="[Text]"/>
      <dgm:spPr/>
      <dgm:t>
        <a:bodyPr/>
        <a:lstStyle/>
        <a:p>
          <a:r>
            <a:rPr lang="hr-HR" dirty="0"/>
            <a:t>Online baze podataka</a:t>
          </a:r>
        </a:p>
      </dgm:t>
    </dgm:pt>
    <dgm:pt modelId="{3E9E7962-57F3-4C53-8808-1DC9CFC45642}" type="parTrans" cxnId="{4BD855C9-C9BC-4BC8-97EF-8DD0265DBB80}">
      <dgm:prSet/>
      <dgm:spPr/>
      <dgm:t>
        <a:bodyPr/>
        <a:lstStyle/>
        <a:p>
          <a:endParaRPr lang="hr-HR"/>
        </a:p>
      </dgm:t>
    </dgm:pt>
    <dgm:pt modelId="{6A577697-65EA-4BD8-9E71-0BAB14E23844}" type="sibTrans" cxnId="{4BD855C9-C9BC-4BC8-97EF-8DD0265DBB80}">
      <dgm:prSet/>
      <dgm:spPr/>
      <dgm:t>
        <a:bodyPr/>
        <a:lstStyle/>
        <a:p>
          <a:endParaRPr lang="hr-HR"/>
        </a:p>
      </dgm:t>
    </dgm:pt>
    <dgm:pt modelId="{65EA945E-254E-4F12-BC13-EE6C4905F105}">
      <dgm:prSet phldrT="[Text]"/>
      <dgm:spPr/>
      <dgm:t>
        <a:bodyPr/>
        <a:lstStyle/>
        <a:p>
          <a:r>
            <a:rPr lang="hr-HR" dirty="0"/>
            <a:t>Narodne novine</a:t>
          </a:r>
        </a:p>
      </dgm:t>
    </dgm:pt>
    <dgm:pt modelId="{FEC0519C-DB82-426F-9C83-685718ADAB8B}" type="parTrans" cxnId="{F498A42E-5221-40FE-85F5-BABC45D39261}">
      <dgm:prSet/>
      <dgm:spPr/>
      <dgm:t>
        <a:bodyPr/>
        <a:lstStyle/>
        <a:p>
          <a:endParaRPr lang="hr-HR"/>
        </a:p>
      </dgm:t>
    </dgm:pt>
    <dgm:pt modelId="{FFAD9F8F-F358-4D76-B2FC-5DBD6A8A4026}" type="sibTrans" cxnId="{F498A42E-5221-40FE-85F5-BABC45D39261}">
      <dgm:prSet/>
      <dgm:spPr/>
      <dgm:t>
        <a:bodyPr/>
        <a:lstStyle/>
        <a:p>
          <a:endParaRPr lang="hr-HR"/>
        </a:p>
      </dgm:t>
    </dgm:pt>
    <dgm:pt modelId="{1E53A8AB-2682-423C-A3E8-4A5BCE444880}">
      <dgm:prSet phldrT="[Text]"/>
      <dgm:spPr/>
      <dgm:t>
        <a:bodyPr/>
        <a:lstStyle/>
        <a:p>
          <a:r>
            <a:rPr lang="hr-HR" dirty="0"/>
            <a:t>Stranice institucija</a:t>
          </a:r>
        </a:p>
      </dgm:t>
    </dgm:pt>
    <dgm:pt modelId="{DC16182C-32AA-4583-91B0-C3F89AF1AAFE}" type="parTrans" cxnId="{68D32888-4643-4969-8B5C-76529B2812F9}">
      <dgm:prSet/>
      <dgm:spPr/>
      <dgm:t>
        <a:bodyPr/>
        <a:lstStyle/>
        <a:p>
          <a:endParaRPr lang="hr-HR"/>
        </a:p>
      </dgm:t>
    </dgm:pt>
    <dgm:pt modelId="{8008A67E-BE7A-4474-9125-9B2957A5DCF7}" type="sibTrans" cxnId="{68D32888-4643-4969-8B5C-76529B2812F9}">
      <dgm:prSet/>
      <dgm:spPr/>
      <dgm:t>
        <a:bodyPr/>
        <a:lstStyle/>
        <a:p>
          <a:endParaRPr lang="hr-HR"/>
        </a:p>
      </dgm:t>
    </dgm:pt>
    <dgm:pt modelId="{18C7AB15-5546-4568-A219-BA7F44AD6860}" type="pres">
      <dgm:prSet presAssocID="{EB7DE1AE-1F73-416E-905D-3F6972B0902C}" presName="Name0" presStyleCnt="0">
        <dgm:presLayoutVars>
          <dgm:dir/>
          <dgm:animLvl val="lvl"/>
          <dgm:resizeHandles val="exact"/>
        </dgm:presLayoutVars>
      </dgm:prSet>
      <dgm:spPr/>
    </dgm:pt>
    <dgm:pt modelId="{320BAD31-4F3C-42EF-97D1-9C21907550CC}" type="pres">
      <dgm:prSet presAssocID="{1E53A8AB-2682-423C-A3E8-4A5BCE444880}" presName="linNode" presStyleCnt="0"/>
      <dgm:spPr/>
    </dgm:pt>
    <dgm:pt modelId="{0A287E8A-59F6-4A3A-9E19-051376510F48}" type="pres">
      <dgm:prSet presAssocID="{1E53A8AB-2682-423C-A3E8-4A5BCE444880}" presName="parentText" presStyleLbl="node1" presStyleIdx="0" presStyleCnt="6">
        <dgm:presLayoutVars>
          <dgm:chMax val="1"/>
          <dgm:bulletEnabled val="1"/>
        </dgm:presLayoutVars>
      </dgm:prSet>
      <dgm:spPr/>
    </dgm:pt>
    <dgm:pt modelId="{35736A21-8804-494E-8177-353585976031}" type="pres">
      <dgm:prSet presAssocID="{8008A67E-BE7A-4474-9125-9B2957A5DCF7}" presName="sp" presStyleCnt="0"/>
      <dgm:spPr/>
    </dgm:pt>
    <dgm:pt modelId="{9E41805C-F5EE-4A65-A7EB-660D1E13A7D5}" type="pres">
      <dgm:prSet presAssocID="{65EA945E-254E-4F12-BC13-EE6C4905F105}" presName="linNode" presStyleCnt="0"/>
      <dgm:spPr/>
    </dgm:pt>
    <dgm:pt modelId="{BD270B73-DC7C-4704-8ED0-493FBDA00751}" type="pres">
      <dgm:prSet presAssocID="{65EA945E-254E-4F12-BC13-EE6C4905F105}" presName="parentText" presStyleLbl="node1" presStyleIdx="1" presStyleCnt="6">
        <dgm:presLayoutVars>
          <dgm:chMax val="1"/>
          <dgm:bulletEnabled val="1"/>
        </dgm:presLayoutVars>
      </dgm:prSet>
      <dgm:spPr/>
    </dgm:pt>
    <dgm:pt modelId="{A363EBF9-B426-4AD1-9DD4-5BCBB5AEDCDB}" type="pres">
      <dgm:prSet presAssocID="{FFAD9F8F-F358-4D76-B2FC-5DBD6A8A4026}" presName="sp" presStyleCnt="0"/>
      <dgm:spPr/>
    </dgm:pt>
    <dgm:pt modelId="{E6286359-791D-40F4-97A6-72662A4B537D}" type="pres">
      <dgm:prSet presAssocID="{E8AD446C-342E-493C-BE4B-71B19A690C53}" presName="linNode" presStyleCnt="0"/>
      <dgm:spPr/>
    </dgm:pt>
    <dgm:pt modelId="{E5D36729-27E3-4338-8AF6-DA9E508B8D5B}" type="pres">
      <dgm:prSet presAssocID="{E8AD446C-342E-493C-BE4B-71B19A690C53}" presName="parentText" presStyleLbl="node1" presStyleIdx="2" presStyleCnt="6">
        <dgm:presLayoutVars>
          <dgm:chMax val="1"/>
          <dgm:bulletEnabled val="1"/>
        </dgm:presLayoutVars>
      </dgm:prSet>
      <dgm:spPr/>
    </dgm:pt>
    <dgm:pt modelId="{9B822779-CFF3-4D46-9E8B-D1E130031473}" type="pres">
      <dgm:prSet presAssocID="{6A577697-65EA-4BD8-9E71-0BAB14E23844}" presName="sp" presStyleCnt="0"/>
      <dgm:spPr/>
    </dgm:pt>
    <dgm:pt modelId="{A7D9D8AC-3E17-4816-9F5C-845C64211096}" type="pres">
      <dgm:prSet presAssocID="{D6D87DA7-E217-4669-8BED-12C22815C8CC}" presName="linNode" presStyleCnt="0"/>
      <dgm:spPr/>
    </dgm:pt>
    <dgm:pt modelId="{97FC3218-AC1B-4A09-8720-84C8AB0E2B6B}" type="pres">
      <dgm:prSet presAssocID="{D6D87DA7-E217-4669-8BED-12C22815C8CC}" presName="parentText" presStyleLbl="node1" presStyleIdx="3" presStyleCnt="6">
        <dgm:presLayoutVars>
          <dgm:chMax val="1"/>
          <dgm:bulletEnabled val="1"/>
        </dgm:presLayoutVars>
      </dgm:prSet>
      <dgm:spPr/>
    </dgm:pt>
    <dgm:pt modelId="{197D7830-B280-47DA-8DA9-1E0B06287788}" type="pres">
      <dgm:prSet presAssocID="{9787E573-B9AD-4E2D-AB79-9916D81A4C2F}" presName="sp" presStyleCnt="0"/>
      <dgm:spPr/>
    </dgm:pt>
    <dgm:pt modelId="{E937AAB1-8B2F-4A95-91D8-E53A6F669802}" type="pres">
      <dgm:prSet presAssocID="{B46E2A9B-2B47-4246-AC81-D350E291251B}" presName="linNode" presStyleCnt="0"/>
      <dgm:spPr/>
    </dgm:pt>
    <dgm:pt modelId="{DA4511DC-92FD-4276-BCD3-F2800985AB15}" type="pres">
      <dgm:prSet presAssocID="{B46E2A9B-2B47-4246-AC81-D350E291251B}" presName="parentText" presStyleLbl="node1" presStyleIdx="4" presStyleCnt="6">
        <dgm:presLayoutVars>
          <dgm:chMax val="1"/>
          <dgm:bulletEnabled val="1"/>
        </dgm:presLayoutVars>
      </dgm:prSet>
      <dgm:spPr/>
    </dgm:pt>
    <dgm:pt modelId="{CD13DB99-FA5D-4466-873A-31725415D9F9}" type="pres">
      <dgm:prSet presAssocID="{6E03F6A2-824B-4897-9843-0E8DCF49D023}" presName="sp" presStyleCnt="0"/>
      <dgm:spPr/>
    </dgm:pt>
    <dgm:pt modelId="{6CC10E39-6A2B-4C1B-9FF4-8F8D55F0C787}" type="pres">
      <dgm:prSet presAssocID="{0617C3C2-16FD-4D57-9475-A6C436155DDE}" presName="linNode" presStyleCnt="0"/>
      <dgm:spPr/>
    </dgm:pt>
    <dgm:pt modelId="{AC9D76D4-9578-4F10-B016-9BEEBCB2657C}" type="pres">
      <dgm:prSet presAssocID="{0617C3C2-16FD-4D57-9475-A6C436155DDE}" presName="parentText" presStyleLbl="node1" presStyleIdx="5" presStyleCnt="6">
        <dgm:presLayoutVars>
          <dgm:chMax val="1"/>
          <dgm:bulletEnabled val="1"/>
        </dgm:presLayoutVars>
      </dgm:prSet>
      <dgm:spPr/>
    </dgm:pt>
  </dgm:ptLst>
  <dgm:cxnLst>
    <dgm:cxn modelId="{0184A200-A895-44CF-9511-D1B1A0F90677}" type="presOf" srcId="{D6D87DA7-E217-4669-8BED-12C22815C8CC}" destId="{97FC3218-AC1B-4A09-8720-84C8AB0E2B6B}" srcOrd="0" destOrd="0" presId="urn:microsoft.com/office/officeart/2005/8/layout/vList5"/>
    <dgm:cxn modelId="{4BC6A604-92CB-45D4-B2F9-CC536A465A93}" type="presOf" srcId="{E8AD446C-342E-493C-BE4B-71B19A690C53}" destId="{E5D36729-27E3-4338-8AF6-DA9E508B8D5B}" srcOrd="0" destOrd="0" presId="urn:microsoft.com/office/officeart/2005/8/layout/vList5"/>
    <dgm:cxn modelId="{93CF951D-A1AB-4F85-B888-ACBC76535CAE}" srcId="{EB7DE1AE-1F73-416E-905D-3F6972B0902C}" destId="{D6D87DA7-E217-4669-8BED-12C22815C8CC}" srcOrd="3" destOrd="0" parTransId="{B0B059D9-ED3B-4779-B1D9-8AC0AC865694}" sibTransId="{9787E573-B9AD-4E2D-AB79-9916D81A4C2F}"/>
    <dgm:cxn modelId="{F498A42E-5221-40FE-85F5-BABC45D39261}" srcId="{EB7DE1AE-1F73-416E-905D-3F6972B0902C}" destId="{65EA945E-254E-4F12-BC13-EE6C4905F105}" srcOrd="1" destOrd="0" parTransId="{FEC0519C-DB82-426F-9C83-685718ADAB8B}" sibTransId="{FFAD9F8F-F358-4D76-B2FC-5DBD6A8A4026}"/>
    <dgm:cxn modelId="{A022915B-97A0-4E6F-804D-EB50767E7A78}" type="presOf" srcId="{B46E2A9B-2B47-4246-AC81-D350E291251B}" destId="{DA4511DC-92FD-4276-BCD3-F2800985AB15}" srcOrd="0" destOrd="0" presId="urn:microsoft.com/office/officeart/2005/8/layout/vList5"/>
    <dgm:cxn modelId="{677F4E5C-832E-40B0-9D9A-8289F3403AB4}" type="presOf" srcId="{65EA945E-254E-4F12-BC13-EE6C4905F105}" destId="{BD270B73-DC7C-4704-8ED0-493FBDA00751}" srcOrd="0" destOrd="0" presId="urn:microsoft.com/office/officeart/2005/8/layout/vList5"/>
    <dgm:cxn modelId="{823B6147-993F-409D-81C2-4B3B898128D9}" type="presOf" srcId="{EB7DE1AE-1F73-416E-905D-3F6972B0902C}" destId="{18C7AB15-5546-4568-A219-BA7F44AD6860}" srcOrd="0" destOrd="0" presId="urn:microsoft.com/office/officeart/2005/8/layout/vList5"/>
    <dgm:cxn modelId="{4E78CF72-0D28-4AB3-956C-40A529CBC8DA}" srcId="{EB7DE1AE-1F73-416E-905D-3F6972B0902C}" destId="{0617C3C2-16FD-4D57-9475-A6C436155DDE}" srcOrd="5" destOrd="0" parTransId="{0D3EE347-9A50-44E7-9575-6E8EBA458576}" sibTransId="{AFE3B781-21CA-40C4-8CB3-7BD5C7E1E815}"/>
    <dgm:cxn modelId="{1568D981-47BF-4AE9-A227-0D696691084A}" type="presOf" srcId="{0617C3C2-16FD-4D57-9475-A6C436155DDE}" destId="{AC9D76D4-9578-4F10-B016-9BEEBCB2657C}" srcOrd="0" destOrd="0" presId="urn:microsoft.com/office/officeart/2005/8/layout/vList5"/>
    <dgm:cxn modelId="{68D32888-4643-4969-8B5C-76529B2812F9}" srcId="{EB7DE1AE-1F73-416E-905D-3F6972B0902C}" destId="{1E53A8AB-2682-423C-A3E8-4A5BCE444880}" srcOrd="0" destOrd="0" parTransId="{DC16182C-32AA-4583-91B0-C3F89AF1AAFE}" sibTransId="{8008A67E-BE7A-4474-9125-9B2957A5DCF7}"/>
    <dgm:cxn modelId="{AE78A5B0-311A-4B37-ACB2-0EEB771172A4}" type="presOf" srcId="{1E53A8AB-2682-423C-A3E8-4A5BCE444880}" destId="{0A287E8A-59F6-4A3A-9E19-051376510F48}" srcOrd="0" destOrd="0" presId="urn:microsoft.com/office/officeart/2005/8/layout/vList5"/>
    <dgm:cxn modelId="{4BD855C9-C9BC-4BC8-97EF-8DD0265DBB80}" srcId="{EB7DE1AE-1F73-416E-905D-3F6972B0902C}" destId="{E8AD446C-342E-493C-BE4B-71B19A690C53}" srcOrd="2" destOrd="0" parTransId="{3E9E7962-57F3-4C53-8808-1DC9CFC45642}" sibTransId="{6A577697-65EA-4BD8-9E71-0BAB14E23844}"/>
    <dgm:cxn modelId="{B98BABFA-5CAE-4C1E-B9C2-6001B1CAE17D}" srcId="{EB7DE1AE-1F73-416E-905D-3F6972B0902C}" destId="{B46E2A9B-2B47-4246-AC81-D350E291251B}" srcOrd="4" destOrd="0" parTransId="{BBC26549-184F-4B93-A03C-94EDB2E12CDD}" sibTransId="{6E03F6A2-824B-4897-9843-0E8DCF49D023}"/>
    <dgm:cxn modelId="{E5FD3D96-5EA2-49A2-ABA4-8E923C14521A}" type="presParOf" srcId="{18C7AB15-5546-4568-A219-BA7F44AD6860}" destId="{320BAD31-4F3C-42EF-97D1-9C21907550CC}" srcOrd="0" destOrd="0" presId="urn:microsoft.com/office/officeart/2005/8/layout/vList5"/>
    <dgm:cxn modelId="{372D6626-E3E0-4711-A437-E58C0AD8DA39}" type="presParOf" srcId="{320BAD31-4F3C-42EF-97D1-9C21907550CC}" destId="{0A287E8A-59F6-4A3A-9E19-051376510F48}" srcOrd="0" destOrd="0" presId="urn:microsoft.com/office/officeart/2005/8/layout/vList5"/>
    <dgm:cxn modelId="{30E5B65D-430D-4A3B-BC10-7222ED9C31EF}" type="presParOf" srcId="{18C7AB15-5546-4568-A219-BA7F44AD6860}" destId="{35736A21-8804-494E-8177-353585976031}" srcOrd="1" destOrd="0" presId="urn:microsoft.com/office/officeart/2005/8/layout/vList5"/>
    <dgm:cxn modelId="{C0EAEB71-C514-446F-B844-635D6FE09FF9}" type="presParOf" srcId="{18C7AB15-5546-4568-A219-BA7F44AD6860}" destId="{9E41805C-F5EE-4A65-A7EB-660D1E13A7D5}" srcOrd="2" destOrd="0" presId="urn:microsoft.com/office/officeart/2005/8/layout/vList5"/>
    <dgm:cxn modelId="{AC8101F1-4A55-4B9F-9B0D-744C640DBB0A}" type="presParOf" srcId="{9E41805C-F5EE-4A65-A7EB-660D1E13A7D5}" destId="{BD270B73-DC7C-4704-8ED0-493FBDA00751}" srcOrd="0" destOrd="0" presId="urn:microsoft.com/office/officeart/2005/8/layout/vList5"/>
    <dgm:cxn modelId="{5472C25D-1F2D-462E-82E1-EB011DBE0BCE}" type="presParOf" srcId="{18C7AB15-5546-4568-A219-BA7F44AD6860}" destId="{A363EBF9-B426-4AD1-9DD4-5BCBB5AEDCDB}" srcOrd="3" destOrd="0" presId="urn:microsoft.com/office/officeart/2005/8/layout/vList5"/>
    <dgm:cxn modelId="{A18B062A-9AC3-4663-81B0-FC50E453F12E}" type="presParOf" srcId="{18C7AB15-5546-4568-A219-BA7F44AD6860}" destId="{E6286359-791D-40F4-97A6-72662A4B537D}" srcOrd="4" destOrd="0" presId="urn:microsoft.com/office/officeart/2005/8/layout/vList5"/>
    <dgm:cxn modelId="{44A4E3D3-BB67-4265-823C-FE038EE252B0}" type="presParOf" srcId="{E6286359-791D-40F4-97A6-72662A4B537D}" destId="{E5D36729-27E3-4338-8AF6-DA9E508B8D5B}" srcOrd="0" destOrd="0" presId="urn:microsoft.com/office/officeart/2005/8/layout/vList5"/>
    <dgm:cxn modelId="{E5464A10-6DF8-4A44-987C-386F28E85911}" type="presParOf" srcId="{18C7AB15-5546-4568-A219-BA7F44AD6860}" destId="{9B822779-CFF3-4D46-9E8B-D1E130031473}" srcOrd="5" destOrd="0" presId="urn:microsoft.com/office/officeart/2005/8/layout/vList5"/>
    <dgm:cxn modelId="{348A77DF-7A30-4143-BFC4-A7A54B4E4B43}" type="presParOf" srcId="{18C7AB15-5546-4568-A219-BA7F44AD6860}" destId="{A7D9D8AC-3E17-4816-9F5C-845C64211096}" srcOrd="6" destOrd="0" presId="urn:microsoft.com/office/officeart/2005/8/layout/vList5"/>
    <dgm:cxn modelId="{D18C65DC-068B-4372-88F6-ED8CDD5A1498}" type="presParOf" srcId="{A7D9D8AC-3E17-4816-9F5C-845C64211096}" destId="{97FC3218-AC1B-4A09-8720-84C8AB0E2B6B}" srcOrd="0" destOrd="0" presId="urn:microsoft.com/office/officeart/2005/8/layout/vList5"/>
    <dgm:cxn modelId="{4B7E599D-A66C-4810-BCDE-887BF8C45871}" type="presParOf" srcId="{18C7AB15-5546-4568-A219-BA7F44AD6860}" destId="{197D7830-B280-47DA-8DA9-1E0B06287788}" srcOrd="7" destOrd="0" presId="urn:microsoft.com/office/officeart/2005/8/layout/vList5"/>
    <dgm:cxn modelId="{8BC56B78-3545-469A-BBCB-C5D2D44E1A3A}" type="presParOf" srcId="{18C7AB15-5546-4568-A219-BA7F44AD6860}" destId="{E937AAB1-8B2F-4A95-91D8-E53A6F669802}" srcOrd="8" destOrd="0" presId="urn:microsoft.com/office/officeart/2005/8/layout/vList5"/>
    <dgm:cxn modelId="{C4A0262F-0B7D-4C24-AA3F-D47F5A23C32D}" type="presParOf" srcId="{E937AAB1-8B2F-4A95-91D8-E53A6F669802}" destId="{DA4511DC-92FD-4276-BCD3-F2800985AB15}" srcOrd="0" destOrd="0" presId="urn:microsoft.com/office/officeart/2005/8/layout/vList5"/>
    <dgm:cxn modelId="{CB450362-E1BD-4633-A718-0EF5BC65B4E2}" type="presParOf" srcId="{18C7AB15-5546-4568-A219-BA7F44AD6860}" destId="{CD13DB99-FA5D-4466-873A-31725415D9F9}" srcOrd="9" destOrd="0" presId="urn:microsoft.com/office/officeart/2005/8/layout/vList5"/>
    <dgm:cxn modelId="{1C621AF7-E01A-4EF8-B897-8D9371624650}" type="presParOf" srcId="{18C7AB15-5546-4568-A219-BA7F44AD6860}" destId="{6CC10E39-6A2B-4C1B-9FF4-8F8D55F0C787}" srcOrd="10" destOrd="0" presId="urn:microsoft.com/office/officeart/2005/8/layout/vList5"/>
    <dgm:cxn modelId="{83C23A8B-C1C7-46B1-AD32-2565A2776EE0}" type="presParOf" srcId="{6CC10E39-6A2B-4C1B-9FF4-8F8D55F0C787}" destId="{AC9D76D4-9578-4F10-B016-9BEEBCB2657C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287E8A-59F6-4A3A-9E19-051376510F48}">
      <dsp:nvSpPr>
        <dsp:cNvPr id="0" name=""/>
        <dsp:cNvSpPr/>
      </dsp:nvSpPr>
      <dsp:spPr>
        <a:xfrm>
          <a:off x="2487167" y="1130"/>
          <a:ext cx="2798064" cy="658006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800" kern="1200" dirty="0"/>
            <a:t>Stranice institucija</a:t>
          </a:r>
        </a:p>
      </dsp:txBody>
      <dsp:txXfrm>
        <a:off x="2519288" y="33251"/>
        <a:ext cx="2733822" cy="593764"/>
      </dsp:txXfrm>
    </dsp:sp>
    <dsp:sp modelId="{BD270B73-DC7C-4704-8ED0-493FBDA00751}">
      <dsp:nvSpPr>
        <dsp:cNvPr id="0" name=""/>
        <dsp:cNvSpPr/>
      </dsp:nvSpPr>
      <dsp:spPr>
        <a:xfrm>
          <a:off x="2487167" y="692036"/>
          <a:ext cx="2798064" cy="658006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800" kern="1200" dirty="0"/>
            <a:t>Narodne novine</a:t>
          </a:r>
        </a:p>
      </dsp:txBody>
      <dsp:txXfrm>
        <a:off x="2519288" y="724157"/>
        <a:ext cx="2733822" cy="593764"/>
      </dsp:txXfrm>
    </dsp:sp>
    <dsp:sp modelId="{E5D36729-27E3-4338-8AF6-DA9E508B8D5B}">
      <dsp:nvSpPr>
        <dsp:cNvPr id="0" name=""/>
        <dsp:cNvSpPr/>
      </dsp:nvSpPr>
      <dsp:spPr>
        <a:xfrm>
          <a:off x="2487167" y="1382943"/>
          <a:ext cx="2798064" cy="658006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800" kern="1200" dirty="0"/>
            <a:t>Online baze podataka</a:t>
          </a:r>
        </a:p>
      </dsp:txBody>
      <dsp:txXfrm>
        <a:off x="2519288" y="1415064"/>
        <a:ext cx="2733822" cy="593764"/>
      </dsp:txXfrm>
    </dsp:sp>
    <dsp:sp modelId="{97FC3218-AC1B-4A09-8720-84C8AB0E2B6B}">
      <dsp:nvSpPr>
        <dsp:cNvPr id="0" name=""/>
        <dsp:cNvSpPr/>
      </dsp:nvSpPr>
      <dsp:spPr>
        <a:xfrm>
          <a:off x="2487167" y="2073850"/>
          <a:ext cx="2798064" cy="658006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800" kern="1200" dirty="0"/>
            <a:t>Nacionalna i  sveučilišna knjižnica</a:t>
          </a:r>
        </a:p>
      </dsp:txBody>
      <dsp:txXfrm>
        <a:off x="2519288" y="2105971"/>
        <a:ext cx="2733822" cy="593764"/>
      </dsp:txXfrm>
    </dsp:sp>
    <dsp:sp modelId="{DA4511DC-92FD-4276-BCD3-F2800985AB15}">
      <dsp:nvSpPr>
        <dsp:cNvPr id="0" name=""/>
        <dsp:cNvSpPr/>
      </dsp:nvSpPr>
      <dsp:spPr>
        <a:xfrm>
          <a:off x="2487167" y="2764756"/>
          <a:ext cx="2798064" cy="658006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800" kern="1200" dirty="0"/>
            <a:t>Knjižnica Fakulteta</a:t>
          </a:r>
        </a:p>
      </dsp:txBody>
      <dsp:txXfrm>
        <a:off x="2519288" y="2796877"/>
        <a:ext cx="2733822" cy="593764"/>
      </dsp:txXfrm>
    </dsp:sp>
    <dsp:sp modelId="{AC9D76D4-9578-4F10-B016-9BEEBCB2657C}">
      <dsp:nvSpPr>
        <dsp:cNvPr id="0" name=""/>
        <dsp:cNvSpPr/>
      </dsp:nvSpPr>
      <dsp:spPr>
        <a:xfrm>
          <a:off x="2487167" y="3455663"/>
          <a:ext cx="2798064" cy="658006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800" kern="1200" dirty="0"/>
            <a:t>Udžbenik</a:t>
          </a:r>
        </a:p>
      </dsp:txBody>
      <dsp:txXfrm>
        <a:off x="2519288" y="3487784"/>
        <a:ext cx="2733822" cy="5937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0F899CE-59FB-4BFA-B58C-08042688A5AB}" type="datetimeFigureOut">
              <a:rPr lang="hr-HR"/>
              <a:pPr>
                <a:defRPr/>
              </a:pPr>
              <a:t>12.6.2023.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10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5D00CBC-300E-4DE5-BBAF-9A5636C5EA48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659903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05F90FC-18F8-4655-9E15-EA4A97632E93}" type="datetimeFigureOut">
              <a:rPr lang="hr-HR"/>
              <a:pPr>
                <a:defRPr/>
              </a:pPr>
              <a:t>12.6.2023.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r-HR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9963"/>
            <a:ext cx="5435600" cy="39100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hr-HR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66300417-85D2-4A21-BF31-95D2AC64FA3F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361662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RS" altLang="sr-Latn-RS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fld id="{6CDD90CF-57B4-4013-B76F-008FA4E144DF}" type="slidenum">
              <a:rPr lang="hr-HR" altLang="sr-Latn-RS" smtClean="0"/>
              <a:pPr/>
              <a:t>1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9143536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RS" altLang="sr-Latn-RS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fld id="{0688C2E0-0556-4FD7-ABC5-24AE44CBDFA4}" type="slidenum">
              <a:rPr lang="hr-HR" altLang="sr-Latn-RS" smtClean="0"/>
              <a:pPr/>
              <a:t>18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18392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RS" altLang="sr-Latn-RS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fld id="{F200C808-7889-4790-9FD2-8C367D801314}" type="slidenum">
              <a:rPr lang="hr-HR" altLang="sr-Latn-RS" smtClean="0"/>
              <a:pPr/>
              <a:t>22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4993180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RS" altLang="sr-Latn-RS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fld id="{92CA7F2E-0A0B-41A2-9804-87029AD85B60}" type="slidenum">
              <a:rPr lang="hr-HR" altLang="sr-Latn-RS" smtClean="0"/>
              <a:pPr/>
              <a:t>23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2155341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RS" altLang="sr-Latn-RS" dirty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fld id="{10E51043-0104-45C1-BF9C-8A4EFF21A9E8}" type="slidenum">
              <a:rPr lang="hr-HR" altLang="sr-Latn-RS" smtClean="0"/>
              <a:pPr/>
              <a:t>24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8240850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RS" altLang="sr-Latn-RS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fld id="{556E5485-36EA-46B9-8A4B-1B1FA4E5548F}" type="slidenum">
              <a:rPr lang="hr-HR" altLang="sr-Latn-RS" smtClean="0"/>
              <a:pPr/>
              <a:t>28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80264788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RS" altLang="sr-Latn-RS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fld id="{91319E4D-B92F-4AF0-B322-7380838FA63D}" type="slidenum">
              <a:rPr lang="hr-HR" altLang="sr-Latn-RS" smtClean="0"/>
              <a:pPr/>
              <a:t>29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0399260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RS" altLang="sr-Latn-RS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fld id="{6BAE2353-D667-4921-B9AD-E6EE99782C03}" type="slidenum">
              <a:rPr lang="hr-HR" altLang="sr-Latn-RS" smtClean="0"/>
              <a:pPr/>
              <a:t>30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33165309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RS" altLang="sr-Latn-RS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fld id="{9EBBBD17-2F28-4E6A-96CE-37098EF44E5D}" type="slidenum">
              <a:rPr lang="hr-HR" altLang="sr-Latn-RS" smtClean="0"/>
              <a:pPr/>
              <a:t>31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37304091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RS" altLang="sr-Latn-RS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fld id="{9EBBBD17-2F28-4E6A-96CE-37098EF44E5D}" type="slidenum">
              <a:rPr lang="hr-HR" altLang="sr-Latn-RS" smtClean="0"/>
              <a:pPr/>
              <a:t>32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4853493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RS" altLang="sr-Latn-RS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fld id="{89F6E1D4-58BC-4C77-BE6C-A715DC6E7F92}" type="slidenum">
              <a:rPr lang="hr-HR" altLang="sr-Latn-RS" smtClean="0"/>
              <a:pPr/>
              <a:t>5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209049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RS" altLang="sr-Latn-RS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fld id="{2AA18806-D8B9-4D90-84AD-8BFF94A62E16}" type="slidenum">
              <a:rPr lang="hr-HR" altLang="sr-Latn-RS" smtClean="0"/>
              <a:pPr/>
              <a:t>6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7397610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RS" altLang="sr-Latn-RS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fld id="{E3F6C8AC-D192-457A-9018-5E232AD9B7A0}" type="slidenum">
              <a:rPr lang="hr-HR" altLang="sr-Latn-RS" smtClean="0"/>
              <a:pPr/>
              <a:t>7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2225887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RS" altLang="sr-Latn-RS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fld id="{6211C10A-F46F-4FC9-BF93-CAEA5EE2F5E5}" type="slidenum">
              <a:rPr lang="hr-HR" altLang="sr-Latn-RS" smtClean="0"/>
              <a:pPr/>
              <a:t>8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0167847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RS" altLang="sr-Latn-RS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fld id="{21701040-70E7-4106-93F1-6CC57A72F6C3}" type="slidenum">
              <a:rPr lang="hr-HR" altLang="sr-Latn-RS" smtClean="0"/>
              <a:pPr/>
              <a:t>12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9750796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RS" altLang="sr-Latn-RS" dirty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fld id="{2ECDE8A4-317A-44EF-B717-3CEECEE1823E}" type="slidenum">
              <a:rPr lang="hr-HR" altLang="sr-Latn-RS" smtClean="0"/>
              <a:pPr/>
              <a:t>13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216319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RS" altLang="sr-Latn-RS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fld id="{3E321ECB-0173-4099-8BC7-B4688CBE07B4}" type="slidenum">
              <a:rPr lang="hr-HR" altLang="sr-Latn-RS" smtClean="0"/>
              <a:pPr/>
              <a:t>15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7781588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RS" altLang="sr-Latn-RS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fld id="{AD8B3261-A852-469B-B8F1-9F8DA99DC1E6}" type="slidenum">
              <a:rPr lang="hr-HR" altLang="sr-Latn-RS" smtClean="0"/>
              <a:pPr/>
              <a:t>17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464586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sr-Latn-RS" altLang="sr-Latn-RS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sr-Latn-RS" altLang="sr-Latn-RS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sr-Latn-RS" altLang="sr-Latn-RS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sr-Latn-RS" altLang="sr-Latn-RS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sr-Latn-RS" altLang="sr-Latn-RS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sr-Latn-RS" altLang="sr-Latn-RS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sr-Latn-RS" altLang="sr-Latn-RS"/>
            </a:p>
          </p:txBody>
        </p:sp>
      </p:grpSp>
      <p:sp>
        <p:nvSpPr>
          <p:cNvPr id="1537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hr-HR" altLang="sr-Latn-RS" noProof="0"/>
              <a:t>Click to edit Master title style</a:t>
            </a:r>
          </a:p>
        </p:txBody>
      </p:sp>
      <p:sp>
        <p:nvSpPr>
          <p:cNvPr id="1537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hr-HR" altLang="sr-Latn-RS" noProof="0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34D87963-9F12-4213-AD42-4EB16D9AE841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928189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27D793-6C43-49C1-B44D-F267D6B63CA1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522806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626355-801A-4F64-85C1-1D51DC5BDBE7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849695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71B51C-0AC7-4276-8184-92BF6C4DB3CE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423984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BFAB7-4096-40B3-AF1F-895ED220E1C8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941539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4C763B-CD0D-439C-8937-F20D0A0560FC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239771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926B01-70A1-4ECC-85D0-32AAFC112055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86229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113D2E-9182-4EE0-9460-1EAA07575854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829444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4151DD-EC7B-4E43-9B87-B799B79B9269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396720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6B6D60-5F94-4DFC-B0EA-844EF7F81C1F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495140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ADFDEE-E540-4165-91BD-0D6288BD45CF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57762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sr-Latn-RS" altLang="sr-Latn-RS" sz="240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sr-Latn-RS" altLang="sr-Latn-RS" sz="240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sr-Latn-RS" altLang="sr-Latn-RS" sz="240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sr-Latn-RS" altLang="sr-Latn-RS" sz="240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sr-Latn-RS" altLang="sr-Latn-RS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sr-Latn-RS" altLang="sr-Latn-RS" sz="240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sr-Latn-RS" altLang="sr-Latn-RS" sz="240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/>
              <a:t>Click to edit Master title style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/>
              <a:t>Click to edit Master text styles</a:t>
            </a:r>
          </a:p>
          <a:p>
            <a:pPr lvl="1"/>
            <a:r>
              <a:rPr lang="hr-HR" altLang="sr-Latn-RS"/>
              <a:t>Second level</a:t>
            </a:r>
          </a:p>
          <a:p>
            <a:pPr lvl="2"/>
            <a:r>
              <a:rPr lang="hr-HR" altLang="sr-Latn-RS"/>
              <a:t>Third level</a:t>
            </a:r>
          </a:p>
          <a:p>
            <a:pPr lvl="3"/>
            <a:r>
              <a:rPr lang="hr-HR" altLang="sr-Latn-RS"/>
              <a:t>Fourth level</a:t>
            </a:r>
          </a:p>
          <a:p>
            <a:pPr lvl="4"/>
            <a:r>
              <a:rPr lang="hr-HR" altLang="sr-Latn-RS"/>
              <a:t>Fifth level</a:t>
            </a:r>
          </a:p>
        </p:txBody>
      </p:sp>
      <p:sp>
        <p:nvSpPr>
          <p:cNvPr id="1434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1434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1434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684874D8-0FD9-4CA9-903B-39AB59003A23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0" r:id="rId1"/>
    <p:sldLayoutId id="2147483840" r:id="rId2"/>
    <p:sldLayoutId id="2147483841" r:id="rId3"/>
    <p:sldLayoutId id="2147483842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8" r:id="rId10"/>
    <p:sldLayoutId id="214748384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2708920"/>
            <a:ext cx="8079432" cy="576064"/>
          </a:xfrm>
        </p:spPr>
        <p:txBody>
          <a:bodyPr>
            <a:normAutofit/>
          </a:bodyPr>
          <a:lstStyle/>
          <a:p>
            <a:pPr algn="ctr" eaLnBrk="1" hangingPunct="1"/>
            <a:r>
              <a:rPr lang="hr-HR" altLang="sr-Latn-RS" sz="2800" b="1" dirty="0"/>
              <a:t>UPUTE ZA IZRADU SEMINARSKIH RADOVA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220072" y="5614169"/>
            <a:ext cx="3024336" cy="504056"/>
          </a:xfrm>
        </p:spPr>
        <p:txBody>
          <a:bodyPr/>
          <a:lstStyle/>
          <a:p>
            <a:pPr eaLnBrk="1" hangingPunct="1"/>
            <a:r>
              <a:rPr lang="hr-HR" altLang="sr-Latn-RS" sz="2400" dirty="0"/>
              <a:t>Ivica Pavić, mag. iur.</a:t>
            </a:r>
          </a:p>
        </p:txBody>
      </p:sp>
      <p:pic>
        <p:nvPicPr>
          <p:cNvPr id="5124" name="Picture 7" descr="manua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3716338"/>
            <a:ext cx="2665412" cy="2401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200" b="1" dirty="0"/>
              <a:t>1.5. POPIS LITERATURE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2688" y="2017712"/>
            <a:ext cx="7772400" cy="4507632"/>
          </a:xfrm>
        </p:spPr>
        <p:txBody>
          <a:bodyPr/>
          <a:lstStyle/>
          <a:p>
            <a:pPr>
              <a:buFont typeface="Wingdings" panose="05000000000000000000" pitchFamily="2" charset="2"/>
              <a:buChar char="è"/>
            </a:pPr>
            <a:r>
              <a:rPr lang="hr-HR" sz="2600" dirty="0"/>
              <a:t>razdvojiti pojedine vrste izvora:</a:t>
            </a:r>
          </a:p>
          <a:p>
            <a:pPr marL="571500" indent="-514350">
              <a:buFont typeface="+mj-lt"/>
              <a:buAutoNum type="arabicPeriod"/>
            </a:pPr>
            <a:r>
              <a:rPr lang="hr-HR" sz="2600" dirty="0"/>
              <a:t>udžbenici, monografije, znanstveni članci</a:t>
            </a:r>
          </a:p>
          <a:p>
            <a:pPr marL="571500" indent="-514350">
              <a:buFont typeface="+mj-lt"/>
              <a:buAutoNum type="arabicPeriod"/>
            </a:pPr>
            <a:r>
              <a:rPr lang="hr-HR" sz="2600" dirty="0"/>
              <a:t>propisi (prema pravnoj snazi; izvješća)</a:t>
            </a:r>
          </a:p>
          <a:p>
            <a:pPr marL="571500" indent="-514350">
              <a:buFont typeface="+mj-lt"/>
              <a:buAutoNum type="arabicPeriod"/>
            </a:pPr>
            <a:r>
              <a:rPr lang="hr-HR" sz="2600" dirty="0"/>
              <a:t>sudska praksa</a:t>
            </a:r>
          </a:p>
          <a:p>
            <a:pPr marL="571500" indent="-514350">
              <a:buFont typeface="+mj-lt"/>
              <a:buAutoNum type="arabicPeriod"/>
            </a:pPr>
            <a:r>
              <a:rPr lang="hr-HR" sz="2600" dirty="0"/>
              <a:t>internetski izvori</a:t>
            </a:r>
          </a:p>
          <a:p>
            <a:pPr marL="571500" indent="-514350">
              <a:buFont typeface="+mj-lt"/>
              <a:buAutoNum type="arabicPeriod"/>
            </a:pPr>
            <a:endParaRPr lang="hr-HR" sz="2600" dirty="0"/>
          </a:p>
          <a:p>
            <a:pPr marL="571500" indent="-514350">
              <a:buFont typeface="Wingdings" panose="05000000000000000000" pitchFamily="2" charset="2"/>
              <a:buChar char="è"/>
            </a:pPr>
            <a:r>
              <a:rPr lang="hr-HR" sz="2600" dirty="0"/>
              <a:t>u popisu literature </a:t>
            </a:r>
            <a:r>
              <a:rPr lang="hr-HR" sz="2600" b="1" u="sng" dirty="0">
                <a:solidFill>
                  <a:srgbClr val="CC0000"/>
                </a:solidFill>
              </a:rPr>
              <a:t>ne</a:t>
            </a:r>
            <a:r>
              <a:rPr lang="hr-HR" sz="2600" dirty="0"/>
              <a:t> navoditi </a:t>
            </a:r>
            <a:r>
              <a:rPr lang="hr-HR" sz="2600" dirty="0">
                <a:solidFill>
                  <a:srgbClr val="CC0000"/>
                </a:solidFill>
              </a:rPr>
              <a:t>citirane dijelove</a:t>
            </a:r>
            <a:r>
              <a:rPr lang="hr-HR" sz="2600" dirty="0"/>
              <a:t>, već isključivo podatke o izvoru!</a:t>
            </a:r>
          </a:p>
          <a:p>
            <a:pPr marL="971550" lvl="1" indent="-514350">
              <a:buFont typeface="+mj-lt"/>
              <a:buAutoNum type="arabicPeriod"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377190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100" b="1" dirty="0"/>
              <a:t>1.6. NEOBVEZNI DIJELOVI SEMINARA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539552" y="2008322"/>
            <a:ext cx="4094846" cy="4114800"/>
          </a:xfrm>
        </p:spPr>
        <p:txBody>
          <a:bodyPr/>
          <a:lstStyle/>
          <a:p>
            <a:pPr marL="0" indent="0" algn="ctr">
              <a:buNone/>
            </a:pPr>
            <a:r>
              <a:rPr lang="hr-HR" u="sng" dirty="0">
                <a:solidFill>
                  <a:srgbClr val="C00000"/>
                </a:solidFill>
              </a:rPr>
              <a:t>sažetak (apstrakt)*</a:t>
            </a:r>
          </a:p>
          <a:p>
            <a:pPr marL="0" indent="0" algn="ctr">
              <a:buNone/>
            </a:pPr>
            <a:endParaRPr lang="hr-HR" dirty="0">
              <a:solidFill>
                <a:srgbClr val="C00000"/>
              </a:solidFill>
            </a:endParaRPr>
          </a:p>
          <a:p>
            <a:pPr algn="just">
              <a:buFont typeface="Wingdings" panose="05000000000000000000" pitchFamily="2" charset="2"/>
              <a:buChar char="è"/>
            </a:pPr>
            <a:r>
              <a:rPr lang="hr-HR" sz="2000" dirty="0"/>
              <a:t>nakon naslovne stranice</a:t>
            </a:r>
          </a:p>
          <a:p>
            <a:pPr algn="just">
              <a:buFont typeface="Wingdings" panose="05000000000000000000" pitchFamily="2" charset="2"/>
              <a:buChar char="è"/>
            </a:pPr>
            <a:endParaRPr lang="hr-HR" sz="2000" dirty="0"/>
          </a:p>
          <a:p>
            <a:pPr algn="just">
              <a:buFont typeface="Wingdings" panose="05000000000000000000" pitchFamily="2" charset="2"/>
              <a:buChar char="è"/>
            </a:pPr>
            <a:r>
              <a:rPr lang="hr-HR" sz="2000" dirty="0"/>
              <a:t>kratki pregled rada</a:t>
            </a:r>
          </a:p>
          <a:p>
            <a:pPr algn="just">
              <a:buFont typeface="Wingdings" panose="05000000000000000000" pitchFamily="2" charset="2"/>
              <a:buChar char="è"/>
            </a:pPr>
            <a:endParaRPr lang="hr-HR" sz="2000" dirty="0"/>
          </a:p>
          <a:p>
            <a:pPr algn="just">
              <a:buFont typeface="Wingdings" panose="05000000000000000000" pitchFamily="2" charset="2"/>
              <a:buChar char="è"/>
            </a:pPr>
            <a:r>
              <a:rPr lang="hr-HR" sz="2000" dirty="0"/>
              <a:t>200-250 riječi</a:t>
            </a:r>
          </a:p>
          <a:p>
            <a:pPr algn="just">
              <a:buFont typeface="Wingdings" panose="05000000000000000000" pitchFamily="2" charset="2"/>
              <a:buChar char="è"/>
            </a:pPr>
            <a:endParaRPr lang="hr-HR" sz="2000" dirty="0"/>
          </a:p>
          <a:p>
            <a:pPr algn="just">
              <a:buFont typeface="Wingdings" panose="05000000000000000000" pitchFamily="2" charset="2"/>
              <a:buChar char="è"/>
            </a:pPr>
            <a:r>
              <a:rPr lang="hr-HR" sz="2000" dirty="0"/>
              <a:t>na kraju se pišu </a:t>
            </a:r>
            <a:r>
              <a:rPr lang="hr-HR" sz="2000" b="1" dirty="0"/>
              <a:t>ključne riječi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0770" y="2017712"/>
            <a:ext cx="4251709" cy="4579639"/>
          </a:xfrm>
        </p:spPr>
        <p:txBody>
          <a:bodyPr/>
          <a:lstStyle/>
          <a:p>
            <a:pPr marL="0" indent="0" algn="ctr">
              <a:buNone/>
            </a:pPr>
            <a:r>
              <a:rPr lang="hr-HR" u="sng" dirty="0">
                <a:solidFill>
                  <a:srgbClr val="C00000"/>
                </a:solidFill>
              </a:rPr>
              <a:t>popis kratica*</a:t>
            </a:r>
          </a:p>
          <a:p>
            <a:pPr marL="0" indent="0" algn="ctr">
              <a:buNone/>
            </a:pPr>
            <a:endParaRPr lang="hr-HR" dirty="0">
              <a:solidFill>
                <a:srgbClr val="C00000"/>
              </a:solidFill>
            </a:endParaRPr>
          </a:p>
          <a:p>
            <a:pPr algn="just">
              <a:buFont typeface="Wingdings" panose="05000000000000000000" pitchFamily="2" charset="2"/>
              <a:buChar char="è"/>
            </a:pPr>
            <a:r>
              <a:rPr lang="hr-HR" sz="2000" dirty="0"/>
              <a:t>kratice i puni nazivi (propisi, institucije)</a:t>
            </a:r>
          </a:p>
          <a:p>
            <a:pPr algn="just">
              <a:buFont typeface="Wingdings" panose="05000000000000000000" pitchFamily="2" charset="2"/>
              <a:buChar char="è"/>
            </a:pPr>
            <a:endParaRPr lang="hr-HR" sz="2000" dirty="0"/>
          </a:p>
          <a:p>
            <a:pPr algn="just">
              <a:buFont typeface="Wingdings" panose="05000000000000000000" pitchFamily="2" charset="2"/>
              <a:buChar char="è"/>
            </a:pPr>
            <a:r>
              <a:rPr lang="hr-HR" sz="2000" dirty="0"/>
              <a:t>ne pisati notorne kratice</a:t>
            </a:r>
          </a:p>
          <a:p>
            <a:pPr algn="just">
              <a:buFont typeface="Wingdings" panose="05000000000000000000" pitchFamily="2" charset="2"/>
              <a:buChar char="è"/>
            </a:pPr>
            <a:endParaRPr lang="hr-HR" sz="2000" dirty="0"/>
          </a:p>
          <a:p>
            <a:pPr algn="just">
              <a:buFont typeface="Wingdings" panose="05000000000000000000" pitchFamily="2" charset="2"/>
              <a:buChar char="è"/>
            </a:pPr>
            <a:r>
              <a:rPr lang="hr-HR" sz="2000" dirty="0"/>
              <a:t>složiti po abecednom redu</a:t>
            </a:r>
          </a:p>
          <a:p>
            <a:pPr algn="just">
              <a:buFont typeface="Wingdings" panose="05000000000000000000" pitchFamily="2" charset="2"/>
              <a:buChar char="è"/>
            </a:pPr>
            <a:endParaRPr lang="hr-HR" sz="2000" dirty="0"/>
          </a:p>
          <a:p>
            <a:pPr algn="just">
              <a:buFont typeface="Wingdings" panose="05000000000000000000" pitchFamily="2" charset="2"/>
              <a:buChar char="è"/>
            </a:pPr>
            <a:r>
              <a:rPr lang="hr-HR" sz="2000" dirty="0"/>
              <a:t>naznačiti u seminaru kod prvog navođenja</a:t>
            </a:r>
          </a:p>
        </p:txBody>
      </p:sp>
    </p:spTree>
    <p:extLst>
      <p:ext uri="{BB962C8B-B14F-4D97-AF65-F5344CB8AC3E}">
        <p14:creationId xmlns:p14="http://schemas.microsoft.com/office/powerpoint/2010/main" val="1775996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z="3200" b="1" dirty="0"/>
              <a:t>2. TEHNIKA PISANJA RADA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772400" cy="4579937"/>
          </a:xfrm>
        </p:spPr>
        <p:txBody>
          <a:bodyPr/>
          <a:lstStyle/>
          <a:p>
            <a:pPr eaLnBrk="1" hangingPunct="1">
              <a:buSzTx/>
              <a:buFont typeface="Wingdings" panose="05000000000000000000" pitchFamily="2" charset="2"/>
              <a:buChar char="è"/>
            </a:pPr>
            <a:r>
              <a:rPr lang="hr-HR" altLang="sr-Latn-RS" sz="2000" u="sng" dirty="0"/>
              <a:t>margine</a:t>
            </a:r>
            <a:r>
              <a:rPr lang="hr-HR" altLang="sr-Latn-RS" sz="2000" dirty="0"/>
              <a:t>: </a:t>
            </a:r>
            <a:r>
              <a:rPr lang="hr-HR" altLang="sr-Latn-RS" sz="2000" b="1" dirty="0"/>
              <a:t>2,5 cm</a:t>
            </a:r>
            <a:r>
              <a:rPr lang="hr-HR" altLang="sr-Latn-RS" sz="2000" dirty="0"/>
              <a:t> (postaviti!) – moguće i 3 cm lijevo (uvez!)</a:t>
            </a:r>
          </a:p>
          <a:p>
            <a:pPr eaLnBrk="1" hangingPunct="1">
              <a:buSzTx/>
              <a:buFont typeface="Wingdings" panose="05000000000000000000" pitchFamily="2" charset="2"/>
              <a:buChar char="è"/>
            </a:pPr>
            <a:endParaRPr lang="hr-HR" altLang="sr-Latn-RS" sz="2000" dirty="0"/>
          </a:p>
          <a:p>
            <a:pPr eaLnBrk="1" hangingPunct="1">
              <a:buSzTx/>
              <a:buFont typeface="Wingdings" panose="05000000000000000000" pitchFamily="2" charset="2"/>
              <a:buChar char="è"/>
            </a:pPr>
            <a:r>
              <a:rPr lang="hr-HR" altLang="sr-Latn-RS" sz="2000" u="sng" dirty="0"/>
              <a:t>vrsta fonta</a:t>
            </a:r>
            <a:r>
              <a:rPr lang="hr-HR" altLang="sr-Latn-RS" sz="2000" dirty="0"/>
              <a:t>: times new roman, arial, courier new, verdana</a:t>
            </a:r>
          </a:p>
          <a:p>
            <a:pPr eaLnBrk="1" hangingPunct="1">
              <a:buSzTx/>
              <a:buFont typeface="Wingdings" panose="05000000000000000000" pitchFamily="2" charset="2"/>
              <a:buChar char="è"/>
            </a:pPr>
            <a:endParaRPr lang="hr-HR" altLang="sr-Latn-RS" sz="2000" dirty="0"/>
          </a:p>
          <a:p>
            <a:pPr eaLnBrk="1" hangingPunct="1">
              <a:buSzTx/>
              <a:buFont typeface="Wingdings" panose="05000000000000000000" pitchFamily="2" charset="2"/>
              <a:buChar char="è"/>
            </a:pPr>
            <a:r>
              <a:rPr lang="hr-HR" altLang="sr-Latn-RS" sz="2000" u="sng" dirty="0"/>
              <a:t>veličina fonta</a:t>
            </a:r>
            <a:r>
              <a:rPr lang="hr-HR" altLang="sr-Latn-RS" sz="2000" dirty="0"/>
              <a:t>: tekst – </a:t>
            </a:r>
            <a:r>
              <a:rPr lang="hr-HR" altLang="sr-Latn-RS" sz="2000" b="1" dirty="0"/>
              <a:t>12</a:t>
            </a:r>
            <a:r>
              <a:rPr lang="hr-HR" altLang="sr-Latn-RS" sz="2000" dirty="0"/>
              <a:t>; fusnote – </a:t>
            </a:r>
            <a:r>
              <a:rPr lang="hr-HR" altLang="sr-Latn-RS" sz="2000" b="1" dirty="0"/>
              <a:t>10</a:t>
            </a:r>
            <a:r>
              <a:rPr lang="hr-HR" altLang="sr-Latn-RS" sz="2000" dirty="0"/>
              <a:t> (automatska postavka)</a:t>
            </a:r>
          </a:p>
          <a:p>
            <a:pPr eaLnBrk="1" hangingPunct="1">
              <a:buSzTx/>
              <a:buFont typeface="Wingdings" panose="05000000000000000000" pitchFamily="2" charset="2"/>
              <a:buChar char="è"/>
            </a:pPr>
            <a:endParaRPr lang="hr-HR" altLang="sr-Latn-RS" sz="2000" dirty="0"/>
          </a:p>
          <a:p>
            <a:pPr eaLnBrk="1" hangingPunct="1">
              <a:buSzTx/>
              <a:buFont typeface="Wingdings" panose="05000000000000000000" pitchFamily="2" charset="2"/>
              <a:buChar char="è"/>
            </a:pPr>
            <a:r>
              <a:rPr lang="hr-HR" altLang="sr-Latn-RS" sz="2000" u="sng" dirty="0"/>
              <a:t>poravnanje teksta</a:t>
            </a:r>
            <a:r>
              <a:rPr lang="hr-HR" altLang="sr-Latn-RS" sz="2000" dirty="0"/>
              <a:t>: </a:t>
            </a:r>
            <a:r>
              <a:rPr lang="hr-HR" altLang="sr-Latn-RS" sz="2000" b="1" dirty="0"/>
              <a:t>obostrano</a:t>
            </a:r>
            <a:r>
              <a:rPr lang="hr-HR" altLang="sr-Latn-RS" sz="2000" dirty="0"/>
              <a:t> (i tekst </a:t>
            </a:r>
            <a:r>
              <a:rPr lang="hr-HR" altLang="sr-Latn-RS" sz="2000" dirty="0">
                <a:solidFill>
                  <a:srgbClr val="C00000"/>
                </a:solidFill>
              </a:rPr>
              <a:t>i fusnote</a:t>
            </a:r>
            <a:r>
              <a:rPr lang="hr-HR" altLang="sr-Latn-RS" sz="2000" dirty="0"/>
              <a:t> – postaviti!)</a:t>
            </a:r>
          </a:p>
          <a:p>
            <a:pPr eaLnBrk="1" hangingPunct="1">
              <a:buSzTx/>
              <a:buFont typeface="Wingdings" panose="05000000000000000000" pitchFamily="2" charset="2"/>
              <a:buChar char="è"/>
            </a:pPr>
            <a:endParaRPr lang="hr-HR" altLang="sr-Latn-RS" sz="2000" dirty="0"/>
          </a:p>
          <a:p>
            <a:pPr eaLnBrk="1" hangingPunct="1">
              <a:buSzTx/>
              <a:buFont typeface="Wingdings" panose="05000000000000000000" pitchFamily="2" charset="2"/>
              <a:buChar char="è"/>
            </a:pPr>
            <a:r>
              <a:rPr lang="hr-HR" altLang="sr-Latn-RS" sz="2000" u="sng" dirty="0"/>
              <a:t>prored između redaka u tekstu</a:t>
            </a:r>
            <a:r>
              <a:rPr lang="hr-HR" altLang="sr-Latn-RS" sz="2000" dirty="0"/>
              <a:t>: </a:t>
            </a:r>
            <a:r>
              <a:rPr lang="hr-HR" altLang="sr-Latn-RS" sz="2000" b="1" dirty="0"/>
              <a:t>1,5</a:t>
            </a:r>
            <a:r>
              <a:rPr lang="hr-HR" altLang="sr-Latn-RS" sz="2000" dirty="0"/>
              <a:t> (automatski, ali provjeriti!)</a:t>
            </a:r>
          </a:p>
          <a:p>
            <a:pPr eaLnBrk="1" hangingPunct="1">
              <a:buSzTx/>
              <a:buFont typeface="Wingdings" panose="05000000000000000000" pitchFamily="2" charset="2"/>
              <a:buChar char="è"/>
            </a:pPr>
            <a:endParaRPr lang="hr-HR" altLang="sr-Latn-RS" sz="2000" dirty="0"/>
          </a:p>
          <a:p>
            <a:pPr eaLnBrk="1" hangingPunct="1">
              <a:buSzTx/>
              <a:buFont typeface="Wingdings" panose="05000000000000000000" pitchFamily="2" charset="2"/>
              <a:buChar char="è"/>
            </a:pPr>
            <a:r>
              <a:rPr lang="hr-HR" altLang="sr-Latn-RS" sz="2000" u="sng" dirty="0"/>
              <a:t>numeriranje stranica</a:t>
            </a:r>
            <a:r>
              <a:rPr lang="hr-HR" altLang="sr-Latn-RS" sz="2000" dirty="0"/>
              <a:t>: od uvoda do (uključujući i) zaključka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188913"/>
            <a:ext cx="7793037" cy="1462087"/>
          </a:xfrm>
        </p:spPr>
        <p:txBody>
          <a:bodyPr/>
          <a:lstStyle/>
          <a:p>
            <a:pPr eaLnBrk="1" hangingPunct="1"/>
            <a:r>
              <a:rPr lang="hr-HR" altLang="sr-Latn-RS" sz="3200" b="1" dirty="0"/>
              <a:t>3. CITIRANJE vs. PARAFRAZIRANJE</a:t>
            </a:r>
          </a:p>
        </p:txBody>
      </p:sp>
      <p:sp>
        <p:nvSpPr>
          <p:cNvPr id="31747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899592" y="1910387"/>
            <a:ext cx="3810000" cy="341924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SzTx/>
              <a:buFont typeface="Wingdings" panose="05000000000000000000" pitchFamily="2" charset="2"/>
              <a:buBlip>
                <a:blip r:embed="rId3"/>
              </a:buBlip>
            </a:pPr>
            <a:r>
              <a:rPr lang="hr-HR" altLang="sr-Latn-RS" sz="2000" dirty="0"/>
              <a:t>CITIRANJE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è"/>
            </a:pPr>
            <a:r>
              <a:rPr lang="hr-HR" altLang="sr-Latn-RS" sz="1600" u="sng" dirty="0">
                <a:solidFill>
                  <a:srgbClr val="CC0000"/>
                </a:solidFill>
              </a:rPr>
              <a:t>doslovno navođenje</a:t>
            </a:r>
            <a:r>
              <a:rPr lang="hr-HR" altLang="sr-Latn-RS" sz="1600" dirty="0"/>
              <a:t> dijelova tuđeg autorskog djela ili odredbe propisa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è"/>
            </a:pPr>
            <a:r>
              <a:rPr lang="hr-HR" altLang="sr-Latn-RS" sz="1600" b="1" dirty="0"/>
              <a:t>mora</a:t>
            </a:r>
            <a:r>
              <a:rPr lang="hr-HR" altLang="sr-Latn-RS" sz="1600" dirty="0"/>
              <a:t> biti naznačeno navodnim znacima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è"/>
            </a:pPr>
            <a:r>
              <a:rPr lang="hr-HR" altLang="sr-Latn-RS" sz="1600" b="1" dirty="0"/>
              <a:t>mora</a:t>
            </a:r>
            <a:r>
              <a:rPr lang="hr-HR" altLang="sr-Latn-RS" sz="1600" dirty="0"/>
              <a:t> biti naznačeno fusnotom </a:t>
            </a:r>
            <a:r>
              <a:rPr lang="hr-HR" altLang="sr-Latn-RS" sz="1600" i="1" dirty="0"/>
              <a:t>ako</a:t>
            </a:r>
            <a:r>
              <a:rPr lang="hr-HR" altLang="sr-Latn-RS" sz="1600" dirty="0"/>
              <a:t> podatak o izvoru i mjestu nije naveden u dijelu koji </a:t>
            </a:r>
            <a:r>
              <a:rPr lang="hr-HR" altLang="sr-Latn-RS" sz="1600" i="1" dirty="0"/>
              <a:t>neposredno</a:t>
            </a:r>
            <a:r>
              <a:rPr lang="hr-HR" altLang="sr-Latn-RS" sz="1600" dirty="0"/>
              <a:t> prethodi citiranju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è"/>
            </a:pPr>
            <a:r>
              <a:rPr lang="hr-HR" altLang="sr-Latn-RS" sz="1600" b="1" dirty="0"/>
              <a:t>može</a:t>
            </a:r>
            <a:r>
              <a:rPr lang="hr-HR" altLang="sr-Latn-RS" sz="1600" dirty="0"/>
              <a:t> biti pisano i kurzivom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è"/>
            </a:pPr>
            <a:r>
              <a:rPr lang="hr-HR" altLang="sr-Latn-RS" sz="1600" dirty="0"/>
              <a:t>ne miješati s pojmom citata u smislu </a:t>
            </a:r>
            <a:r>
              <a:rPr lang="hr-HR" altLang="sr-Latn-RS" sz="1600" b="1" u="sng" dirty="0"/>
              <a:t>fusnota</a:t>
            </a:r>
            <a:r>
              <a:rPr lang="hr-HR" altLang="sr-Latn-RS" sz="1600" dirty="0"/>
              <a:t>!</a:t>
            </a:r>
            <a:endParaRPr lang="hr-HR" altLang="sr-Latn-RS" sz="1600" b="1" u="sng" dirty="0"/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è"/>
            </a:pPr>
            <a:r>
              <a:rPr lang="hr-HR" altLang="sr-Latn-RS" sz="1600" i="1" dirty="0"/>
              <a:t>izbjegavati ako je moguće</a:t>
            </a:r>
          </a:p>
        </p:txBody>
      </p:sp>
      <p:sp>
        <p:nvSpPr>
          <p:cNvPr id="31748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5085140" y="1910387"/>
            <a:ext cx="3810000" cy="3139479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SzTx/>
              <a:buFont typeface="Wingdings" panose="05000000000000000000" pitchFamily="2" charset="2"/>
              <a:buBlip>
                <a:blip r:embed="rId3"/>
              </a:buBlip>
            </a:pPr>
            <a:r>
              <a:rPr lang="hr-HR" altLang="sr-Latn-RS" sz="2000" dirty="0"/>
              <a:t>PARAFRAZIRANJE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è"/>
            </a:pPr>
            <a:r>
              <a:rPr lang="hr-HR" altLang="sr-Latn-RS" sz="1800" u="sng" dirty="0">
                <a:solidFill>
                  <a:srgbClr val="CC0000"/>
                </a:solidFill>
              </a:rPr>
              <a:t>prepričavanje</a:t>
            </a:r>
            <a:r>
              <a:rPr lang="hr-HR" altLang="sr-Latn-RS" sz="1800" dirty="0"/>
              <a:t> dijelova tuđeg autorskog djela (znatno češće od citiranja)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è"/>
            </a:pPr>
            <a:r>
              <a:rPr lang="hr-HR" altLang="sr-Latn-RS" sz="1800" b="1" dirty="0"/>
              <a:t>ne treba</a:t>
            </a:r>
            <a:r>
              <a:rPr lang="hr-HR" altLang="sr-Latn-RS" sz="1800" dirty="0"/>
              <a:t> biti označeno navodnim znacima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è"/>
            </a:pPr>
            <a:r>
              <a:rPr lang="hr-HR" altLang="sr-Latn-RS" sz="1800" b="1" dirty="0"/>
              <a:t>mora</a:t>
            </a:r>
            <a:r>
              <a:rPr lang="hr-HR" altLang="sr-Latn-RS" sz="1800" dirty="0"/>
              <a:t> biti označeno fusnotom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è"/>
            </a:pPr>
            <a:r>
              <a:rPr lang="hr-HR" altLang="sr-Latn-RS" sz="1800" i="1" dirty="0"/>
              <a:t>dopušteno</a:t>
            </a:r>
            <a:r>
              <a:rPr lang="hr-HR" altLang="sr-Latn-RS" sz="1800" dirty="0"/>
              <a:t>, ali paziti da se rad ne pretvori u prepričavanje tuđih radova</a:t>
            </a:r>
          </a:p>
        </p:txBody>
      </p:sp>
      <p:sp>
        <p:nvSpPr>
          <p:cNvPr id="31749" name="Text Box 6"/>
          <p:cNvSpPr txBox="1">
            <a:spLocks noChangeArrowheads="1"/>
          </p:cNvSpPr>
          <p:nvPr/>
        </p:nvSpPr>
        <p:spPr bwMode="auto">
          <a:xfrm>
            <a:off x="5148064" y="5157192"/>
            <a:ext cx="3857625" cy="1222375"/>
          </a:xfrm>
          <a:prstGeom prst="rect">
            <a:avLst/>
          </a:prstGeom>
          <a:noFill/>
          <a:ln w="31750">
            <a:solidFill>
              <a:srgbClr val="00CC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hr-HR" altLang="sr-Latn-RS" sz="1800" dirty="0"/>
              <a:t>npr. XY u svojem djelu “ABC” pravni odnos definira </a:t>
            </a:r>
            <a:r>
              <a:rPr lang="hr-HR" altLang="sr-Latn-RS" sz="1800" b="1" dirty="0"/>
              <a:t>na način da tu svrstava sve odnose uređene pravnim normama</a:t>
            </a:r>
            <a:r>
              <a:rPr lang="hr-HR" altLang="sr-Latn-RS" sz="1800" dirty="0"/>
              <a:t>.</a:t>
            </a:r>
          </a:p>
        </p:txBody>
      </p:sp>
      <p:sp>
        <p:nvSpPr>
          <p:cNvPr id="31750" name="Text Box 7"/>
          <p:cNvSpPr txBox="1">
            <a:spLocks noChangeArrowheads="1"/>
          </p:cNvSpPr>
          <p:nvPr/>
        </p:nvSpPr>
        <p:spPr bwMode="auto">
          <a:xfrm>
            <a:off x="965920" y="5517232"/>
            <a:ext cx="3677344" cy="1061829"/>
          </a:xfrm>
          <a:prstGeom prst="rect">
            <a:avLst/>
          </a:prstGeom>
          <a:noFill/>
          <a:ln w="31750">
            <a:solidFill>
              <a:srgbClr val="00CC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hr-HR" altLang="sr-Latn-RS" sz="1800" dirty="0"/>
              <a:t>npr. Prof. Vrban definira pojam pravnog odnosa na sljedeći način:</a:t>
            </a: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hr-HR" altLang="sr-Latn-RS" sz="1800" b="1" i="1" dirty="0"/>
              <a:t>“Pravni odnos je...”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923928" y="6194901"/>
            <a:ext cx="71933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800" b="1" dirty="0"/>
              <a:t>FUSNOTA</a:t>
            </a:r>
            <a:endParaRPr lang="en-US" sz="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7283673" y="5979457"/>
            <a:ext cx="162537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800" b="1" dirty="0"/>
              <a:t>OZNAKA BROJA BILJEŠKE</a:t>
            </a:r>
            <a:endParaRPr lang="en-US" sz="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17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17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17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17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animBg="1"/>
      <p:bldP spid="3175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200" b="1" dirty="0"/>
              <a:t>DVA ZNAČENJA POJMA ”CITIRANJE”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9552" y="2564904"/>
            <a:ext cx="4032448" cy="2779439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hr-HR" sz="2400" dirty="0"/>
              <a:t>u odnosu prema parafraziranju</a:t>
            </a:r>
          </a:p>
          <a:p>
            <a:pPr marL="514350" indent="-514350">
              <a:buFont typeface="+mj-lt"/>
              <a:buAutoNum type="arabicPeriod"/>
            </a:pPr>
            <a:endParaRPr lang="hr-HR" sz="2400" dirty="0"/>
          </a:p>
          <a:p>
            <a:pPr marL="514350" indent="-514350">
              <a:buFont typeface="+mj-lt"/>
              <a:buAutoNum type="arabicPeriod"/>
            </a:pPr>
            <a:endParaRPr lang="hr-HR" sz="2400" dirty="0"/>
          </a:p>
          <a:p>
            <a:pPr marL="0" indent="0">
              <a:buNone/>
            </a:pPr>
            <a:r>
              <a:rPr lang="hr-HR" sz="2400" dirty="0"/>
              <a:t>doslovno preuzimanje   dijela tuđeg autorskog djela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04048" y="2564904"/>
            <a:ext cx="4095056" cy="2779439"/>
          </a:xfrm>
        </p:spPr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hr-HR" sz="2400" dirty="0"/>
              <a:t>pisanje bilježaka (fusnota)</a:t>
            </a:r>
          </a:p>
          <a:p>
            <a:pPr marL="514350" indent="-514350">
              <a:buFont typeface="+mj-lt"/>
              <a:buAutoNum type="arabicPeriod" startAt="2"/>
            </a:pPr>
            <a:endParaRPr lang="hr-HR" sz="2400" dirty="0"/>
          </a:p>
          <a:p>
            <a:pPr marL="0" indent="0">
              <a:buNone/>
            </a:pPr>
            <a:endParaRPr lang="hr-HR" sz="2400" dirty="0"/>
          </a:p>
          <a:p>
            <a:pPr marL="0" indent="0">
              <a:buNone/>
            </a:pPr>
            <a:r>
              <a:rPr lang="hr-HR" sz="2400" dirty="0"/>
              <a:t>odnosi se na bilježenje i citiranja i parafraziranja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2051720" y="1844824"/>
            <a:ext cx="1764196" cy="72008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5001045" y="1872907"/>
            <a:ext cx="1731195" cy="69199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1979712" y="3320988"/>
            <a:ext cx="0" cy="1008112"/>
          </a:xfrm>
          <a:prstGeom prst="straightConnector1">
            <a:avLst/>
          </a:prstGeom>
          <a:ln w="57150">
            <a:solidFill>
              <a:srgbClr val="00CCFF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6588224" y="3326132"/>
            <a:ext cx="0" cy="1002968"/>
          </a:xfrm>
          <a:prstGeom prst="straightConnector1">
            <a:avLst/>
          </a:prstGeom>
          <a:ln w="57150">
            <a:solidFill>
              <a:srgbClr val="00CC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03001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z="3200" b="1" dirty="0"/>
              <a:t>4. PRAVILA PISANJA FUSNOTA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450" y="1989138"/>
            <a:ext cx="7772400" cy="4114800"/>
          </a:xfrm>
        </p:spPr>
        <p:txBody>
          <a:bodyPr/>
          <a:lstStyle/>
          <a:p>
            <a:pPr eaLnBrk="1" hangingPunct="1">
              <a:buSzTx/>
              <a:buFont typeface="Wingdings" panose="05000000000000000000" pitchFamily="2" charset="2"/>
              <a:buBlip>
                <a:blip r:embed="rId3"/>
              </a:buBlip>
            </a:pPr>
            <a:endParaRPr lang="hr-HR" altLang="sr-Latn-RS" dirty="0"/>
          </a:p>
          <a:p>
            <a:pPr eaLnBrk="1" hangingPunct="1">
              <a:buSzTx/>
              <a:buFont typeface="Wingdings" panose="05000000000000000000" pitchFamily="2" charset="2"/>
              <a:buChar char="è"/>
            </a:pPr>
            <a:r>
              <a:rPr lang="hr-HR" altLang="sr-Latn-RS" sz="2600" dirty="0"/>
              <a:t>udžbenici</a:t>
            </a:r>
          </a:p>
          <a:p>
            <a:pPr eaLnBrk="1" hangingPunct="1">
              <a:buSzTx/>
              <a:buFont typeface="Wingdings" panose="05000000000000000000" pitchFamily="2" charset="2"/>
              <a:buChar char="è"/>
            </a:pPr>
            <a:r>
              <a:rPr lang="hr-HR" altLang="sr-Latn-RS" sz="2600" dirty="0"/>
              <a:t>monografije</a:t>
            </a:r>
          </a:p>
          <a:p>
            <a:pPr eaLnBrk="1" hangingPunct="1">
              <a:buSzTx/>
              <a:buFont typeface="Wingdings" panose="05000000000000000000" pitchFamily="2" charset="2"/>
              <a:buChar char="è"/>
            </a:pPr>
            <a:r>
              <a:rPr lang="hr-HR" altLang="sr-Latn-RS" sz="2600" dirty="0"/>
              <a:t>članci iz časopisa</a:t>
            </a:r>
          </a:p>
          <a:p>
            <a:pPr eaLnBrk="1" hangingPunct="1">
              <a:buSzTx/>
              <a:buFont typeface="Wingdings" panose="05000000000000000000" pitchFamily="2" charset="2"/>
              <a:buChar char="è"/>
            </a:pPr>
            <a:r>
              <a:rPr lang="hr-HR" altLang="sr-Latn-RS" sz="2600" dirty="0"/>
              <a:t>propisi</a:t>
            </a:r>
          </a:p>
          <a:p>
            <a:pPr eaLnBrk="1" hangingPunct="1">
              <a:buSzTx/>
              <a:buFont typeface="Wingdings" panose="05000000000000000000" pitchFamily="2" charset="2"/>
              <a:buChar char="è"/>
            </a:pPr>
            <a:r>
              <a:rPr lang="hr-HR" altLang="sr-Latn-RS" sz="2600" dirty="0"/>
              <a:t>odluke sudova i upravnih tijela</a:t>
            </a:r>
          </a:p>
          <a:p>
            <a:pPr eaLnBrk="1" hangingPunct="1">
              <a:buSzTx/>
              <a:buFont typeface="Wingdings" panose="05000000000000000000" pitchFamily="2" charset="2"/>
              <a:buChar char="è"/>
            </a:pPr>
            <a:r>
              <a:rPr lang="hr-HR" altLang="sr-Latn-RS" sz="2600" dirty="0"/>
              <a:t>izvori s Interneta</a:t>
            </a:r>
          </a:p>
        </p:txBody>
      </p:sp>
      <p:sp>
        <p:nvSpPr>
          <p:cNvPr id="33796" name="AutoShape 4"/>
          <p:cNvSpPr>
            <a:spLocks/>
          </p:cNvSpPr>
          <p:nvPr/>
        </p:nvSpPr>
        <p:spPr bwMode="auto">
          <a:xfrm>
            <a:off x="5868144" y="2636912"/>
            <a:ext cx="625608" cy="2880320"/>
          </a:xfrm>
          <a:prstGeom prst="rightBrace">
            <a:avLst>
              <a:gd name="adj1" fmla="val 23806"/>
              <a:gd name="adj2" fmla="val 50000"/>
            </a:avLst>
          </a:prstGeom>
          <a:noFill/>
          <a:ln w="539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r-Latn-RS" altLang="sr-Latn-RS" sz="1800"/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6574673" y="3446373"/>
            <a:ext cx="2304256" cy="1200329"/>
          </a:xfrm>
          <a:prstGeom prst="rect">
            <a:avLst/>
          </a:prstGeom>
          <a:noFill/>
          <a:ln w="539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hr-HR" altLang="sr-Latn-RS" sz="1800" dirty="0"/>
              <a:t>Redoslijed navođenja pojedinih skupina izvora u popisu literature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200" b="1" dirty="0"/>
              <a:t>4.1. VRSTE CITATA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961456"/>
            <a:ext cx="7772400" cy="449188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hr-HR" sz="2400" dirty="0"/>
              <a:t>potpuni citat – sadrži sve podatke o izvoru, koristi se kod prvog navođenja nekog izvora</a:t>
            </a:r>
          </a:p>
          <a:p>
            <a:pPr marL="457200" indent="-457200">
              <a:buFont typeface="+mj-lt"/>
              <a:buAutoNum type="arabicPeriod"/>
            </a:pPr>
            <a:endParaRPr lang="hr-HR" sz="2400" dirty="0"/>
          </a:p>
          <a:p>
            <a:pPr marL="457200" indent="-457200">
              <a:buFont typeface="+mj-lt"/>
              <a:buAutoNum type="arabicPeriod"/>
            </a:pPr>
            <a:r>
              <a:rPr lang="hr-HR" sz="2400" dirty="0"/>
              <a:t>skraćeni citat – izbjegavati u seminarskim radovima</a:t>
            </a:r>
          </a:p>
          <a:p>
            <a:pPr marL="457200" indent="-457200">
              <a:buFont typeface="+mj-lt"/>
              <a:buAutoNum type="arabicPeriod"/>
            </a:pPr>
            <a:endParaRPr lang="hr-HR" sz="2400" dirty="0"/>
          </a:p>
          <a:p>
            <a:pPr marL="457200" indent="-457200">
              <a:buFont typeface="+mj-lt"/>
              <a:buAutoNum type="arabicPeriod"/>
            </a:pPr>
            <a:r>
              <a:rPr lang="hr-HR" sz="2400" dirty="0"/>
              <a:t>ponovljeni citat – koristiti </a:t>
            </a:r>
            <a:r>
              <a:rPr lang="hr-HR" sz="2400" u="sng" dirty="0">
                <a:solidFill>
                  <a:srgbClr val="CC0000"/>
                </a:solidFill>
              </a:rPr>
              <a:t>samo za izvore s autorom i numeracijom</a:t>
            </a:r>
            <a:r>
              <a:rPr lang="hr-HR" sz="2400" dirty="0"/>
              <a:t>; </a:t>
            </a:r>
            <a:r>
              <a:rPr lang="hr-HR" sz="2400" b="1" u="sng" dirty="0"/>
              <a:t>ne</a:t>
            </a:r>
            <a:r>
              <a:rPr lang="hr-HR" sz="2400" dirty="0"/>
              <a:t> koristiti za </a:t>
            </a:r>
            <a:r>
              <a:rPr lang="hr-HR" sz="2400" u="sng" dirty="0"/>
              <a:t>propise i praksu:</a:t>
            </a:r>
            <a:endParaRPr lang="hr-HR" sz="2400" dirty="0"/>
          </a:p>
          <a:p>
            <a:pPr marL="914400" lvl="1" indent="-514350">
              <a:buFont typeface="+mj-lt"/>
              <a:buAutoNum type="arabicPeriod"/>
            </a:pPr>
            <a:r>
              <a:rPr lang="hr-HR" sz="2000" dirty="0"/>
              <a:t>ibid.;</a:t>
            </a:r>
          </a:p>
          <a:p>
            <a:pPr marL="914400" lvl="1" indent="-514350">
              <a:buFont typeface="+mj-lt"/>
              <a:buAutoNum type="arabicPeriod"/>
            </a:pPr>
            <a:r>
              <a:rPr lang="hr-HR" sz="2000" dirty="0"/>
              <a:t>ibid.,str.;</a:t>
            </a:r>
          </a:p>
          <a:p>
            <a:pPr marL="914400" lvl="1" indent="-514350">
              <a:buFont typeface="+mj-lt"/>
              <a:buAutoNum type="arabicPeriod"/>
            </a:pPr>
            <a:r>
              <a:rPr lang="hr-HR" sz="2000" dirty="0"/>
              <a:t>op.cit. (bilj. ), str. ; loc.cit. (bilj. );</a:t>
            </a:r>
          </a:p>
          <a:p>
            <a:pPr marL="914400" lvl="1" indent="-514350">
              <a:buFont typeface="+mj-lt"/>
              <a:buAutoNum type="arabicPeriod"/>
            </a:pPr>
            <a:r>
              <a:rPr lang="hr-HR" sz="2000" dirty="0"/>
              <a:t>cit. (bilj. ) ili cit., str.</a:t>
            </a:r>
          </a:p>
        </p:txBody>
      </p:sp>
      <p:sp>
        <p:nvSpPr>
          <p:cNvPr id="4" name="Oval 3"/>
          <p:cNvSpPr/>
          <p:nvPr/>
        </p:nvSpPr>
        <p:spPr>
          <a:xfrm>
            <a:off x="908363" y="2090006"/>
            <a:ext cx="288032" cy="288032"/>
          </a:xfrm>
          <a:prstGeom prst="ellipse">
            <a:avLst/>
          </a:prstGeom>
          <a:noFill/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0821" y="4207396"/>
            <a:ext cx="323116" cy="323116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899592" y="3356992"/>
            <a:ext cx="305574" cy="288032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899592" y="3356992"/>
            <a:ext cx="288032" cy="288032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5014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z="3200" b="1" dirty="0"/>
              <a:t>4.2. POTPUNI CITAT - </a:t>
            </a:r>
            <a:r>
              <a:rPr lang="hr-HR" altLang="sr-Latn-RS" sz="3200" b="1" dirty="0">
                <a:solidFill>
                  <a:srgbClr val="C00000"/>
                </a:solidFill>
              </a:rPr>
              <a:t>KORISTITI</a:t>
            </a:r>
            <a:br>
              <a:rPr lang="hr-HR" altLang="sr-Latn-RS" sz="3200" b="1" dirty="0"/>
            </a:br>
            <a:r>
              <a:rPr lang="hr-HR" altLang="sr-Latn-RS" sz="3200" b="1" dirty="0"/>
              <a:t>4.2.1. OPĆENITO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916113"/>
            <a:ext cx="8208962" cy="4321175"/>
          </a:xfrm>
        </p:spPr>
        <p:txBody>
          <a:bodyPr>
            <a:normAutofit/>
          </a:bodyPr>
          <a:lstStyle/>
          <a:p>
            <a:pPr eaLnBrk="1" hangingPunct="1"/>
            <a:endParaRPr lang="hr-HR" altLang="sr-Latn-RS" sz="2400" dirty="0"/>
          </a:p>
          <a:p>
            <a:pPr eaLnBrk="1" hangingPunct="1">
              <a:buFont typeface="Wingdings" panose="05000000000000000000" pitchFamily="2" charset="2"/>
              <a:buChar char="è"/>
            </a:pPr>
            <a:r>
              <a:rPr lang="hr-HR" altLang="sr-Latn-RS" sz="2200" dirty="0"/>
              <a:t>koristi se kod prvog navođenja određenog izvora</a:t>
            </a:r>
          </a:p>
          <a:p>
            <a:pPr eaLnBrk="1" hangingPunct="1">
              <a:buFont typeface="Wingdings" panose="05000000000000000000" pitchFamily="2" charset="2"/>
              <a:buChar char="è"/>
            </a:pPr>
            <a:r>
              <a:rPr lang="hr-HR" altLang="sr-Latn-RS" sz="2200" dirty="0"/>
              <a:t>u </a:t>
            </a:r>
            <a:r>
              <a:rPr lang="hr-HR" altLang="sr-Latn-RS" sz="2200" dirty="0">
                <a:solidFill>
                  <a:srgbClr val="C00000"/>
                </a:solidFill>
              </a:rPr>
              <a:t>fusnotama</a:t>
            </a:r>
            <a:r>
              <a:rPr lang="hr-HR" altLang="sr-Latn-RS" sz="2200" dirty="0"/>
              <a:t> pisati samo </a:t>
            </a:r>
            <a:r>
              <a:rPr lang="hr-HR" altLang="sr-Latn-RS" sz="2200" b="1" dirty="0"/>
              <a:t>INICIJALE</a:t>
            </a:r>
            <a:r>
              <a:rPr lang="hr-HR" altLang="sr-Latn-RS" sz="2200" dirty="0"/>
              <a:t> imena autora</a:t>
            </a:r>
          </a:p>
          <a:p>
            <a:pPr eaLnBrk="1" hangingPunct="1">
              <a:buFont typeface="Wingdings" panose="05000000000000000000" pitchFamily="2" charset="2"/>
              <a:buChar char="è"/>
            </a:pPr>
            <a:r>
              <a:rPr lang="hr-HR" altLang="sr-Latn-RS" sz="2200" dirty="0"/>
              <a:t>u </a:t>
            </a:r>
            <a:r>
              <a:rPr lang="hr-HR" altLang="sr-Latn-RS" sz="2200" dirty="0">
                <a:solidFill>
                  <a:srgbClr val="C00000"/>
                </a:solidFill>
              </a:rPr>
              <a:t>popisu literature</a:t>
            </a:r>
            <a:r>
              <a:rPr lang="hr-HR" altLang="sr-Latn-RS" sz="2200" dirty="0"/>
              <a:t> pisati </a:t>
            </a:r>
            <a:r>
              <a:rPr lang="hr-HR" altLang="sr-Latn-RS" sz="2200" b="1" dirty="0"/>
              <a:t>PUNA</a:t>
            </a:r>
            <a:r>
              <a:rPr lang="hr-HR" altLang="sr-Latn-RS" sz="2200" dirty="0"/>
              <a:t> imena autora, i ne pisati citirane dijelove, već samo podatke o izvoru</a:t>
            </a:r>
          </a:p>
          <a:p>
            <a:pPr eaLnBrk="1" hangingPunct="1">
              <a:buFont typeface="Wingdings" panose="05000000000000000000" pitchFamily="2" charset="2"/>
              <a:buChar char="è"/>
            </a:pPr>
            <a:r>
              <a:rPr lang="hr-HR" altLang="sr-Latn-RS" sz="2200" dirty="0"/>
              <a:t>ako je </a:t>
            </a:r>
            <a:r>
              <a:rPr lang="hr-HR" altLang="sr-Latn-RS" sz="2200" b="1" u="sng" dirty="0"/>
              <a:t>tri ili više autora</a:t>
            </a:r>
            <a:r>
              <a:rPr lang="hr-HR" altLang="sr-Latn-RS" sz="2200" dirty="0"/>
              <a:t> znanstvenog rada, može se koristiti i skraćeni oblik za podatak o autorima, kada se navodi samo prezime prvog autora, ostali autori naznačuju se latinskom skraćenicom </a:t>
            </a:r>
            <a:r>
              <a:rPr lang="hr-HR" altLang="sr-Latn-RS" sz="2200" i="1" dirty="0"/>
              <a:t>et al. </a:t>
            </a:r>
            <a:r>
              <a:rPr lang="hr-HR" altLang="sr-Latn-RS" sz="2200" dirty="0"/>
              <a:t>(i drugi)</a:t>
            </a:r>
          </a:p>
          <a:p>
            <a:pPr eaLnBrk="1" hangingPunct="1">
              <a:buFont typeface="Wingdings" panose="05000000000000000000" pitchFamily="2" charset="2"/>
              <a:buChar char="è"/>
            </a:pPr>
            <a:r>
              <a:rPr lang="hr-HR" altLang="sr-Latn-RS" sz="2200" dirty="0"/>
              <a:t>u nastavku slijede pravila za pisanje prvih (potpunih) citata (fusnota) za pojedine vrste izvora...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z="2500" b="1" dirty="0"/>
              <a:t>4.2.2. CITIRANJE UDŽBENIKA I MONOGRAFIJA</a:t>
            </a:r>
          </a:p>
        </p:txBody>
      </p:sp>
      <p:sp>
        <p:nvSpPr>
          <p:cNvPr id="2" name="Rectangle 1"/>
          <p:cNvSpPr/>
          <p:nvPr/>
        </p:nvSpPr>
        <p:spPr>
          <a:xfrm>
            <a:off x="735013" y="5805264"/>
            <a:ext cx="7797427" cy="288032"/>
          </a:xfrm>
          <a:prstGeom prst="rect">
            <a:avLst/>
          </a:prstGeom>
          <a:ln w="28575">
            <a:solidFill>
              <a:srgbClr val="00CCFF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5013" y="2276475"/>
            <a:ext cx="8208962" cy="4176713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è"/>
              <a:defRPr/>
            </a:pPr>
            <a:r>
              <a:rPr lang="hr-HR" altLang="sr-Latn-RS" sz="2400" dirty="0"/>
              <a:t>ELEMENTI CITATA (FUSNOTE) :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hr-HR" altLang="sr-Latn-RS" sz="2400" dirty="0"/>
              <a:t>prezime autora, ime autora (u fusnoti imena inicijalom)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hr-HR" altLang="sr-Latn-RS" sz="2400" dirty="0"/>
              <a:t>naslov djela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hr-HR" altLang="sr-Latn-RS" sz="2400" dirty="0"/>
              <a:t>izdavač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hr-HR" altLang="sr-Latn-RS" sz="2400" dirty="0"/>
              <a:t>mjesto izdavanja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hr-HR" altLang="sr-Latn-RS" sz="2400" dirty="0"/>
              <a:t>godina izdanja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hr-HR" altLang="sr-Latn-RS" sz="2400" dirty="0"/>
              <a:t>broj stranice ili stranica (ako je riječ o fusnoti)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endParaRPr lang="hr-HR" altLang="sr-Latn-RS" sz="2400" dirty="0"/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hr-HR" altLang="sr-Latn-RS" sz="1600" dirty="0">
                <a:solidFill>
                  <a:srgbClr val="002060"/>
                </a:solidFill>
              </a:rPr>
              <a:t>npr.</a:t>
            </a:r>
            <a:r>
              <a:rPr lang="hr-HR" altLang="sr-Latn-RS" sz="1600" dirty="0"/>
              <a:t> Smerdel, B., Sokol, S., Ustavno pravo, Narodne novine, Zagreb, 2009., str. 21-25.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/>
        </p:nvSpPr>
        <p:spPr>
          <a:xfrm>
            <a:off x="794866" y="4859605"/>
            <a:ext cx="7665565" cy="1881763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903650"/>
            <a:ext cx="7793037" cy="772750"/>
          </a:xfrm>
        </p:spPr>
        <p:txBody>
          <a:bodyPr/>
          <a:lstStyle/>
          <a:p>
            <a:r>
              <a:rPr lang="hr-HR" sz="2800" b="1" dirty="0"/>
              <a:t>4.2.3. CITIRANJE ČLANAKA IZ ČASOPISA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4867" y="2036877"/>
            <a:ext cx="7983488" cy="4651647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hr-HR" sz="2000" dirty="0"/>
              <a:t>autor (prezime, ime – u fusnoti imena inicijalom)</a:t>
            </a:r>
          </a:p>
          <a:p>
            <a:pPr marL="514350" indent="-514350">
              <a:buFont typeface="+mj-lt"/>
              <a:buAutoNum type="arabicPeriod"/>
            </a:pPr>
            <a:r>
              <a:rPr lang="hr-HR" sz="2000" dirty="0"/>
              <a:t>naslov članka</a:t>
            </a:r>
          </a:p>
          <a:p>
            <a:pPr marL="514350" indent="-514350">
              <a:buFont typeface="+mj-lt"/>
              <a:buAutoNum type="arabicPeriod"/>
            </a:pPr>
            <a:r>
              <a:rPr lang="hr-HR" sz="2000" dirty="0"/>
              <a:t>naslov publikacije (časopisa)</a:t>
            </a:r>
          </a:p>
          <a:p>
            <a:pPr marL="514350" indent="-514350">
              <a:buFont typeface="+mj-lt"/>
              <a:buAutoNum type="arabicPeriod"/>
            </a:pPr>
            <a:r>
              <a:rPr lang="hr-HR" sz="2000" dirty="0"/>
              <a:t>godište – naznačuje koliko godina se do tada časopis izdaje</a:t>
            </a:r>
          </a:p>
          <a:p>
            <a:pPr marL="514350" indent="-514350">
              <a:buFont typeface="+mj-lt"/>
              <a:buAutoNum type="arabicPeriod"/>
            </a:pPr>
            <a:r>
              <a:rPr lang="hr-HR" sz="2000" dirty="0"/>
              <a:t>godina (napisano u zagradi) – naznačuje godinu iz koje je broj</a:t>
            </a:r>
          </a:p>
          <a:p>
            <a:pPr marL="514350" indent="-514350">
              <a:buFont typeface="+mj-lt"/>
              <a:buAutoNum type="arabicPeriod"/>
            </a:pPr>
            <a:r>
              <a:rPr lang="hr-HR" sz="2000" dirty="0"/>
              <a:t>broj – naznačuje broj časopisa u toj godini izdavanja</a:t>
            </a:r>
          </a:p>
          <a:p>
            <a:pPr marL="514350" indent="-514350">
              <a:buFont typeface="+mj-lt"/>
              <a:buAutoNum type="arabicPeriod"/>
            </a:pPr>
            <a:r>
              <a:rPr lang="hr-HR" sz="2000" dirty="0"/>
              <a:t>citirane stranice (ako je riječ o fusnoti)</a:t>
            </a:r>
          </a:p>
          <a:p>
            <a:pPr marL="514350" indent="-514350">
              <a:buFont typeface="+mj-lt"/>
              <a:buAutoNum type="arabicPeriod"/>
            </a:pPr>
            <a:endParaRPr lang="hr-HR" sz="2000" dirty="0"/>
          </a:p>
          <a:p>
            <a:pPr marL="514350" indent="-514350">
              <a:buFont typeface="+mj-lt"/>
              <a:buAutoNum type="arabicPeriod"/>
            </a:pPr>
            <a:endParaRPr lang="hr-HR" sz="2000" dirty="0"/>
          </a:p>
          <a:p>
            <a:pPr marL="0" indent="0">
              <a:buNone/>
            </a:pPr>
            <a:r>
              <a:rPr lang="hr-HR" sz="2000" dirty="0">
                <a:solidFill>
                  <a:schemeClr val="tx2"/>
                </a:solidFill>
              </a:rPr>
              <a:t>npr.</a:t>
            </a:r>
            <a:r>
              <a:rPr lang="hr-HR" sz="2000" dirty="0"/>
              <a:t> Antić, T., Postupak i uvjeti za izbor sudaca Ustavnog suda Republike Hrvatske, Pravni vjesnik, 31(2015), 1, str. 75-77.</a:t>
            </a:r>
            <a:endParaRPr lang="hr-HR" sz="2000" dirty="0">
              <a:solidFill>
                <a:schemeClr val="tx2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1979712" y="5085184"/>
            <a:ext cx="216024" cy="28803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5292080" y="5085184"/>
            <a:ext cx="0" cy="36004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3752752" y="5984702"/>
            <a:ext cx="282973" cy="23676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endCxn id="32" idx="0"/>
          </p:cNvCxnSpPr>
          <p:nvPr/>
        </p:nvCxnSpPr>
        <p:spPr>
          <a:xfrm>
            <a:off x="5034708" y="5984702"/>
            <a:ext cx="8297" cy="29674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5724128" y="5984702"/>
            <a:ext cx="216024" cy="39662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6126778" y="5984702"/>
            <a:ext cx="533454" cy="32461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868472" y="4839525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400" dirty="0"/>
              <a:t>autor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716016" y="4859605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400" dirty="0"/>
              <a:t>naslov članka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356708" y="6165041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400" dirty="0"/>
              <a:t>časopis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610957" y="6281444"/>
            <a:ext cx="864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400" dirty="0"/>
              <a:t>godište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590859" y="6336350"/>
            <a:ext cx="8280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400" dirty="0"/>
              <a:t>godina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465700" y="6227439"/>
            <a:ext cx="5293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400" dirty="0"/>
              <a:t>broj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7185780" y="5984702"/>
            <a:ext cx="454449" cy="23676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7070676" y="6165304"/>
            <a:ext cx="17076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400" dirty="0"/>
              <a:t>citirane stranice (kod fusnota)</a:t>
            </a:r>
          </a:p>
        </p:txBody>
      </p:sp>
    </p:spTree>
    <p:extLst>
      <p:ext uri="{BB962C8B-B14F-4D97-AF65-F5344CB8AC3E}">
        <p14:creationId xmlns:p14="http://schemas.microsoft.com/office/powerpoint/2010/main" val="3711081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sz="3200" b="1"/>
              <a:t>ŠTO JE SEMINARSKI RAD?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"/>
            </a:pPr>
            <a:endParaRPr lang="hr-HR" altLang="sr-Latn-RS" sz="2400" dirty="0"/>
          </a:p>
          <a:p>
            <a:pPr>
              <a:buFont typeface="Wingdings" panose="05000000000000000000" pitchFamily="2" charset="2"/>
              <a:buChar char="è"/>
            </a:pPr>
            <a:r>
              <a:rPr lang="hr-HR" altLang="sr-Latn-RS" sz="2400" dirty="0"/>
              <a:t>priprema za izradu diplomskog rada</a:t>
            </a:r>
          </a:p>
          <a:p>
            <a:pPr>
              <a:buFont typeface="Wingdings" panose="05000000000000000000" pitchFamily="2" charset="2"/>
              <a:buChar char="è"/>
            </a:pPr>
            <a:endParaRPr lang="hr-HR" altLang="sr-Latn-RS" sz="2400" dirty="0"/>
          </a:p>
          <a:p>
            <a:pPr>
              <a:buFont typeface="Wingdings" panose="05000000000000000000" pitchFamily="2" charset="2"/>
              <a:buChar char="è"/>
            </a:pPr>
            <a:endParaRPr lang="hr-HR" altLang="sr-Latn-RS" sz="2400" dirty="0"/>
          </a:p>
          <a:p>
            <a:pPr>
              <a:buFont typeface="Wingdings" panose="05000000000000000000" pitchFamily="2" charset="2"/>
              <a:buChar char="è"/>
            </a:pPr>
            <a:r>
              <a:rPr lang="hr-HR" altLang="sr-Latn-RS" sz="2400" dirty="0"/>
              <a:t>razlike seminara prema diplomskom radu:</a:t>
            </a:r>
          </a:p>
          <a:p>
            <a:pPr lvl="1">
              <a:buFont typeface="Wingdings" panose="05000000000000000000" pitchFamily="2" charset="2"/>
              <a:buChar char="è"/>
            </a:pPr>
            <a:r>
              <a:rPr lang="hr-HR" altLang="sr-Latn-RS" sz="2000" dirty="0"/>
              <a:t>širina istraživanja (manje opsežno)</a:t>
            </a:r>
          </a:p>
          <a:p>
            <a:pPr lvl="1">
              <a:buFont typeface="Wingdings" panose="05000000000000000000" pitchFamily="2" charset="2"/>
              <a:buChar char="è"/>
            </a:pPr>
            <a:r>
              <a:rPr lang="hr-HR" altLang="sr-Latn-RS" sz="2000" dirty="0"/>
              <a:t>sadržajno kraći</a:t>
            </a:r>
          </a:p>
          <a:p>
            <a:pPr lvl="1">
              <a:buFont typeface="Wingdings" panose="05000000000000000000" pitchFamily="2" charset="2"/>
              <a:buChar char="è"/>
            </a:pPr>
            <a:r>
              <a:rPr lang="hr-HR" altLang="sr-Latn-RS" sz="2000" dirty="0"/>
              <a:t>faza </a:t>
            </a:r>
            <a:r>
              <a:rPr lang="hr-HR" altLang="sr-Latn-RS" sz="2000" i="1" dirty="0"/>
              <a:t>učenja</a:t>
            </a:r>
            <a:r>
              <a:rPr lang="hr-HR" altLang="sr-Latn-RS" sz="2000" dirty="0"/>
              <a:t> (diplomski rad – faza </a:t>
            </a:r>
            <a:r>
              <a:rPr lang="hr-HR" altLang="sr-Latn-RS" sz="2000" i="1" dirty="0"/>
              <a:t>realizacije</a:t>
            </a:r>
            <a:r>
              <a:rPr lang="hr-HR" altLang="sr-Latn-RS" sz="2000" dirty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2800" b="1" dirty="0"/>
              <a:t>4.2.4. CITIRANJE PROPISA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4D744A4-7DDC-1664-4BA4-8508040772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204864"/>
            <a:ext cx="7772400" cy="41148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è"/>
            </a:pPr>
            <a:r>
              <a:rPr lang="hr-HR" sz="1600" dirty="0"/>
              <a:t>propise </a:t>
            </a:r>
            <a:r>
              <a:rPr lang="hr-HR" sz="1600" u="sng" dirty="0">
                <a:solidFill>
                  <a:schemeClr val="tx2"/>
                </a:solidFill>
              </a:rPr>
              <a:t>obavezno citirati s Narodnih novina</a:t>
            </a:r>
          </a:p>
          <a:p>
            <a:pPr marL="0" indent="0">
              <a:buNone/>
            </a:pPr>
            <a:endParaRPr lang="hr-HR" sz="1600" dirty="0"/>
          </a:p>
          <a:p>
            <a:pPr>
              <a:buFont typeface="Wingdings" panose="05000000000000000000" pitchFamily="2" charset="2"/>
              <a:buChar char="è"/>
            </a:pPr>
            <a:r>
              <a:rPr lang="hr-HR" sz="1600" u="sng" dirty="0"/>
              <a:t>kod </a:t>
            </a:r>
            <a:r>
              <a:rPr lang="hr-HR" sz="1600" b="1" u="sng" dirty="0"/>
              <a:t>prvog</a:t>
            </a:r>
            <a:r>
              <a:rPr lang="hr-HR" sz="1600" u="sng" dirty="0"/>
              <a:t> navođenja pojedinog propisa</a:t>
            </a:r>
            <a:r>
              <a:rPr lang="hr-HR" sz="1600" dirty="0"/>
              <a:t>:</a:t>
            </a:r>
          </a:p>
          <a:p>
            <a:pPr marL="800100" lvl="1" indent="-342900">
              <a:buFont typeface="+mj-lt"/>
              <a:buAutoNum type="arabicPeriod"/>
            </a:pPr>
            <a:r>
              <a:rPr lang="hr-HR" sz="1600" dirty="0"/>
              <a:t>napisati naziv propisa u </a:t>
            </a:r>
            <a:r>
              <a:rPr lang="hr-HR" sz="1600" i="1" dirty="0"/>
              <a:t>nominativu</a:t>
            </a:r>
            <a:r>
              <a:rPr lang="hr-HR" sz="1600" dirty="0"/>
              <a:t>,</a:t>
            </a:r>
          </a:p>
          <a:p>
            <a:pPr marL="800100" lvl="1" indent="-342900">
              <a:buFont typeface="+mj-lt"/>
              <a:buAutoNum type="arabicPeriod"/>
            </a:pPr>
            <a:r>
              <a:rPr lang="hr-HR" sz="1600" dirty="0"/>
              <a:t>u zagradi napisati „Narodne novine, br. XY/ABC, ...,</a:t>
            </a:r>
          </a:p>
          <a:p>
            <a:pPr marL="800100" lvl="1" indent="-342900">
              <a:buFont typeface="+mj-lt"/>
              <a:buAutoNum type="arabicPeriod"/>
            </a:pPr>
            <a:r>
              <a:rPr lang="hr-HR" sz="1600" dirty="0"/>
              <a:t>zatvoriti zagradu, i</a:t>
            </a:r>
          </a:p>
          <a:p>
            <a:pPr marL="800100" lvl="1" indent="-342900">
              <a:buFont typeface="+mj-lt"/>
              <a:buAutoNum type="arabicPeriod"/>
            </a:pPr>
            <a:r>
              <a:rPr lang="hr-HR" sz="1600" dirty="0"/>
              <a:t>napisati citirani članak ili članke (ako je riječ o fusnoti)</a:t>
            </a:r>
          </a:p>
          <a:p>
            <a:pPr marL="57150" indent="0">
              <a:buNone/>
            </a:pPr>
            <a:r>
              <a:rPr lang="hr-HR" sz="1600" dirty="0">
                <a:solidFill>
                  <a:schemeClr val="tx2"/>
                </a:solidFill>
              </a:rPr>
              <a:t>Npr.</a:t>
            </a:r>
            <a:r>
              <a:rPr lang="hr-HR" sz="1600" dirty="0"/>
              <a:t> Ustav Republike Hrvatske (Narodne novine, br. 56/90, 135/97, 08/98, 113/00, 124/00, 28/01, 41/01, 55/01, 76/10, 85/10, 05/14), čl. 49. st. 1.</a:t>
            </a:r>
            <a:endParaRPr lang="hr-HR" sz="1600" dirty="0">
              <a:solidFill>
                <a:schemeClr val="tx2"/>
              </a:solidFill>
            </a:endParaRPr>
          </a:p>
          <a:p>
            <a:pPr marL="800100" lvl="1" indent="-342900">
              <a:buFont typeface="+mj-lt"/>
              <a:buAutoNum type="arabicPeriod"/>
            </a:pPr>
            <a:endParaRPr lang="hr-HR" sz="1600" dirty="0"/>
          </a:p>
          <a:p>
            <a:pPr marL="400050">
              <a:buFont typeface="Wingdings" panose="05000000000000000000" pitchFamily="2" charset="2"/>
              <a:buChar char="è"/>
            </a:pPr>
            <a:r>
              <a:rPr lang="hr-HR" sz="1600" u="sng" dirty="0"/>
              <a:t>kod </a:t>
            </a:r>
            <a:r>
              <a:rPr lang="hr-HR" sz="1600" b="1" u="sng" dirty="0"/>
              <a:t>kasnijih</a:t>
            </a:r>
            <a:r>
              <a:rPr lang="hr-HR" sz="1600" u="sng" dirty="0"/>
              <a:t> navođenja istog propisa</a:t>
            </a:r>
            <a:r>
              <a:rPr lang="hr-HR" sz="1600" dirty="0"/>
              <a:t> napisati samo citirani članak ili članke i naziv propisa u </a:t>
            </a:r>
            <a:r>
              <a:rPr lang="hr-HR" sz="1600" i="1" dirty="0"/>
              <a:t>genitivu</a:t>
            </a:r>
          </a:p>
          <a:p>
            <a:pPr marL="0" indent="0">
              <a:buNone/>
            </a:pPr>
            <a:r>
              <a:rPr lang="hr-HR" sz="1600" dirty="0">
                <a:solidFill>
                  <a:schemeClr val="tx2"/>
                </a:solidFill>
              </a:rPr>
              <a:t> Npr. </a:t>
            </a:r>
            <a:r>
              <a:rPr lang="hr-HR" sz="1600" dirty="0"/>
              <a:t>čl. 3. Ustava Republike Hrvatske; čl. 124. st. 2. t. 5. Zakona o kaznenom postupku</a:t>
            </a:r>
            <a:endParaRPr lang="hr-HR" sz="1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86767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827584" y="4446984"/>
            <a:ext cx="7967475" cy="288032"/>
          </a:xfrm>
          <a:prstGeom prst="rect">
            <a:avLst/>
          </a:prstGeom>
          <a:ln w="28575">
            <a:solidFill>
              <a:srgbClr val="00CCFF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2700" b="1" dirty="0"/>
              <a:t>4.2.5. </a:t>
            </a:r>
            <a:r>
              <a:rPr lang="hr-HR" sz="2700" b="1"/>
              <a:t>CITIRANJE PRAKSE USTAVNOG SUDA, SUDOVA I UPRAVNIH TIJELA</a:t>
            </a:r>
            <a:endParaRPr lang="hr-HR" sz="27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2017712"/>
            <a:ext cx="8127504" cy="4651648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hr-HR" sz="1800" dirty="0"/>
              <a:t>vrsta odluke ili akta (presuda, odluka, rješenje)</a:t>
            </a:r>
          </a:p>
          <a:p>
            <a:pPr>
              <a:buFont typeface="+mj-lt"/>
              <a:buAutoNum type="arabicPeriod"/>
            </a:pPr>
            <a:r>
              <a:rPr lang="hr-HR" sz="1800" dirty="0"/>
              <a:t>naziv tijela koje je donijelo odluku (odrediti funkcionalno i teritorijalno)</a:t>
            </a:r>
          </a:p>
          <a:p>
            <a:pPr>
              <a:buFont typeface="+mj-lt"/>
              <a:buAutoNum type="arabicPeriod"/>
            </a:pPr>
            <a:r>
              <a:rPr lang="hr-HR" sz="1800" dirty="0"/>
              <a:t>klasifikacija odluke - sadrži:</a:t>
            </a:r>
          </a:p>
          <a:p>
            <a:pPr lvl="1">
              <a:buFont typeface="+mj-lt"/>
              <a:buAutoNum type="arabicPeriod"/>
            </a:pPr>
            <a:r>
              <a:rPr lang="hr-HR" sz="1400" dirty="0"/>
              <a:t>slovo koje označava vrstu postupka,</a:t>
            </a:r>
          </a:p>
          <a:p>
            <a:pPr lvl="1">
              <a:buFont typeface="+mj-lt"/>
              <a:buAutoNum type="arabicPeriod"/>
            </a:pPr>
            <a:r>
              <a:rPr lang="hr-HR" sz="1400" dirty="0"/>
              <a:t>broj postupka, i </a:t>
            </a:r>
          </a:p>
          <a:p>
            <a:pPr lvl="1">
              <a:buFont typeface="+mj-lt"/>
              <a:buAutoNum type="arabicPeriod"/>
            </a:pPr>
            <a:r>
              <a:rPr lang="hr-HR" sz="1400" dirty="0"/>
              <a:t>godinu pokretanja postupka.</a:t>
            </a:r>
          </a:p>
          <a:p>
            <a:pPr>
              <a:buFont typeface="+mj-lt"/>
              <a:buAutoNum type="arabicPeriod"/>
            </a:pPr>
            <a:r>
              <a:rPr lang="hr-HR" sz="1800" dirty="0"/>
              <a:t>datum donošenja odluke (u obliku kao u donjem primjeru)</a:t>
            </a:r>
          </a:p>
          <a:p>
            <a:pPr>
              <a:buFont typeface="+mj-lt"/>
              <a:buAutoNum type="arabicPeriod"/>
            </a:pPr>
            <a:endParaRPr lang="hr-HR" sz="1800" dirty="0"/>
          </a:p>
          <a:p>
            <a:pPr marL="0" indent="0">
              <a:buNone/>
            </a:pPr>
            <a:r>
              <a:rPr lang="hr-HR" sz="1600" dirty="0">
                <a:solidFill>
                  <a:srgbClr val="002060"/>
                </a:solidFill>
              </a:rPr>
              <a:t>Npr.</a:t>
            </a:r>
            <a:r>
              <a:rPr lang="hr-HR" sz="1600" dirty="0"/>
              <a:t> Odluka Ustavnog suda Republike Hrvatske, br. U-I-254/2014, od 25. siječnja 2015.</a:t>
            </a:r>
            <a:endParaRPr lang="hr-HR" sz="1600" dirty="0">
              <a:solidFill>
                <a:srgbClr val="002060"/>
              </a:solidFill>
            </a:endParaRPr>
          </a:p>
          <a:p>
            <a:pPr>
              <a:buFont typeface="+mj-lt"/>
              <a:buAutoNum type="arabicPeriod"/>
            </a:pPr>
            <a:endParaRPr lang="hr-HR" sz="18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619672" y="4725144"/>
            <a:ext cx="0" cy="87396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975872" y="5587948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400" dirty="0"/>
              <a:t>vrsta odluke/akta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3496156" y="4731106"/>
            <a:ext cx="3046" cy="87396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843808" y="5582513"/>
            <a:ext cx="172819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400" dirty="0"/>
              <a:t>tijelo koje je donijelo odluku/akt (u genitivu)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5940152" y="4735016"/>
            <a:ext cx="0" cy="86584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164190" y="5599112"/>
            <a:ext cx="17328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400" dirty="0"/>
              <a:t>klasifikacija odluke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7740352" y="4725144"/>
            <a:ext cx="0" cy="86584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056395" y="5582513"/>
            <a:ext cx="158417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400" dirty="0"/>
              <a:t>datum donošenja odluke/akta u obliku „od ...”</a:t>
            </a:r>
          </a:p>
        </p:txBody>
      </p:sp>
    </p:spTree>
    <p:extLst>
      <p:ext uri="{BB962C8B-B14F-4D97-AF65-F5344CB8AC3E}">
        <p14:creationId xmlns:p14="http://schemas.microsoft.com/office/powerpoint/2010/main" val="24315762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z="2800" b="1" dirty="0"/>
              <a:t>4.2.6. CITIRANJE INTERNETSKIH IZVORA</a:t>
            </a:r>
          </a:p>
        </p:txBody>
      </p:sp>
      <p:sp>
        <p:nvSpPr>
          <p:cNvPr id="29699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900113" y="1844675"/>
            <a:ext cx="7772400" cy="4752677"/>
          </a:xfrm>
        </p:spPr>
        <p:txBody>
          <a:bodyPr/>
          <a:lstStyle/>
          <a:p>
            <a:pPr eaLnBrk="1" hangingPunct="1">
              <a:buSzTx/>
              <a:buFont typeface="Wingdings" panose="05000000000000000000" pitchFamily="2" charset="2"/>
              <a:buChar char="è"/>
              <a:defRPr/>
            </a:pPr>
            <a:r>
              <a:rPr lang="hr-HR" altLang="sr-Latn-RS" sz="1800" dirty="0"/>
              <a:t>koristiti isključivo članke s </a:t>
            </a:r>
            <a:r>
              <a:rPr lang="hr-HR" altLang="sr-Latn-RS" sz="1800" i="1" dirty="0"/>
              <a:t>pouzdanih</a:t>
            </a:r>
            <a:r>
              <a:rPr lang="hr-HR" altLang="sr-Latn-RS" sz="1800" dirty="0"/>
              <a:t> internetskih izvora!</a:t>
            </a:r>
          </a:p>
          <a:p>
            <a:pPr eaLnBrk="1" hangingPunct="1">
              <a:buSzTx/>
              <a:buFont typeface="Wingdings" panose="05000000000000000000" pitchFamily="2" charset="2"/>
              <a:buChar char="è"/>
              <a:defRPr/>
            </a:pPr>
            <a:r>
              <a:rPr lang="hr-HR" altLang="sr-Latn-RS" sz="1800" u="sng" dirty="0"/>
              <a:t>ELEMENTI CITATA (fusnote):</a:t>
            </a:r>
          </a:p>
          <a:p>
            <a:pPr lvl="1" eaLnBrk="1" hangingPunct="1">
              <a:buSzTx/>
              <a:buFont typeface="+mj-lt"/>
              <a:buAutoNum type="arabicPeriod"/>
              <a:defRPr/>
            </a:pPr>
            <a:r>
              <a:rPr lang="hr-HR" altLang="sr-Latn-RS" sz="1800" dirty="0"/>
              <a:t>prezime i ime autora (ukoliko je poznato)</a:t>
            </a:r>
          </a:p>
          <a:p>
            <a:pPr lvl="1" eaLnBrk="1" hangingPunct="1">
              <a:buSzTx/>
              <a:buFont typeface="+mj-lt"/>
              <a:buAutoNum type="arabicPeriod"/>
              <a:defRPr/>
            </a:pPr>
            <a:r>
              <a:rPr lang="hr-HR" altLang="sr-Latn-RS" sz="1800" dirty="0"/>
              <a:t>naslov članka</a:t>
            </a:r>
          </a:p>
          <a:p>
            <a:pPr lvl="1" eaLnBrk="1" hangingPunct="1">
              <a:buSzTx/>
              <a:buFont typeface="+mj-lt"/>
              <a:buAutoNum type="arabicPeriod"/>
              <a:defRPr/>
            </a:pPr>
            <a:r>
              <a:rPr lang="hr-HR" altLang="sr-Latn-RS" sz="1800" dirty="0"/>
              <a:t>web adresa izvora (piše se u novom redu ukoliko je link duži i prelazi u novi red - zbog nereda koji unosi primjena obostranog poravnanja kod linkova koji su približne veličine jednog reda teksta, ili čak i prelaze tu veličinu – jer Word cijelu poveznicu prepoznaje kao jednu riječ)</a:t>
            </a:r>
          </a:p>
          <a:p>
            <a:pPr lvl="1" eaLnBrk="1" hangingPunct="1">
              <a:buSzTx/>
              <a:buFont typeface="+mj-lt"/>
              <a:buAutoNum type="arabicPeriod"/>
              <a:defRPr/>
            </a:pPr>
            <a:r>
              <a:rPr lang="hr-HR" altLang="sr-Latn-RS" sz="1800" dirty="0"/>
              <a:t>datum korištenja izvora – i u fusnotama i u popisu literature</a:t>
            </a:r>
          </a:p>
          <a:p>
            <a:pPr marL="457200" lvl="1" indent="0" eaLnBrk="1" hangingPunct="1">
              <a:buSzTx/>
              <a:buNone/>
              <a:defRPr/>
            </a:pPr>
            <a:endParaRPr lang="hr-HR" altLang="sr-Latn-RS" sz="1800" dirty="0"/>
          </a:p>
          <a:p>
            <a:pPr marL="57150" indent="0" eaLnBrk="1" hangingPunct="1">
              <a:buSzTx/>
              <a:buFont typeface="Wingdings" panose="05000000000000000000" pitchFamily="2" charset="2"/>
              <a:buNone/>
              <a:defRPr/>
            </a:pPr>
            <a:r>
              <a:rPr lang="hr-HR" altLang="sr-Latn-RS" sz="1800" dirty="0"/>
              <a:t>npr. Ovo su suci Ustavnog suda RH,</a:t>
            </a:r>
          </a:p>
          <a:p>
            <a:pPr marL="57150" indent="0" eaLnBrk="1" hangingPunct="1">
              <a:buSzTx/>
              <a:buFont typeface="Wingdings" panose="05000000000000000000" pitchFamily="2" charset="2"/>
              <a:buNone/>
              <a:defRPr/>
            </a:pPr>
            <a:r>
              <a:rPr lang="hr-HR" altLang="sr-Latn-RS" sz="1800" dirty="0"/>
              <a:t>http://www.jutarnji.hr/ovo-su-suci-ustavnog-suda-rh/897038/?artId=897039, 21.05.2015.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z="3100" b="1" dirty="0"/>
              <a:t>4.3. SKRAĆENI CITAT – </a:t>
            </a:r>
            <a:r>
              <a:rPr lang="hr-HR" altLang="sr-Latn-RS" sz="3100" b="1" dirty="0">
                <a:solidFill>
                  <a:srgbClr val="C00000"/>
                </a:solidFill>
              </a:rPr>
              <a:t>NE KORISTITI</a:t>
            </a:r>
            <a:endParaRPr lang="hr-HR" altLang="sr-Latn-RS" sz="3100" b="1" dirty="0"/>
          </a:p>
        </p:txBody>
      </p:sp>
      <p:sp>
        <p:nvSpPr>
          <p:cNvPr id="2" name="Rectangle 1"/>
          <p:cNvSpPr/>
          <p:nvPr/>
        </p:nvSpPr>
        <p:spPr>
          <a:xfrm>
            <a:off x="1403648" y="4941168"/>
            <a:ext cx="7161944" cy="936104"/>
          </a:xfrm>
          <a:prstGeom prst="rect">
            <a:avLst/>
          </a:prstGeom>
          <a:ln w="28575">
            <a:solidFill>
              <a:srgbClr val="00CCFF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2204864"/>
            <a:ext cx="7772400" cy="3960440"/>
          </a:xfrm>
        </p:spPr>
        <p:txBody>
          <a:bodyPr/>
          <a:lstStyle/>
          <a:p>
            <a:pPr eaLnBrk="1" hangingPunct="1">
              <a:buSzTx/>
              <a:buFont typeface="Wingdings" panose="05000000000000000000" pitchFamily="2" charset="2"/>
              <a:buChar char="è"/>
            </a:pPr>
            <a:r>
              <a:rPr lang="hr-HR" altLang="sr-Latn-RS" sz="1800" dirty="0"/>
              <a:t>koristi se pri drugom ili kasnijem navođenju istog djela istog autora, ostavljajući pritom dovoljno elemenata za identifikaciju i djela i autora, ali se navodi nakon potpunog citata (u zagradi)</a:t>
            </a:r>
          </a:p>
          <a:p>
            <a:pPr eaLnBrk="1" hangingPunct="1">
              <a:buSzTx/>
              <a:buFont typeface="Wingdings" panose="05000000000000000000" pitchFamily="2" charset="2"/>
              <a:buChar char="è"/>
            </a:pPr>
            <a:r>
              <a:rPr lang="hr-HR" altLang="sr-Latn-RS" sz="1800" dirty="0"/>
              <a:t>naročito pripaziti u slučaju kada se u radu pojavljuje isti autor s više djela (treba pružiti dovoljno informacija kako bi se utvrdilo na točno koje djelo se pozivamo)</a:t>
            </a:r>
          </a:p>
          <a:p>
            <a:pPr eaLnBrk="1" hangingPunct="1">
              <a:buSzTx/>
              <a:buFont typeface="Wingdings" panose="05000000000000000000" pitchFamily="2" charset="2"/>
              <a:buChar char="è"/>
            </a:pPr>
            <a:r>
              <a:rPr lang="hr-HR" altLang="sr-Latn-RS" sz="1800" dirty="0"/>
              <a:t>uglavnom se ne koristi se u kraćim radovima (do 30-40 stranica)</a:t>
            </a:r>
          </a:p>
          <a:p>
            <a:pPr eaLnBrk="1" hangingPunct="1">
              <a:buSzTx/>
              <a:buFont typeface="Wingdings" panose="05000000000000000000" pitchFamily="2" charset="2"/>
              <a:buChar char="è"/>
            </a:pPr>
            <a:r>
              <a:rPr lang="hr-HR" altLang="sr-Latn-RS" sz="1800" dirty="0"/>
              <a:t>moguća velika sloboda autora kod izbora skraćenog citata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hr-HR" altLang="sr-Latn-RS" sz="1800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hr-HR" altLang="sr-Latn-RS" sz="1800" dirty="0"/>
              <a:t>	npr. Smerdel, Branko; Sokol, Smiljko, Ustavno pravo, Narodne novine, Zagreb, 2009., str. 28-29. (u daljnjem tekstu: Ustavno pravo) </a:t>
            </a:r>
            <a:r>
              <a:rPr lang="hr-HR" altLang="sr-Latn-RS" sz="1800" i="1" dirty="0"/>
              <a:t>ili</a:t>
            </a:r>
            <a:r>
              <a:rPr lang="hr-HR" altLang="sr-Latn-RS" sz="1800" dirty="0"/>
              <a:t> (u daljnjem tekstu: Smerdel, Sokol)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z="2800" b="1" dirty="0"/>
              <a:t>4.4. PONOVLJENI CITAT – </a:t>
            </a:r>
            <a:r>
              <a:rPr lang="hr-HR" altLang="sr-Latn-RS" sz="2800" b="1" dirty="0">
                <a:solidFill>
                  <a:srgbClr val="C00000"/>
                </a:solidFill>
              </a:rPr>
              <a:t>KORISTITI</a:t>
            </a:r>
            <a:br>
              <a:rPr lang="hr-HR" altLang="sr-Latn-RS" sz="2800" b="1" dirty="0"/>
            </a:br>
            <a:r>
              <a:rPr lang="hr-HR" altLang="sr-Latn-RS" sz="2800" b="1" dirty="0"/>
              <a:t>4.4.1. OSNOVNA PRAVILA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2276872"/>
            <a:ext cx="7988945" cy="3888432"/>
          </a:xfrm>
        </p:spPr>
        <p:txBody>
          <a:bodyPr/>
          <a:lstStyle/>
          <a:p>
            <a:pPr eaLnBrk="1" hangingPunct="1">
              <a:buSzTx/>
              <a:buFont typeface="Wingdings" panose="05000000000000000000" pitchFamily="2" charset="2"/>
              <a:buChar char="è"/>
              <a:defRPr/>
            </a:pPr>
            <a:r>
              <a:rPr lang="hr-HR" altLang="sr-Latn-RS" sz="1600" b="1" dirty="0"/>
              <a:t>uzastopne</a:t>
            </a:r>
            <a:r>
              <a:rPr lang="hr-HR" altLang="sr-Latn-RS" sz="1600" dirty="0"/>
              <a:t> bilješke koje se referiraju na </a:t>
            </a:r>
            <a:r>
              <a:rPr lang="hr-HR" altLang="sr-Latn-RS" sz="1600" b="1" dirty="0"/>
              <a:t>isto</a:t>
            </a:r>
            <a:r>
              <a:rPr lang="hr-HR" altLang="sr-Latn-RS" sz="1600" dirty="0"/>
              <a:t> mjesto </a:t>
            </a:r>
            <a:r>
              <a:rPr lang="hr-HR" altLang="sr-Latn-RS" sz="1600" b="1" dirty="0"/>
              <a:t>istog</a:t>
            </a:r>
            <a:r>
              <a:rPr lang="hr-HR" altLang="sr-Latn-RS" sz="1600" dirty="0"/>
              <a:t> rada - “Ibid.“</a:t>
            </a:r>
          </a:p>
          <a:p>
            <a:pPr eaLnBrk="1" hangingPunct="1">
              <a:buSzTx/>
              <a:buFont typeface="Wingdings" panose="05000000000000000000" pitchFamily="2" charset="2"/>
              <a:buChar char="è"/>
              <a:defRPr/>
            </a:pPr>
            <a:endParaRPr lang="hr-HR" altLang="sr-Latn-RS" sz="1600" dirty="0"/>
          </a:p>
          <a:p>
            <a:pPr eaLnBrk="1" hangingPunct="1">
              <a:buSzTx/>
              <a:buFont typeface="Wingdings" panose="05000000000000000000" pitchFamily="2" charset="2"/>
              <a:buChar char="è"/>
              <a:defRPr/>
            </a:pPr>
            <a:r>
              <a:rPr lang="hr-HR" altLang="sr-Latn-RS" sz="1600" b="1" dirty="0"/>
              <a:t>uzastopne</a:t>
            </a:r>
            <a:r>
              <a:rPr lang="hr-HR" altLang="sr-Latn-RS" sz="1600" dirty="0"/>
              <a:t> bilješke koje se referiraju na </a:t>
            </a:r>
            <a:r>
              <a:rPr lang="hr-HR" altLang="sr-Latn-RS" sz="1600" b="1" dirty="0"/>
              <a:t>različita</a:t>
            </a:r>
            <a:r>
              <a:rPr lang="hr-HR" altLang="sr-Latn-RS" sz="1600" dirty="0"/>
              <a:t> mjesta </a:t>
            </a:r>
            <a:r>
              <a:rPr lang="hr-HR" altLang="sr-Latn-RS" sz="1600" b="1" dirty="0"/>
              <a:t>istog</a:t>
            </a:r>
            <a:r>
              <a:rPr lang="hr-HR" altLang="sr-Latn-RS" sz="1600" dirty="0"/>
              <a:t> rada - “Ibid., str.“</a:t>
            </a:r>
          </a:p>
          <a:p>
            <a:pPr eaLnBrk="1" hangingPunct="1">
              <a:buSzTx/>
              <a:buFont typeface="Wingdings" panose="05000000000000000000" pitchFamily="2" charset="2"/>
              <a:buChar char="è"/>
              <a:defRPr/>
            </a:pPr>
            <a:endParaRPr lang="hr-HR" altLang="sr-Latn-RS" sz="1600" dirty="0"/>
          </a:p>
          <a:p>
            <a:pPr eaLnBrk="1" hangingPunct="1">
              <a:buSzTx/>
              <a:buFont typeface="Wingdings" panose="05000000000000000000" pitchFamily="2" charset="2"/>
              <a:buChar char="è"/>
              <a:defRPr/>
            </a:pPr>
            <a:r>
              <a:rPr lang="hr-HR" altLang="sr-Latn-RS" sz="1600" dirty="0"/>
              <a:t>bilješke </a:t>
            </a:r>
            <a:r>
              <a:rPr lang="hr-HR" altLang="sr-Latn-RS" sz="1600" b="1" dirty="0"/>
              <a:t>bez kontinuiteta</a:t>
            </a:r>
            <a:r>
              <a:rPr lang="hr-HR" altLang="sr-Latn-RS" sz="1600" dirty="0"/>
              <a:t> koje se referiraju na </a:t>
            </a:r>
            <a:r>
              <a:rPr lang="hr-HR" altLang="sr-Latn-RS" sz="1600" b="1" dirty="0"/>
              <a:t>različita</a:t>
            </a:r>
            <a:r>
              <a:rPr lang="hr-HR" altLang="sr-Latn-RS" sz="1600" dirty="0"/>
              <a:t> mjesta </a:t>
            </a:r>
            <a:r>
              <a:rPr lang="hr-HR" altLang="sr-Latn-RS" sz="1600" b="1" dirty="0"/>
              <a:t>istog</a:t>
            </a:r>
            <a:r>
              <a:rPr lang="hr-HR" altLang="sr-Latn-RS" sz="1600" dirty="0"/>
              <a:t> rada, a ranije </a:t>
            </a:r>
            <a:r>
              <a:rPr lang="hr-HR" altLang="sr-Latn-RS" sz="1600" b="1" u="sng" dirty="0"/>
              <a:t>nije</a:t>
            </a:r>
            <a:r>
              <a:rPr lang="hr-HR" altLang="sr-Latn-RS" sz="1600" dirty="0"/>
              <a:t> citirano </a:t>
            </a:r>
            <a:r>
              <a:rPr lang="hr-HR" altLang="sr-Latn-RS" sz="1600" b="1" dirty="0"/>
              <a:t>više</a:t>
            </a:r>
            <a:r>
              <a:rPr lang="hr-HR" altLang="sr-Latn-RS" sz="1600" dirty="0"/>
              <a:t> radova istog autora - “prezime autora, </a:t>
            </a:r>
            <a:r>
              <a:rPr lang="hr-HR" altLang="sr-Latn-RS" sz="1600" dirty="0" err="1"/>
              <a:t>op</a:t>
            </a:r>
            <a:r>
              <a:rPr lang="hr-HR" altLang="sr-Latn-RS" sz="1600" dirty="0"/>
              <a:t>. </a:t>
            </a:r>
            <a:r>
              <a:rPr lang="hr-HR" altLang="sr-Latn-RS" sz="1600" dirty="0" err="1"/>
              <a:t>cit</a:t>
            </a:r>
            <a:r>
              <a:rPr lang="hr-HR" altLang="sr-Latn-RS" sz="1600" dirty="0"/>
              <a:t>. (bilj. </a:t>
            </a:r>
            <a:r>
              <a:rPr lang="hr-HR" altLang="sr-Latn-RS" sz="1600" b="1" u="sng" dirty="0">
                <a:solidFill>
                  <a:srgbClr val="002060"/>
                </a:solidFill>
              </a:rPr>
              <a:t>A</a:t>
            </a:r>
            <a:r>
              <a:rPr lang="hr-HR" altLang="sr-Latn-RS" sz="1600" dirty="0"/>
              <a:t>), str.“</a:t>
            </a:r>
          </a:p>
          <a:p>
            <a:pPr marL="0" indent="0" eaLnBrk="1" hangingPunct="1">
              <a:buSzTx/>
              <a:buNone/>
              <a:defRPr/>
            </a:pPr>
            <a:r>
              <a:rPr lang="hr-HR" altLang="sr-Latn-RS" sz="1600" b="1" u="sng" dirty="0">
                <a:solidFill>
                  <a:srgbClr val="002060"/>
                </a:solidFill>
              </a:rPr>
              <a:t>A</a:t>
            </a:r>
            <a:r>
              <a:rPr lang="hr-HR" altLang="sr-Latn-RS" sz="1600" u="sng" dirty="0">
                <a:solidFill>
                  <a:srgbClr val="C00000"/>
                </a:solidFill>
              </a:rPr>
              <a:t> – </a:t>
            </a:r>
            <a:r>
              <a:rPr lang="hr-HR" altLang="sr-Latn-RS" sz="1600" b="1" u="sng" dirty="0">
                <a:solidFill>
                  <a:srgbClr val="C00000"/>
                </a:solidFill>
              </a:rPr>
              <a:t>mora</a:t>
            </a:r>
            <a:r>
              <a:rPr lang="hr-HR" altLang="sr-Latn-RS" sz="1600" u="sng" dirty="0">
                <a:solidFill>
                  <a:srgbClr val="C00000"/>
                </a:solidFill>
              </a:rPr>
              <a:t> biti fusnota gdje je </a:t>
            </a:r>
            <a:r>
              <a:rPr lang="hr-HR" altLang="sr-Latn-RS" sz="1600" b="1" u="sng" dirty="0">
                <a:solidFill>
                  <a:srgbClr val="C00000"/>
                </a:solidFill>
              </a:rPr>
              <a:t>prvi (potpuni)</a:t>
            </a:r>
            <a:r>
              <a:rPr lang="hr-HR" altLang="sr-Latn-RS" sz="1600" u="sng" dirty="0">
                <a:solidFill>
                  <a:srgbClr val="C00000"/>
                </a:solidFill>
              </a:rPr>
              <a:t> citat izvora koji se PONOVNO citira!!!</a:t>
            </a:r>
            <a:endParaRPr lang="hr-HR" altLang="sr-Latn-RS" sz="1600" dirty="0"/>
          </a:p>
          <a:p>
            <a:pPr eaLnBrk="1" hangingPunct="1">
              <a:buSzTx/>
              <a:buFont typeface="Wingdings" panose="05000000000000000000" pitchFamily="2" charset="2"/>
              <a:buChar char="è"/>
              <a:defRPr/>
            </a:pPr>
            <a:endParaRPr lang="hr-HR" altLang="sr-Latn-RS" sz="1600" dirty="0"/>
          </a:p>
          <a:p>
            <a:pPr eaLnBrk="1" hangingPunct="1">
              <a:buSzTx/>
              <a:buFont typeface="Wingdings" panose="05000000000000000000" pitchFamily="2" charset="2"/>
              <a:buChar char="è"/>
              <a:defRPr/>
            </a:pPr>
            <a:r>
              <a:rPr lang="hr-HR" altLang="sr-Latn-RS" sz="1600" dirty="0"/>
              <a:t>bilješke </a:t>
            </a:r>
            <a:r>
              <a:rPr lang="hr-HR" altLang="sr-Latn-RS" sz="1600" b="1" dirty="0"/>
              <a:t>bez kontinuiteta</a:t>
            </a:r>
            <a:r>
              <a:rPr lang="hr-HR" altLang="sr-Latn-RS" sz="1600" dirty="0"/>
              <a:t> koje se referiraju na </a:t>
            </a:r>
            <a:r>
              <a:rPr lang="hr-HR" altLang="sr-Latn-RS" sz="1600" b="1" dirty="0"/>
              <a:t>isto</a:t>
            </a:r>
            <a:r>
              <a:rPr lang="hr-HR" altLang="sr-Latn-RS" sz="1600" dirty="0"/>
              <a:t> mjesto </a:t>
            </a:r>
            <a:r>
              <a:rPr lang="hr-HR" altLang="sr-Latn-RS" sz="1600" b="1" dirty="0"/>
              <a:t>istog</a:t>
            </a:r>
            <a:r>
              <a:rPr lang="hr-HR" altLang="sr-Latn-RS" sz="1600" dirty="0"/>
              <a:t> rada, a ranije </a:t>
            </a:r>
            <a:r>
              <a:rPr lang="hr-HR" altLang="sr-Latn-RS" sz="1600" b="1" u="sng" dirty="0"/>
              <a:t>nije</a:t>
            </a:r>
            <a:r>
              <a:rPr lang="hr-HR" altLang="sr-Latn-RS" sz="1600" dirty="0"/>
              <a:t> citirano </a:t>
            </a:r>
            <a:r>
              <a:rPr lang="hr-HR" altLang="sr-Latn-RS" sz="1600" b="1" dirty="0"/>
              <a:t>više</a:t>
            </a:r>
            <a:r>
              <a:rPr lang="hr-HR" altLang="sr-Latn-RS" sz="1600" dirty="0"/>
              <a:t> radova istog autora - “prezime autora, loc. cit. (bilj. </a:t>
            </a:r>
            <a:r>
              <a:rPr lang="hr-HR" altLang="sr-Latn-RS" sz="1600" b="1" u="sng" dirty="0">
                <a:solidFill>
                  <a:srgbClr val="002060"/>
                </a:solidFill>
              </a:rPr>
              <a:t>B</a:t>
            </a:r>
            <a:r>
              <a:rPr lang="hr-HR" altLang="sr-Latn-RS" sz="1600" dirty="0"/>
              <a:t>)”</a:t>
            </a:r>
          </a:p>
          <a:p>
            <a:pPr marL="0" indent="0" eaLnBrk="1" hangingPunct="1">
              <a:buSzTx/>
              <a:buNone/>
              <a:defRPr/>
            </a:pPr>
            <a:r>
              <a:rPr lang="hr-HR" altLang="sr-Latn-RS" sz="1600" b="1" u="sng" dirty="0">
                <a:solidFill>
                  <a:srgbClr val="002060"/>
                </a:solidFill>
              </a:rPr>
              <a:t>B</a:t>
            </a:r>
            <a:r>
              <a:rPr lang="hr-HR" altLang="sr-Latn-RS" sz="1600" u="sng" dirty="0">
                <a:solidFill>
                  <a:srgbClr val="C00000"/>
                </a:solidFill>
              </a:rPr>
              <a:t> - </a:t>
            </a:r>
            <a:r>
              <a:rPr lang="hr-HR" altLang="sr-Latn-RS" sz="1600" b="1" u="sng" dirty="0">
                <a:solidFill>
                  <a:srgbClr val="C00000"/>
                </a:solidFill>
              </a:rPr>
              <a:t>ne mora</a:t>
            </a:r>
            <a:r>
              <a:rPr lang="hr-HR" altLang="sr-Latn-RS" sz="1600" u="sng" dirty="0">
                <a:solidFill>
                  <a:srgbClr val="C00000"/>
                </a:solidFill>
              </a:rPr>
              <a:t> nužno biti ona fusnota gdje je </a:t>
            </a:r>
            <a:r>
              <a:rPr lang="hr-HR" altLang="sr-Latn-RS" sz="1600" b="1" u="sng" dirty="0">
                <a:solidFill>
                  <a:srgbClr val="C00000"/>
                </a:solidFill>
              </a:rPr>
              <a:t>prvi/puni</a:t>
            </a:r>
            <a:r>
              <a:rPr lang="hr-HR" altLang="sr-Latn-RS" sz="1600" u="sng" dirty="0">
                <a:solidFill>
                  <a:srgbClr val="C00000"/>
                </a:solidFill>
              </a:rPr>
              <a:t> citat!!! To je fusnota gdje je prvi puta citirano baš to MJESTO nekog izvora koja se PONOVNO koristi i navodi!!!</a:t>
            </a:r>
            <a:endParaRPr lang="hr-HR" altLang="sr-Latn-RS" sz="1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2800" b="1" dirty="0"/>
              <a:t>4.4.2. TABLIČNI PRIKAZ PRAVILA PISANJA PONOVLJENIH CITATA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8029564"/>
              </p:ext>
            </p:extLst>
          </p:nvPr>
        </p:nvGraphicFramePr>
        <p:xfrm>
          <a:off x="683568" y="2276872"/>
          <a:ext cx="7772400" cy="2214880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1373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989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sz="1400" dirty="0">
                          <a:solidFill>
                            <a:schemeClr val="bg1"/>
                          </a:solidFill>
                        </a:rPr>
                        <a:t>Uzastopne</a:t>
                      </a:r>
                      <a:r>
                        <a:rPr lang="hr-HR" sz="1400" baseline="0" dirty="0">
                          <a:solidFill>
                            <a:schemeClr val="bg1"/>
                          </a:solidFill>
                        </a:rPr>
                        <a:t> bilješke</a:t>
                      </a:r>
                      <a:endParaRPr lang="hr-HR" sz="1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dirty="0">
                          <a:solidFill>
                            <a:schemeClr val="bg1"/>
                          </a:solidFill>
                        </a:rPr>
                        <a:t>Isto mjesto u radu koje je već ranije citirano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dirty="0">
                          <a:solidFill>
                            <a:schemeClr val="bg1"/>
                          </a:solidFill>
                        </a:rPr>
                        <a:t>Ranije citirano više djela istog autora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dirty="0">
                          <a:solidFill>
                            <a:schemeClr val="bg1"/>
                          </a:solidFill>
                        </a:rPr>
                        <a:t>Oblik ponovljenog citata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sz="1400" dirty="0">
                          <a:solidFill>
                            <a:schemeClr val="bg1"/>
                          </a:solidFill>
                        </a:rPr>
                        <a:t>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dirty="0">
                          <a:solidFill>
                            <a:schemeClr val="bg1"/>
                          </a:solidFill>
                        </a:rPr>
                        <a:t>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dirty="0">
                          <a:solidFill>
                            <a:schemeClr val="bg1"/>
                          </a:solidFill>
                        </a:rPr>
                        <a:t>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dirty="0">
                          <a:solidFill>
                            <a:schemeClr val="bg1"/>
                          </a:solidFill>
                        </a:rPr>
                        <a:t>Ibid.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sz="1400" dirty="0">
                          <a:solidFill>
                            <a:schemeClr val="bg1"/>
                          </a:solidFill>
                        </a:rPr>
                        <a:t>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dirty="0">
                          <a:solidFill>
                            <a:schemeClr val="bg1"/>
                          </a:solidFill>
                        </a:rPr>
                        <a:t>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dirty="0">
                          <a:solidFill>
                            <a:schemeClr val="bg1"/>
                          </a:solidFill>
                        </a:rPr>
                        <a:t>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dirty="0">
                          <a:solidFill>
                            <a:schemeClr val="bg1"/>
                          </a:solidFill>
                        </a:rPr>
                        <a:t>Ibid., str.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sz="1400" dirty="0">
                          <a:solidFill>
                            <a:schemeClr val="bg1"/>
                          </a:solidFill>
                        </a:rPr>
                        <a:t>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dirty="0">
                          <a:solidFill>
                            <a:schemeClr val="bg1"/>
                          </a:solidFill>
                        </a:rPr>
                        <a:t>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dirty="0">
                          <a:solidFill>
                            <a:schemeClr val="bg1"/>
                          </a:solidFill>
                        </a:rPr>
                        <a:t>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dirty="0">
                          <a:solidFill>
                            <a:schemeClr val="bg1"/>
                          </a:solidFill>
                        </a:rPr>
                        <a:t>prezime, op.cit. (bilj</a:t>
                      </a:r>
                      <a:r>
                        <a:rPr lang="hr-HR" sz="1400" baseline="0" dirty="0">
                          <a:solidFill>
                            <a:schemeClr val="bg1"/>
                          </a:solidFill>
                        </a:rPr>
                        <a:t>. </a:t>
                      </a:r>
                      <a:r>
                        <a:rPr lang="hr-HR" sz="1400" b="1" u="sng" baseline="0" dirty="0">
                          <a:solidFill>
                            <a:srgbClr val="002060"/>
                          </a:solidFill>
                        </a:rPr>
                        <a:t>A</a:t>
                      </a:r>
                      <a:r>
                        <a:rPr lang="hr-HR" sz="1400" baseline="0" dirty="0">
                          <a:solidFill>
                            <a:schemeClr val="bg1"/>
                          </a:solidFill>
                        </a:rPr>
                        <a:t>), str.</a:t>
                      </a:r>
                      <a:endParaRPr lang="hr-HR" sz="1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sz="1400" dirty="0">
                          <a:solidFill>
                            <a:schemeClr val="bg1"/>
                          </a:solidFill>
                        </a:rPr>
                        <a:t>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dirty="0">
                          <a:solidFill>
                            <a:schemeClr val="bg1"/>
                          </a:solidFill>
                        </a:rPr>
                        <a:t>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dirty="0">
                          <a:solidFill>
                            <a:schemeClr val="bg1"/>
                          </a:solidFill>
                        </a:rPr>
                        <a:t>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dirty="0">
                          <a:solidFill>
                            <a:schemeClr val="bg1"/>
                          </a:solidFill>
                        </a:rPr>
                        <a:t>prezime, loc.cit. (bilj.</a:t>
                      </a:r>
                      <a:r>
                        <a:rPr lang="hr-HR" sz="140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hr-HR" sz="1400" b="1" u="sng" baseline="0" dirty="0">
                          <a:solidFill>
                            <a:srgbClr val="002060"/>
                          </a:solidFill>
                        </a:rPr>
                        <a:t>B</a:t>
                      </a:r>
                      <a:r>
                        <a:rPr lang="hr-HR" sz="1400" baseline="0" dirty="0">
                          <a:solidFill>
                            <a:schemeClr val="bg1"/>
                          </a:solidFill>
                        </a:rPr>
                        <a:t>)</a:t>
                      </a:r>
                      <a:endParaRPr lang="hr-HR" sz="1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3568" y="4869160"/>
            <a:ext cx="77930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400" dirty="0"/>
              <a:t>bilj. </a:t>
            </a:r>
            <a:r>
              <a:rPr lang="hr-HR" sz="1400" b="1" u="sng" dirty="0">
                <a:solidFill>
                  <a:srgbClr val="002060"/>
                </a:solidFill>
              </a:rPr>
              <a:t>A</a:t>
            </a:r>
            <a:r>
              <a:rPr lang="hr-HR" sz="1400" dirty="0"/>
              <a:t> – bilješka u kojoj se citirano djelo PRVI PUTA spominje</a:t>
            </a:r>
          </a:p>
          <a:p>
            <a:endParaRPr lang="hr-HR" sz="1400" dirty="0"/>
          </a:p>
          <a:p>
            <a:r>
              <a:rPr lang="hr-HR" sz="1400" dirty="0"/>
              <a:t>bilj. </a:t>
            </a:r>
            <a:r>
              <a:rPr lang="hr-HR" sz="1400" b="1" u="sng" dirty="0">
                <a:solidFill>
                  <a:srgbClr val="002060"/>
                </a:solidFill>
              </a:rPr>
              <a:t>B</a:t>
            </a:r>
            <a:r>
              <a:rPr lang="hr-HR" sz="1400" dirty="0"/>
              <a:t> – bilješka u kojoj je citirano ISTO MJESTO KOJE SE OPET CITIRA U TOM ISTOM DJELU</a:t>
            </a:r>
          </a:p>
        </p:txBody>
      </p:sp>
    </p:spTree>
    <p:extLst>
      <p:ext uri="{BB962C8B-B14F-4D97-AF65-F5344CB8AC3E}">
        <p14:creationId xmlns:p14="http://schemas.microsoft.com/office/powerpoint/2010/main" val="405697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sz="3200" b="1" dirty="0"/>
              <a:t>4.5. CITIRANJE RADOVA S HRČKA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>
          <a:xfrm>
            <a:off x="1259632" y="1943100"/>
            <a:ext cx="7199139" cy="1339850"/>
          </a:xfrm>
        </p:spPr>
        <p:txBody>
          <a:bodyPr/>
          <a:lstStyle/>
          <a:p>
            <a:pPr marL="0" indent="0">
              <a:buNone/>
            </a:pPr>
            <a:r>
              <a:rPr lang="hr-HR" altLang="sr-Latn-RS" sz="2400" b="1" dirty="0">
                <a:solidFill>
                  <a:srgbClr val="C00000"/>
                </a:solidFill>
              </a:rPr>
              <a:t>ne</a:t>
            </a:r>
            <a:r>
              <a:rPr lang="hr-HR" altLang="sr-Latn-RS" sz="2400" dirty="0"/>
              <a:t> pisati </a:t>
            </a:r>
            <a:r>
              <a:rPr lang="hr-HR" altLang="sr-Latn-RS" sz="2400" b="1" dirty="0">
                <a:solidFill>
                  <a:srgbClr val="C00000"/>
                </a:solidFill>
              </a:rPr>
              <a:t>internetsku adresu</a:t>
            </a:r>
            <a:r>
              <a:rPr lang="hr-HR" altLang="sr-Latn-RS" sz="2400" dirty="0"/>
              <a:t> kao kod navođenja ostalih internetskih izvora, već citirati </a:t>
            </a:r>
            <a:r>
              <a:rPr lang="hr-HR" altLang="sr-Latn-RS" sz="2400" b="1" u="sng" dirty="0">
                <a:solidFill>
                  <a:srgbClr val="C00000"/>
                </a:solidFill>
              </a:rPr>
              <a:t>kao da imate u posjedu tiskani primjerak časopisa</a:t>
            </a:r>
          </a:p>
        </p:txBody>
      </p:sp>
      <p:pic>
        <p:nvPicPr>
          <p:cNvPr id="48132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128" t="9332" r="28239" b="48001"/>
          <a:stretch>
            <a:fillRect/>
          </a:stretch>
        </p:blipFill>
        <p:spPr bwMode="auto">
          <a:xfrm>
            <a:off x="1835150" y="3500438"/>
            <a:ext cx="5616575" cy="304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Oval 8"/>
          <p:cNvSpPr/>
          <p:nvPr/>
        </p:nvSpPr>
        <p:spPr>
          <a:xfrm>
            <a:off x="2771775" y="4437063"/>
            <a:ext cx="3024188" cy="504825"/>
          </a:xfrm>
          <a:prstGeom prst="ellipse">
            <a:avLst/>
          </a:prstGeom>
          <a:noFill/>
          <a:ln w="9842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r-HR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4284663" y="3284538"/>
            <a:ext cx="142875" cy="1081087"/>
          </a:xfrm>
          <a:prstGeom prst="straightConnector1">
            <a:avLst/>
          </a:prstGeom>
          <a:ln w="98425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sz="3100" b="1" dirty="0"/>
              <a:t>5. NUMERIRANJE I PRINTANJE RADA</a:t>
            </a:r>
          </a:p>
        </p:txBody>
      </p:sp>
      <p:sp>
        <p:nvSpPr>
          <p:cNvPr id="49155" name="Content Placeholder 2"/>
          <p:cNvSpPr>
            <a:spLocks noGrp="1"/>
          </p:cNvSpPr>
          <p:nvPr>
            <p:ph idx="1"/>
          </p:nvPr>
        </p:nvSpPr>
        <p:spPr>
          <a:xfrm>
            <a:off x="1182688" y="2017713"/>
            <a:ext cx="7772400" cy="4579937"/>
          </a:xfrm>
        </p:spPr>
        <p:txBody>
          <a:bodyPr/>
          <a:lstStyle/>
          <a:p>
            <a:pPr>
              <a:buFont typeface="Wingdings" panose="05000000000000000000" pitchFamily="2" charset="2"/>
              <a:buChar char="è"/>
            </a:pPr>
            <a:r>
              <a:rPr lang="hr-HR" altLang="sr-Latn-RS" sz="2000" dirty="0"/>
              <a:t>Postupak:</a:t>
            </a:r>
          </a:p>
          <a:p>
            <a:pPr marL="914400" lvl="1" indent="-514350">
              <a:buFont typeface="Tahoma" panose="020B0604030504040204" pitchFamily="34" charset="0"/>
              <a:buAutoNum type="arabicPeriod"/>
            </a:pPr>
            <a:r>
              <a:rPr lang="hr-HR" altLang="sr-Latn-RS" sz="2000" dirty="0"/>
              <a:t>kreirati tri dokumenta</a:t>
            </a:r>
          </a:p>
          <a:p>
            <a:pPr marL="1314450" lvl="2" indent="-514350">
              <a:buFont typeface="Tahoma" panose="020B0604030504040204" pitchFamily="34" charset="0"/>
              <a:buAutoNum type="arabicPeriod"/>
            </a:pPr>
            <a:r>
              <a:rPr lang="hr-HR" altLang="sr-Latn-RS" sz="2000" dirty="0"/>
              <a:t>naslovnu stranicu – ne numerirati</a:t>
            </a:r>
          </a:p>
          <a:p>
            <a:pPr marL="1314450" lvl="2" indent="-514350">
              <a:buFont typeface="Tahoma" panose="020B0604030504040204" pitchFamily="34" charset="0"/>
              <a:buAutoNum type="arabicPeriod"/>
            </a:pPr>
            <a:r>
              <a:rPr lang="hr-HR" altLang="sr-Latn-RS" sz="2000" dirty="0"/>
              <a:t>popis literature – ne numerirati</a:t>
            </a:r>
          </a:p>
          <a:p>
            <a:pPr marL="1314450" lvl="2" indent="-514350">
              <a:buFont typeface="Tahoma" panose="020B0604030504040204" pitchFamily="34" charset="0"/>
              <a:buAutoNum type="arabicPeriod"/>
            </a:pPr>
            <a:r>
              <a:rPr lang="hr-HR" altLang="sr-Latn-RS" sz="2000" dirty="0"/>
              <a:t>uvod+razrada+zaključak+sadržaj (tim redoslijedom!)</a:t>
            </a:r>
          </a:p>
          <a:p>
            <a:pPr marL="914400" lvl="1" indent="-514350">
              <a:buFont typeface="Tahoma" panose="020B0604030504040204" pitchFamily="34" charset="0"/>
              <a:buAutoNum type="arabicPeriod"/>
            </a:pPr>
            <a:r>
              <a:rPr lang="hr-HR" altLang="sr-Latn-RS" sz="2000" dirty="0"/>
              <a:t>dokument pod brojem 3 naveden iznad numerirati</a:t>
            </a:r>
          </a:p>
          <a:p>
            <a:pPr marL="914400" lvl="1" indent="-514350">
              <a:buFont typeface="Tahoma" panose="020B0604030504040204" pitchFamily="34" charset="0"/>
              <a:buAutoNum type="arabicPeriod"/>
            </a:pPr>
            <a:r>
              <a:rPr lang="hr-HR" altLang="sr-Latn-RS" sz="2000" dirty="0"/>
              <a:t>isprintati: uvod+razrada+zaključak</a:t>
            </a:r>
          </a:p>
          <a:p>
            <a:pPr marL="914400" lvl="1" indent="-514350">
              <a:buFont typeface="Tahoma" panose="020B0604030504040204" pitchFamily="34" charset="0"/>
              <a:buAutoNum type="arabicPeriod"/>
            </a:pPr>
            <a:r>
              <a:rPr lang="hr-HR" altLang="sr-Latn-RS" sz="2000" dirty="0"/>
              <a:t>ukloniti numeriranje iz podnožja</a:t>
            </a:r>
          </a:p>
          <a:p>
            <a:pPr marL="914400" lvl="1" indent="-514350">
              <a:buFont typeface="Tahoma" panose="020B0604030504040204" pitchFamily="34" charset="0"/>
              <a:buAutoNum type="arabicPeriod"/>
            </a:pPr>
            <a:r>
              <a:rPr lang="hr-HR" altLang="sr-Latn-RS" sz="2000" dirty="0"/>
              <a:t>isprintati samo sadržaj</a:t>
            </a:r>
          </a:p>
          <a:p>
            <a:pPr marL="914400" lvl="1" indent="-514350">
              <a:buFont typeface="Tahoma" panose="020B0604030504040204" pitchFamily="34" charset="0"/>
              <a:buAutoNum type="arabicPeriod"/>
            </a:pPr>
            <a:r>
              <a:rPr lang="hr-HR" altLang="sr-Latn-RS" sz="2000" dirty="0"/>
              <a:t>posložiti dokumente za uvez (naslovna stranica, </a:t>
            </a:r>
            <a:r>
              <a:rPr lang="hr-HR" altLang="sr-Latn-RS" sz="2000" dirty="0">
                <a:solidFill>
                  <a:srgbClr val="C00000"/>
                </a:solidFill>
              </a:rPr>
              <a:t>sadržaj</a:t>
            </a:r>
            <a:r>
              <a:rPr lang="hr-HR" altLang="sr-Latn-RS" sz="2000" dirty="0"/>
              <a:t>, uvod, razrada, zaključak, popis literature)</a:t>
            </a:r>
          </a:p>
          <a:p>
            <a:pPr marL="914400" lvl="1" indent="-514350">
              <a:buFont typeface="Tahoma" panose="020B0604030504040204" pitchFamily="34" charset="0"/>
              <a:buAutoNum type="arabicPeriod"/>
            </a:pPr>
            <a:r>
              <a:rPr lang="hr-HR" altLang="sr-Latn-RS" sz="2000" dirty="0"/>
              <a:t>uvezati seminarski rad</a:t>
            </a:r>
          </a:p>
          <a:p>
            <a:pPr marL="914400" lvl="1" indent="-514350">
              <a:buFont typeface="Tahoma" panose="020B0604030504040204" pitchFamily="34" charset="0"/>
              <a:buAutoNum type="arabicPeriod"/>
            </a:pPr>
            <a:endParaRPr lang="hr-HR" altLang="sr-Latn-R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z="3200" b="1"/>
              <a:t>ZAKLJUČNE NAPOMENE (1)</a:t>
            </a:r>
          </a:p>
        </p:txBody>
      </p:sp>
      <p:pic>
        <p:nvPicPr>
          <p:cNvPr id="50179" name="Picture 4" descr="Rememb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276475"/>
            <a:ext cx="5446713" cy="352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180" name="Text Box 5"/>
          <p:cNvSpPr txBox="1">
            <a:spLocks noChangeArrowheads="1"/>
          </p:cNvSpPr>
          <p:nvPr/>
        </p:nvSpPr>
        <p:spPr bwMode="auto">
          <a:xfrm>
            <a:off x="4643438" y="2762914"/>
            <a:ext cx="4176712" cy="2800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marL="285750" indent="-285750"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è"/>
            </a:pPr>
            <a:r>
              <a:rPr lang="hr-HR" altLang="sr-Latn-RS" sz="1600" dirty="0"/>
              <a:t>Wikipedija se </a:t>
            </a:r>
            <a:r>
              <a:rPr lang="hr-HR" altLang="sr-Latn-RS" sz="1600" b="1" dirty="0"/>
              <a:t>ne</a:t>
            </a:r>
            <a:r>
              <a:rPr lang="hr-HR" altLang="sr-Latn-RS" sz="1600" dirty="0"/>
              <a:t> smije koristiti kao izvor u seminarskim radovima, ali može poslužiti da uputi na neki drugi relevantan izvor koji je naveden kao izvor toj objavi</a:t>
            </a:r>
          </a:p>
          <a:p>
            <a:pPr marL="285750" indent="-285750"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è"/>
            </a:pPr>
            <a:r>
              <a:rPr lang="hr-HR" altLang="sr-Latn-RS" sz="1600" dirty="0"/>
              <a:t>izbjegavati nestandardne formate za oblikovanje popisa i nabrajanja (</a:t>
            </a:r>
            <a:r>
              <a:rPr lang="hr-HR" altLang="sr-Latn-RS" sz="1600" i="1" dirty="0" err="1"/>
              <a:t>bulletting</a:t>
            </a:r>
            <a:r>
              <a:rPr lang="hr-HR" altLang="sr-Latn-RS" sz="1600" i="1" dirty="0"/>
              <a:t> </a:t>
            </a:r>
            <a:r>
              <a:rPr lang="hr-HR" altLang="sr-Latn-RS" sz="1600" i="1" dirty="0" err="1"/>
              <a:t>and</a:t>
            </a:r>
            <a:r>
              <a:rPr lang="hr-HR" altLang="sr-Latn-RS" sz="1600" i="1" dirty="0"/>
              <a:t> </a:t>
            </a:r>
            <a:r>
              <a:rPr lang="hr-HR" altLang="sr-Latn-RS" sz="1600" i="1" dirty="0" err="1"/>
              <a:t>numbering</a:t>
            </a:r>
            <a:r>
              <a:rPr lang="hr-HR" altLang="sr-Latn-RS" sz="1600" dirty="0"/>
              <a:t>)</a:t>
            </a:r>
          </a:p>
          <a:p>
            <a:pPr marL="285750" indent="-285750"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è"/>
            </a:pPr>
            <a:r>
              <a:rPr lang="hr-HR" altLang="sr-Latn-RS" sz="1600" dirty="0"/>
              <a:t>latinske izreke i strane izraze pisati </a:t>
            </a:r>
            <a:r>
              <a:rPr lang="hr-HR" altLang="sr-Latn-RS" sz="1600" i="1" dirty="0"/>
              <a:t>kurzivom</a:t>
            </a:r>
            <a:r>
              <a:rPr lang="hr-HR" altLang="sr-Latn-RS" sz="1600" dirty="0"/>
              <a:t> ili </a:t>
            </a:r>
            <a:r>
              <a:rPr lang="hr-HR" altLang="sr-Latn-RS" sz="1600" i="1" dirty="0"/>
              <a:t>italikom</a:t>
            </a:r>
            <a:endParaRPr lang="hr-HR" altLang="sr-Latn-RS" sz="16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z="3200" b="1"/>
              <a:t>ZAKLJUČNE NAPOMENE (2)</a:t>
            </a:r>
          </a:p>
        </p:txBody>
      </p:sp>
      <p:pic>
        <p:nvPicPr>
          <p:cNvPr id="52227" name="Picture 4" descr="Rememb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276475"/>
            <a:ext cx="5446713" cy="352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28" name="Text Box 5"/>
          <p:cNvSpPr txBox="1">
            <a:spLocks noChangeArrowheads="1"/>
          </p:cNvSpPr>
          <p:nvPr/>
        </p:nvSpPr>
        <p:spPr bwMode="auto">
          <a:xfrm>
            <a:off x="4671062" y="2762914"/>
            <a:ext cx="4176712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marL="457200" lvl="1" indent="0" eaLnBrk="1" hangingPunct="1">
              <a:spcBef>
                <a:spcPct val="50000"/>
              </a:spcBef>
              <a:buClrTx/>
              <a:buSzTx/>
              <a:buNone/>
            </a:pPr>
            <a:endParaRPr lang="hr-HR" altLang="sr-Latn-RS" sz="1600" dirty="0"/>
          </a:p>
          <a:p>
            <a:pPr marL="285750" indent="-285750"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è"/>
            </a:pPr>
            <a:r>
              <a:rPr lang="hr-HR" altLang="sr-Latn-RS" sz="1600" dirty="0"/>
              <a:t>titule autora ne pisati (npr. prof. dr. sc.; doc. dr. sc.), osim kod navođenja mentora na naslovnoj stranici</a:t>
            </a:r>
          </a:p>
          <a:p>
            <a:pPr marL="285750" indent="-285750"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è"/>
            </a:pPr>
            <a:r>
              <a:rPr lang="hr-HR" altLang="sr-Latn-RS" sz="1600" dirty="0"/>
              <a:t>ukoliko se dio teksta preuzima s Interneta, ukloniti sve formate na kopiranom tekstu koji ne pripadaju seminarskom radu (obrub, sjenčanje teksta, itd.)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sz="3200" b="1"/>
              <a:t>FAZE PROCESA IZRADE SEMINARSKOG RADA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899592" y="2276872"/>
            <a:ext cx="7128792" cy="4114800"/>
          </a:xfrm>
        </p:spPr>
        <p:txBody>
          <a:bodyPr/>
          <a:lstStyle/>
          <a:p>
            <a:pPr marL="514350" indent="-514350">
              <a:buFont typeface="Tahoma" panose="020B0604030504040204" pitchFamily="34" charset="0"/>
              <a:buAutoNum type="arabicPeriod"/>
            </a:pPr>
            <a:r>
              <a:rPr lang="hr-HR" altLang="sr-Latn-RS" sz="2000" dirty="0"/>
              <a:t>odabir teme seminarskog rada</a:t>
            </a:r>
          </a:p>
          <a:p>
            <a:pPr marL="514350" indent="-514350">
              <a:buFont typeface="Tahoma" panose="020B0604030504040204" pitchFamily="34" charset="0"/>
              <a:buAutoNum type="arabicPeriod"/>
            </a:pPr>
            <a:r>
              <a:rPr lang="hr-HR" altLang="sr-Latn-RS" sz="2000" dirty="0"/>
              <a:t>pretraživanje i prikupljanje literature</a:t>
            </a:r>
          </a:p>
          <a:p>
            <a:pPr marL="514350" indent="-514350">
              <a:buFont typeface="Tahoma" panose="020B0604030504040204" pitchFamily="34" charset="0"/>
              <a:buAutoNum type="arabicPeriod"/>
            </a:pPr>
            <a:r>
              <a:rPr lang="hr-HR" altLang="sr-Latn-RS" sz="2000" dirty="0"/>
              <a:t>obrada literature (čitati, bilježiti, kostur rada)</a:t>
            </a:r>
          </a:p>
          <a:p>
            <a:pPr marL="514350" indent="-514350">
              <a:buFont typeface="Tahoma" panose="020B0604030504040204" pitchFamily="34" charset="0"/>
              <a:buAutoNum type="arabicPeriod"/>
            </a:pPr>
            <a:r>
              <a:rPr lang="hr-HR" altLang="sr-Latn-RS" sz="2000" dirty="0"/>
              <a:t>pisanje razrade (paralelno pisati fusnote i bilježiti izvore)</a:t>
            </a:r>
          </a:p>
          <a:p>
            <a:pPr marL="514350" indent="-514350">
              <a:buFont typeface="Tahoma" panose="020B0604030504040204" pitchFamily="34" charset="0"/>
              <a:buAutoNum type="arabicPeriod"/>
            </a:pPr>
            <a:r>
              <a:rPr lang="hr-HR" altLang="sr-Latn-RS" sz="2000" dirty="0"/>
              <a:t>pisanje uvoda i zaključka</a:t>
            </a:r>
          </a:p>
          <a:p>
            <a:pPr marL="514350" indent="-514350">
              <a:buFont typeface="Tahoma" panose="020B0604030504040204" pitchFamily="34" charset="0"/>
              <a:buAutoNum type="arabicPeriod"/>
            </a:pPr>
            <a:r>
              <a:rPr lang="hr-HR" altLang="sr-Latn-RS" sz="2000" dirty="0"/>
              <a:t>kreiranje popisa literature</a:t>
            </a:r>
          </a:p>
          <a:p>
            <a:pPr marL="514350" indent="-514350">
              <a:buFont typeface="Tahoma" panose="020B0604030504040204" pitchFamily="34" charset="0"/>
              <a:buAutoNum type="arabicPeriod"/>
            </a:pPr>
            <a:r>
              <a:rPr lang="hr-HR" altLang="sr-Latn-RS" sz="2000" dirty="0"/>
              <a:t>kreiranje sadržaja</a:t>
            </a:r>
          </a:p>
          <a:p>
            <a:pPr marL="514350" indent="-514350">
              <a:buFont typeface="Tahoma" panose="020B0604030504040204" pitchFamily="34" charset="0"/>
              <a:buAutoNum type="arabicPeriod"/>
            </a:pPr>
            <a:r>
              <a:rPr lang="hr-HR" altLang="sr-Latn-RS" sz="2000" dirty="0"/>
              <a:t>kreiranje naslovne stranice</a:t>
            </a:r>
          </a:p>
          <a:p>
            <a:pPr marL="514350" indent="-514350">
              <a:buFont typeface="Tahoma" panose="020B0604030504040204" pitchFamily="34" charset="0"/>
              <a:buAutoNum type="arabicPeriod"/>
            </a:pPr>
            <a:r>
              <a:rPr lang="hr-HR" altLang="sr-Latn-RS" sz="2000" dirty="0"/>
              <a:t>provjera numeriranja i printanje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z="3200" b="1" dirty="0"/>
              <a:t>ZAKLJUČNE NAPOMENE (3)</a:t>
            </a:r>
          </a:p>
        </p:txBody>
      </p:sp>
      <p:sp>
        <p:nvSpPr>
          <p:cNvPr id="56323" name="Text Box 5"/>
          <p:cNvSpPr txBox="1">
            <a:spLocks noChangeArrowheads="1"/>
          </p:cNvSpPr>
          <p:nvPr/>
        </p:nvSpPr>
        <p:spPr bwMode="auto">
          <a:xfrm>
            <a:off x="358775" y="2057400"/>
            <a:ext cx="4319588" cy="477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marL="285750" indent="-285750"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è"/>
            </a:pPr>
            <a:r>
              <a:rPr lang="hr-HR" altLang="sr-Latn-RS" sz="1600" dirty="0"/>
              <a:t>ukoliko se kod godine izdanja spominju i mjeseci  (npr. ”</a:t>
            </a:r>
            <a:r>
              <a:rPr lang="hr-HR" altLang="sr-Latn-RS" sz="1600" b="1" dirty="0">
                <a:solidFill>
                  <a:srgbClr val="C00000"/>
                </a:solidFill>
              </a:rPr>
              <a:t>lipanj</a:t>
            </a:r>
            <a:r>
              <a:rPr lang="hr-HR" altLang="sr-Latn-RS" sz="1600" dirty="0"/>
              <a:t> 2013.”), njih </a:t>
            </a:r>
            <a:r>
              <a:rPr lang="hr-HR" altLang="sr-Latn-RS" sz="1600" b="1" dirty="0"/>
              <a:t>ne</a:t>
            </a:r>
            <a:r>
              <a:rPr lang="hr-HR" altLang="sr-Latn-RS" sz="1600" dirty="0"/>
              <a:t> uvrštavati ni u fusnotama ni u popisu literature! </a:t>
            </a:r>
            <a:r>
              <a:rPr lang="hr-HR" altLang="sr-Latn-RS" sz="1600" b="1" dirty="0"/>
              <a:t>iznimka</a:t>
            </a:r>
            <a:r>
              <a:rPr lang="hr-HR" altLang="sr-Latn-RS" sz="1600" dirty="0"/>
              <a:t> – citiranje odluka (gdje se piše datum donošenja) i naslovna stranica</a:t>
            </a:r>
          </a:p>
          <a:p>
            <a:pPr marL="285750" indent="-285750"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è"/>
            </a:pPr>
            <a:r>
              <a:rPr lang="hr-HR" altLang="sr-Latn-RS" sz="1600" dirty="0"/>
              <a:t>fusnote se nikad ne stavljaju na naslove i podnaslove, već </a:t>
            </a:r>
            <a:r>
              <a:rPr lang="hr-HR" altLang="sr-Latn-RS" sz="1600" b="1" dirty="0"/>
              <a:t>na kraju dijela teksta (rečenice ili odjeljka) koji je citiran ili parafraziran iz jednog izvora</a:t>
            </a:r>
            <a:r>
              <a:rPr lang="hr-HR" altLang="sr-Latn-RS" sz="1600" dirty="0"/>
              <a:t>, osim ako se izričito želi komentirati ili pojasniti neki konkretni pojam</a:t>
            </a:r>
            <a:endParaRPr lang="hr-HR" altLang="sr-Latn-RS" sz="1600" b="1" dirty="0"/>
          </a:p>
          <a:p>
            <a:pPr marL="285750" indent="-285750"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è"/>
            </a:pPr>
            <a:r>
              <a:rPr lang="hr-HR" altLang="sr-Latn-RS" sz="1600" dirty="0"/>
              <a:t>u seminarski rad </a:t>
            </a:r>
            <a:r>
              <a:rPr lang="hr-HR" altLang="sr-Latn-RS" sz="1600" b="1" dirty="0"/>
              <a:t>ne</a:t>
            </a:r>
            <a:r>
              <a:rPr lang="hr-HR" altLang="sr-Latn-RS" sz="1600" dirty="0"/>
              <a:t> stavljati slike osoba ili apstraktne slike, već isključivo tablice i grafikone (te shematske prikaze nekih složenijih procesa), i to samo ukoliko to zahtijeva sadržaj rada – npr. kod iznošenja nekih statističkih podataka ili usporedbi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64075" y="2031023"/>
            <a:ext cx="4279900" cy="452431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hr-HR" sz="1600" b="1" u="sng" dirty="0">
                <a:solidFill>
                  <a:srgbClr val="C00000"/>
                </a:solidFill>
              </a:rPr>
              <a:t>Upute za označavanje grafičkih prikaza</a:t>
            </a:r>
            <a:r>
              <a:rPr lang="hr-HR" sz="1600" b="1" dirty="0">
                <a:solidFill>
                  <a:srgbClr val="C00000"/>
                </a:solidFill>
              </a:rPr>
              <a:t>:</a:t>
            </a:r>
          </a:p>
          <a:p>
            <a:pPr>
              <a:defRPr/>
            </a:pPr>
            <a:endParaRPr lang="hr-HR" sz="1600" dirty="0"/>
          </a:p>
          <a:p>
            <a:pPr marL="342900" indent="-342900">
              <a:buFont typeface="+mj-lt"/>
              <a:buAutoNum type="arabicPeriod"/>
              <a:defRPr/>
            </a:pPr>
            <a:r>
              <a:rPr lang="hr-HR" sz="1600" dirty="0"/>
              <a:t>tablicu imenovati rednim brojem te vrste grafičkog prikaza u seminarskom radu (npr. Tablica 1.)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hr-HR" sz="1600" dirty="0"/>
              <a:t>nakon rednog broja slijedi </a:t>
            </a:r>
            <a:r>
              <a:rPr lang="hr-HR" sz="1600" b="1" dirty="0"/>
              <a:t>naziv</a:t>
            </a:r>
            <a:r>
              <a:rPr lang="hr-HR" sz="1600" dirty="0"/>
              <a:t> koji se određuje prema onome što grafički prikaz ilustrira (npr. Tablica 1. Broj ustavnih tužbi od 2010. do 2015. godine)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hr-HR" sz="1600" dirty="0"/>
              <a:t>ukoliko su podaci vlastito autorsko djelo, to je sve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hr-HR" sz="1600" dirty="0"/>
              <a:t>ukoliko su podaci preuzeti iz nekog izvora, potrebno je u novom redu (ispod naziva tablice) napisati izvor s kojeg je preuzet (najčešće web adresa, ali može biti i udžbenik, monografija, članak); izvori za tablice i grafičke prikaze se ne pišu u bilješkama (fusnotama)!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4572000" y="2348880"/>
            <a:ext cx="144016" cy="3600400"/>
          </a:xfrm>
          <a:prstGeom prst="straightConnector1">
            <a:avLst/>
          </a:prstGeom>
          <a:ln w="635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z="3200" b="1" dirty="0"/>
              <a:t>ZAKLJUČNE NAPOMENE (4)</a:t>
            </a:r>
          </a:p>
        </p:txBody>
      </p:sp>
      <p:pic>
        <p:nvPicPr>
          <p:cNvPr id="58371" name="Picture 4" descr="Rememb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14" t="4092" r="20683" b="4044"/>
          <a:stretch>
            <a:fillRect/>
          </a:stretch>
        </p:blipFill>
        <p:spPr bwMode="auto">
          <a:xfrm>
            <a:off x="1042988" y="2470558"/>
            <a:ext cx="3600450" cy="324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372" name="Text Box 5"/>
          <p:cNvSpPr txBox="1">
            <a:spLocks noChangeArrowheads="1"/>
          </p:cNvSpPr>
          <p:nvPr/>
        </p:nvSpPr>
        <p:spPr bwMode="auto">
          <a:xfrm>
            <a:off x="4643438" y="1916113"/>
            <a:ext cx="4176712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marL="285750" indent="-285750"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è"/>
            </a:pPr>
            <a:r>
              <a:rPr lang="hr-HR" altLang="sr-Latn-RS" sz="1600" dirty="0"/>
              <a:t>oznaka ponovljenog citata „ibid.” odnosi se isključivo na </a:t>
            </a:r>
            <a:r>
              <a:rPr lang="hr-HR" altLang="sr-Latn-RS" sz="1600" b="1" dirty="0"/>
              <a:t>neposredno prethodnu fusnotu</a:t>
            </a:r>
            <a:r>
              <a:rPr lang="hr-HR" altLang="sr-Latn-RS" sz="1600" dirty="0"/>
              <a:t>, pa se „ibid.” nikad ne može koristiti da bi se pozivalo na izvor naveden u fusnoti </a:t>
            </a:r>
            <a:r>
              <a:rPr lang="hr-HR" altLang="sr-Latn-RS" sz="1600" b="1" dirty="0">
                <a:solidFill>
                  <a:srgbClr val="C00000"/>
                </a:solidFill>
              </a:rPr>
              <a:t>ispred</a:t>
            </a:r>
            <a:r>
              <a:rPr lang="hr-HR" altLang="sr-Latn-RS" sz="1600" dirty="0"/>
              <a:t> prethodne, bez obzira što se citiralo u fusnoti između (pa čak i ako je u fusnoti između komentar autora rada, a ne navođenje izvora!)</a:t>
            </a:r>
          </a:p>
          <a:p>
            <a:pPr marL="285750" indent="-285750"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è"/>
            </a:pPr>
            <a:r>
              <a:rPr lang="hr-HR" altLang="sr-Latn-RS" sz="1600" dirty="0"/>
              <a:t>ukoliko se promijeni broj bilješke s izvorom na koji se pozivate, mora se popraviti i </a:t>
            </a:r>
            <a:r>
              <a:rPr lang="hr-HR" altLang="sr-Latn-RS" sz="1600" b="1" dirty="0">
                <a:solidFill>
                  <a:srgbClr val="C00000"/>
                </a:solidFill>
              </a:rPr>
              <a:t>broj citirane fusnote kod ponovljenog citata</a:t>
            </a:r>
          </a:p>
        </p:txBody>
      </p:sp>
      <p:sp>
        <p:nvSpPr>
          <p:cNvPr id="58373" name="TextBox 1"/>
          <p:cNvSpPr txBox="1">
            <a:spLocks noChangeArrowheads="1"/>
          </p:cNvSpPr>
          <p:nvPr/>
        </p:nvSpPr>
        <p:spPr bwMode="auto">
          <a:xfrm>
            <a:off x="4823619" y="5706158"/>
            <a:ext cx="3816350" cy="646112"/>
          </a:xfrm>
          <a:prstGeom prst="rect">
            <a:avLst/>
          </a:prstGeom>
          <a:noFill/>
          <a:ln w="28575">
            <a:solidFill>
              <a:srgbClr val="00CC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1800" dirty="0"/>
              <a:t>npr. Smerdel, Sokol, op.cit. (bilj. </a:t>
            </a:r>
            <a:r>
              <a:rPr lang="hr-HR" altLang="sr-Latn-RS" sz="1800" b="1" dirty="0">
                <a:solidFill>
                  <a:srgbClr val="C00000"/>
                </a:solidFill>
              </a:rPr>
              <a:t>2</a:t>
            </a:r>
            <a:r>
              <a:rPr lang="hr-HR" altLang="sr-Latn-RS" sz="1800" dirty="0"/>
              <a:t>), str. 61.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7740352" y="5301208"/>
            <a:ext cx="360040" cy="392286"/>
          </a:xfrm>
          <a:prstGeom prst="straightConnector1">
            <a:avLst/>
          </a:prstGeom>
          <a:ln w="635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z="3200" b="1" dirty="0"/>
              <a:t>ZAKLJUČNE NAPOMENE (5)</a:t>
            </a:r>
          </a:p>
        </p:txBody>
      </p:sp>
      <p:sp>
        <p:nvSpPr>
          <p:cNvPr id="58372" name="Text Box 5"/>
          <p:cNvSpPr txBox="1">
            <a:spLocks noChangeArrowheads="1"/>
          </p:cNvSpPr>
          <p:nvPr/>
        </p:nvSpPr>
        <p:spPr bwMode="auto">
          <a:xfrm>
            <a:off x="2260486" y="2060848"/>
            <a:ext cx="6256928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marL="285750" indent="-285750" algn="just"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è"/>
            </a:pPr>
            <a:r>
              <a:rPr lang="hr-HR" altLang="sr-Latn-RS" sz="1500" dirty="0"/>
              <a:t>ukoliko se u </a:t>
            </a:r>
            <a:r>
              <a:rPr lang="hr-HR" altLang="sr-Latn-RS" sz="1500" u="sng" dirty="0"/>
              <a:t>više</a:t>
            </a:r>
            <a:r>
              <a:rPr lang="hr-HR" altLang="sr-Latn-RS" sz="1500" dirty="0"/>
              <a:t> fusnota ponavlja </a:t>
            </a:r>
            <a:r>
              <a:rPr lang="hr-HR" altLang="sr-Latn-RS" sz="1500" u="sng" dirty="0"/>
              <a:t>isto</a:t>
            </a:r>
            <a:r>
              <a:rPr lang="hr-HR" altLang="sr-Latn-RS" sz="1500" dirty="0"/>
              <a:t> mjesto </a:t>
            </a:r>
            <a:r>
              <a:rPr lang="hr-HR" altLang="sr-Latn-RS" sz="1500" u="sng" dirty="0"/>
              <a:t>istog</a:t>
            </a:r>
            <a:r>
              <a:rPr lang="hr-HR" altLang="sr-Latn-RS" sz="1500" dirty="0"/>
              <a:t> rada, a potrebno je citirati to isto mjesto primjenom pravila </a:t>
            </a:r>
            <a:r>
              <a:rPr lang="hr-HR" altLang="sr-Latn-RS" sz="1500" i="1" dirty="0"/>
              <a:t>loc. cit.</a:t>
            </a:r>
            <a:r>
              <a:rPr lang="hr-HR" altLang="sr-Latn-RS" sz="1500" dirty="0"/>
              <a:t>, u zagradi pišemo </a:t>
            </a:r>
            <a:r>
              <a:rPr lang="hr-HR" altLang="sr-Latn-RS" sz="1500" b="1" dirty="0"/>
              <a:t>broj bilješke gdje je prvi puta citirano upravo to mjesto rada</a:t>
            </a:r>
            <a:endParaRPr lang="hr-HR" altLang="sr-Latn-RS" sz="1500" dirty="0"/>
          </a:p>
          <a:p>
            <a:pPr marL="285750" indent="-285750" algn="just"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è"/>
            </a:pPr>
            <a:r>
              <a:rPr lang="hr-HR" sz="1500" dirty="0"/>
              <a:t>kada je </a:t>
            </a:r>
            <a:r>
              <a:rPr lang="hr-HR" sz="1500" u="sng" dirty="0"/>
              <a:t>tri ili više</a:t>
            </a:r>
            <a:r>
              <a:rPr lang="hr-HR" sz="1500" dirty="0"/>
              <a:t> autora istog izvora i primjenjuje se skraćenica </a:t>
            </a:r>
            <a:r>
              <a:rPr lang="hr-HR" sz="1500" i="1" dirty="0"/>
              <a:t>et. al.</a:t>
            </a:r>
            <a:r>
              <a:rPr lang="hr-HR" sz="1500" dirty="0"/>
              <a:t>, izvor se citira na način „</a:t>
            </a:r>
            <a:r>
              <a:rPr lang="hr-HR" sz="1500" b="1" dirty="0"/>
              <a:t>prezime </a:t>
            </a:r>
            <a:r>
              <a:rPr lang="hr-HR" sz="1500" b="1" i="1" dirty="0"/>
              <a:t>et. al.</a:t>
            </a:r>
            <a:r>
              <a:rPr lang="hr-HR" sz="1500" dirty="0"/>
              <a:t>, ...“, i to i kod prvog navođenja i kod ponovljenih navođenja; </a:t>
            </a:r>
            <a:r>
              <a:rPr lang="hr-HR" sz="1500" u="sng" dirty="0"/>
              <a:t>izostavlja se ime/inicijal imena ostalih autora</a:t>
            </a:r>
            <a:endParaRPr lang="hr-HR" sz="1500" dirty="0"/>
          </a:p>
          <a:p>
            <a:pPr marL="285750" indent="-285750" algn="just"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è"/>
            </a:pPr>
            <a:r>
              <a:rPr lang="en-US" sz="1500" dirty="0" err="1"/>
              <a:t>prezimena</a:t>
            </a:r>
            <a:r>
              <a:rPr lang="en-US" sz="1500" dirty="0"/>
              <a:t> u </a:t>
            </a:r>
            <a:r>
              <a:rPr lang="en-US" sz="1500" dirty="0" err="1"/>
              <a:t>okviru</a:t>
            </a:r>
            <a:r>
              <a:rPr lang="en-US" sz="1500" dirty="0"/>
              <a:t> </a:t>
            </a:r>
            <a:r>
              <a:rPr lang="en-US" sz="1500" dirty="0" err="1"/>
              <a:t>istog</a:t>
            </a:r>
            <a:r>
              <a:rPr lang="en-US" sz="1500" dirty="0"/>
              <a:t> </a:t>
            </a:r>
            <a:r>
              <a:rPr lang="en-US" sz="1500" dirty="0" err="1"/>
              <a:t>izvora</a:t>
            </a:r>
            <a:r>
              <a:rPr lang="en-US" sz="1500" dirty="0"/>
              <a:t> </a:t>
            </a:r>
            <a:r>
              <a:rPr lang="en-US" sz="1500" dirty="0" err="1"/>
              <a:t>pišemo</a:t>
            </a:r>
            <a:r>
              <a:rPr lang="en-US" sz="1500" dirty="0"/>
              <a:t> </a:t>
            </a:r>
            <a:r>
              <a:rPr lang="en-US" sz="1500" dirty="0" err="1"/>
              <a:t>onim</a:t>
            </a:r>
            <a:r>
              <a:rPr lang="en-US" sz="1500" dirty="0"/>
              <a:t> </a:t>
            </a:r>
            <a:r>
              <a:rPr lang="en-US" sz="1500" dirty="0" err="1"/>
              <a:t>redoslijedom</a:t>
            </a:r>
            <a:r>
              <a:rPr lang="en-US" sz="1500" dirty="0"/>
              <a:t> </a:t>
            </a:r>
            <a:r>
              <a:rPr lang="en-US" sz="1500" dirty="0" err="1"/>
              <a:t>kojim</a:t>
            </a:r>
            <a:r>
              <a:rPr lang="en-US" sz="1500" dirty="0"/>
              <a:t> </a:t>
            </a:r>
            <a:r>
              <a:rPr lang="en-US" sz="1500" dirty="0" err="1"/>
              <a:t>su</a:t>
            </a:r>
            <a:r>
              <a:rPr lang="en-US" sz="1500" dirty="0"/>
              <a:t> </a:t>
            </a:r>
            <a:r>
              <a:rPr lang="en-US" sz="1500" dirty="0" err="1"/>
              <a:t>navedena</a:t>
            </a:r>
            <a:r>
              <a:rPr lang="en-US" sz="1500" dirty="0"/>
              <a:t> u </a:t>
            </a:r>
            <a:r>
              <a:rPr lang="en-US" sz="1500" dirty="0" err="1"/>
              <a:t>izvoru</a:t>
            </a:r>
            <a:r>
              <a:rPr lang="hr-HR" sz="1500" dirty="0"/>
              <a:t> (čak i ako nisu navedena abecednim redom)</a:t>
            </a:r>
          </a:p>
          <a:p>
            <a:pPr marL="285750" indent="-285750" algn="just"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è"/>
            </a:pPr>
            <a:r>
              <a:rPr lang="hr-HR" sz="1500" dirty="0"/>
              <a:t>ukoliko je u pitanju </a:t>
            </a:r>
            <a:r>
              <a:rPr lang="hr-HR" sz="1500" b="1" dirty="0"/>
              <a:t>zbirka radova</a:t>
            </a:r>
            <a:r>
              <a:rPr lang="hr-HR" sz="1500" dirty="0"/>
              <a:t>, onda se nakon podataka o autoru i nazivu rada iz zbirke navodi „u prezime urednika, inicijal imena urednika (oznaka „ur.”), naziv uredničke zbirke, izdavač, mjesto, godina, str.”</a:t>
            </a:r>
            <a:endParaRPr lang="en-US" sz="1500" dirty="0"/>
          </a:p>
          <a:p>
            <a:pPr marL="285750" indent="-285750" algn="just"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è"/>
            </a:pPr>
            <a:r>
              <a:rPr lang="hr-HR" sz="1500" dirty="0"/>
              <a:t>za citiranje prakse institucija izvan RH (npr. Vrhovni sud SAD-a, Europski sud za ljudska prava, itd.) mogu vrijediti drukčija pravila citiranja (konzultirati stranice institucija </a:t>
            </a:r>
            <a:r>
              <a:rPr lang="hr-HR" sz="1500"/>
              <a:t>ili druge znanstvene </a:t>
            </a:r>
            <a:r>
              <a:rPr lang="hr-HR" sz="1500" dirty="0"/>
              <a:t>radove)</a:t>
            </a:r>
            <a:endParaRPr lang="en-US" sz="15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934" y="3356992"/>
            <a:ext cx="1591944" cy="115212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29974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sz="3200" b="1" dirty="0"/>
              <a:t>PRETRAŽIVANJE LITERATURE</a:t>
            </a:r>
          </a:p>
        </p:txBody>
      </p:sp>
      <p:graphicFrame>
        <p:nvGraphicFramePr>
          <p:cNvPr id="15" name="Content Placeholder 14"/>
          <p:cNvGraphicFramePr>
            <a:graphicFrameLocks noGrp="1"/>
          </p:cNvGraphicFramePr>
          <p:nvPr>
            <p:ph idx="1"/>
          </p:nvPr>
        </p:nvGraphicFramePr>
        <p:xfrm>
          <a:off x="827584" y="2132856"/>
          <a:ext cx="77724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 tmFilter="0, 0; .2, .5; .8, .5; 1, 0"/>
                                        <p:tgtEl>
                                          <p:spTgt spid="15">
                                            <p:graphicEl>
                                              <a:dgm id="{AC9D76D4-9578-4F10-B016-9BEEBCB2657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500" autoRev="1" fill="hold"/>
                                        <p:tgtEl>
                                          <p:spTgt spid="15">
                                            <p:graphicEl>
                                              <a:dgm id="{AC9D76D4-9578-4F10-B016-9BEEBCB2657C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 tmFilter="0, 0; .2, .5; .8, .5; 1, 0"/>
                                        <p:tgtEl>
                                          <p:spTgt spid="15">
                                            <p:graphicEl>
                                              <a:dgm id="{DA4511DC-92FD-4276-BCD3-F2800985AB1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500" autoRev="1" fill="hold"/>
                                        <p:tgtEl>
                                          <p:spTgt spid="15">
                                            <p:graphicEl>
                                              <a:dgm id="{DA4511DC-92FD-4276-BCD3-F2800985AB15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1000" tmFilter="0, 0; .2, .5; .8, .5; 1, 0"/>
                                        <p:tgtEl>
                                          <p:spTgt spid="15">
                                            <p:graphicEl>
                                              <a:dgm id="{97FC3218-AC1B-4A09-8720-84C8AB0E2B6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500" autoRev="1" fill="hold"/>
                                        <p:tgtEl>
                                          <p:spTgt spid="15">
                                            <p:graphicEl>
                                              <a:dgm id="{97FC3218-AC1B-4A09-8720-84C8AB0E2B6B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 tmFilter="0, 0; .2, .5; .8, .5; 1, 0"/>
                                        <p:tgtEl>
                                          <p:spTgt spid="15">
                                            <p:graphicEl>
                                              <a:dgm id="{E5D36729-27E3-4338-8AF6-DA9E508B8D5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500" autoRev="1" fill="hold"/>
                                        <p:tgtEl>
                                          <p:spTgt spid="15">
                                            <p:graphicEl>
                                              <a:dgm id="{E5D36729-27E3-4338-8AF6-DA9E508B8D5B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1000" tmFilter="0, 0; .2, .5; .8, .5; 1, 0"/>
                                        <p:tgtEl>
                                          <p:spTgt spid="15">
                                            <p:graphicEl>
                                              <a:dgm id="{BD270B73-DC7C-4704-8ED0-493FBDA0075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500" autoRev="1" fill="hold"/>
                                        <p:tgtEl>
                                          <p:spTgt spid="15">
                                            <p:graphicEl>
                                              <a:dgm id="{BD270B73-DC7C-4704-8ED0-493FBDA00751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1000" tmFilter="0, 0; .2, .5; .8, .5; 1, 0"/>
                                        <p:tgtEl>
                                          <p:spTgt spid="15">
                                            <p:graphicEl>
                                              <a:dgm id="{0A287E8A-59F6-4A3A-9E19-051376510F4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500" autoRev="1" fill="hold"/>
                                        <p:tgtEl>
                                          <p:spTgt spid="15">
                                            <p:graphicEl>
                                              <a:dgm id="{0A287E8A-59F6-4A3A-9E19-051376510F48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5" grpId="0">
        <p:bldSub>
          <a:bldDgm bld="lvlOne" rev="1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z="3200" b="1" dirty="0"/>
              <a:t>1. PISANI RAD – UPUTE (DIJELOVI)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75856" y="1865969"/>
            <a:ext cx="5183188" cy="4753247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è"/>
            </a:pPr>
            <a:r>
              <a:rPr lang="hr-HR" altLang="sr-Latn-RS" sz="2400" u="sng" dirty="0"/>
              <a:t>naslovna stranica</a:t>
            </a:r>
          </a:p>
          <a:p>
            <a:pPr eaLnBrk="1" hangingPunct="1">
              <a:buFont typeface="Wingdings" panose="05000000000000000000" pitchFamily="2" charset="2"/>
              <a:buChar char="è"/>
            </a:pPr>
            <a:r>
              <a:rPr lang="hr-HR" altLang="sr-Latn-RS" sz="2400" dirty="0">
                <a:solidFill>
                  <a:srgbClr val="C00000"/>
                </a:solidFill>
              </a:rPr>
              <a:t>sažetak (apstrakt)*</a:t>
            </a:r>
          </a:p>
          <a:p>
            <a:pPr eaLnBrk="1" hangingPunct="1">
              <a:buFont typeface="Wingdings" panose="05000000000000000000" pitchFamily="2" charset="2"/>
              <a:buChar char="è"/>
            </a:pPr>
            <a:r>
              <a:rPr lang="hr-HR" altLang="sr-Latn-RS" sz="2400" dirty="0">
                <a:solidFill>
                  <a:srgbClr val="CC0000"/>
                </a:solidFill>
              </a:rPr>
              <a:t>ključne riječi/pojmovi*</a:t>
            </a:r>
            <a:endParaRPr lang="hr-HR" altLang="sr-Latn-RS" sz="2400" dirty="0">
              <a:solidFill>
                <a:srgbClr val="FF0000"/>
              </a:solidFill>
            </a:endParaRPr>
          </a:p>
          <a:p>
            <a:pPr eaLnBrk="1" hangingPunct="1">
              <a:buFont typeface="Wingdings" panose="05000000000000000000" pitchFamily="2" charset="2"/>
              <a:buChar char="è"/>
            </a:pPr>
            <a:r>
              <a:rPr lang="hr-HR" altLang="sr-Latn-RS" sz="2400" u="sng" dirty="0"/>
              <a:t>sadržaj</a:t>
            </a:r>
          </a:p>
          <a:p>
            <a:pPr eaLnBrk="1" hangingPunct="1">
              <a:buFont typeface="Wingdings" panose="05000000000000000000" pitchFamily="2" charset="2"/>
              <a:buChar char="è"/>
            </a:pPr>
            <a:r>
              <a:rPr lang="hr-HR" altLang="sr-Latn-RS" sz="2400" dirty="0">
                <a:solidFill>
                  <a:srgbClr val="CC0000"/>
                </a:solidFill>
              </a:rPr>
              <a:t>popis kratica*</a:t>
            </a:r>
          </a:p>
          <a:p>
            <a:pPr eaLnBrk="1" hangingPunct="1">
              <a:buFont typeface="Wingdings" panose="05000000000000000000" pitchFamily="2" charset="2"/>
              <a:buChar char="è"/>
            </a:pPr>
            <a:r>
              <a:rPr lang="hr-HR" altLang="sr-Latn-RS" sz="2400" u="sng" dirty="0"/>
              <a:t>uvod</a:t>
            </a:r>
          </a:p>
          <a:p>
            <a:pPr eaLnBrk="1" hangingPunct="1">
              <a:buFont typeface="Wingdings" panose="05000000000000000000" pitchFamily="2" charset="2"/>
              <a:buChar char="è"/>
            </a:pPr>
            <a:r>
              <a:rPr lang="hr-HR" altLang="sr-Latn-RS" sz="2400" u="sng" dirty="0"/>
              <a:t>razrada</a:t>
            </a:r>
          </a:p>
          <a:p>
            <a:pPr eaLnBrk="1" hangingPunct="1">
              <a:buFont typeface="Wingdings" panose="05000000000000000000" pitchFamily="2" charset="2"/>
              <a:buChar char="è"/>
            </a:pPr>
            <a:r>
              <a:rPr lang="hr-HR" altLang="sr-Latn-RS" sz="2400" u="sng" dirty="0"/>
              <a:t>zaključak</a:t>
            </a:r>
          </a:p>
          <a:p>
            <a:pPr eaLnBrk="1" hangingPunct="1">
              <a:buFont typeface="Wingdings" panose="05000000000000000000" pitchFamily="2" charset="2"/>
              <a:buChar char="è"/>
            </a:pPr>
            <a:r>
              <a:rPr lang="hr-HR" altLang="sr-Latn-RS" sz="2400" u="sng" dirty="0"/>
              <a:t>popis literature</a:t>
            </a:r>
          </a:p>
          <a:p>
            <a:pPr eaLnBrk="1" hangingPunct="1">
              <a:buFont typeface="Wingdings" panose="05000000000000000000" pitchFamily="2" charset="2"/>
              <a:buChar char="è"/>
            </a:pPr>
            <a:r>
              <a:rPr lang="hr-HR" altLang="sr-Latn-RS" sz="2400" dirty="0">
                <a:solidFill>
                  <a:srgbClr val="C00000"/>
                </a:solidFill>
              </a:rPr>
              <a:t>popis priloga*</a:t>
            </a:r>
          </a:p>
        </p:txBody>
      </p:sp>
      <p:sp>
        <p:nvSpPr>
          <p:cNvPr id="21508" name="AutoShape 4"/>
          <p:cNvSpPr>
            <a:spLocks noChangeArrowheads="1"/>
          </p:cNvSpPr>
          <p:nvPr/>
        </p:nvSpPr>
        <p:spPr bwMode="auto">
          <a:xfrm rot="5400000">
            <a:off x="338138" y="3846513"/>
            <a:ext cx="4506912" cy="792162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FFCC00"/>
          </a:solidFill>
          <a:ln w="539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4" name="Right Brace 3"/>
          <p:cNvSpPr/>
          <p:nvPr/>
        </p:nvSpPr>
        <p:spPr>
          <a:xfrm>
            <a:off x="5180584" y="4147183"/>
            <a:ext cx="215280" cy="1152004"/>
          </a:xfrm>
          <a:prstGeom prst="rightBrace">
            <a:avLst>
              <a:gd name="adj1" fmla="val 8333"/>
              <a:gd name="adj2" fmla="val 49150"/>
            </a:avLst>
          </a:prstGeom>
          <a:ln w="50800" cmpd="sng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hr-HR"/>
          </a:p>
        </p:txBody>
      </p:sp>
      <p:sp>
        <p:nvSpPr>
          <p:cNvPr id="21510" name="TextBox 4"/>
          <p:cNvSpPr txBox="1">
            <a:spLocks noChangeArrowheads="1"/>
          </p:cNvSpPr>
          <p:nvPr/>
        </p:nvSpPr>
        <p:spPr bwMode="auto">
          <a:xfrm>
            <a:off x="5580112" y="4400128"/>
            <a:ext cx="216058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1800" dirty="0"/>
              <a:t>dijelovi seminara koji se numeriraju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 tmFilter="0, 0; .2, .5; .8, .5; 1, 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500" autoRev="1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3000" tmFilter="0, 0; .2, .5; .8, .5; 1, 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1500" autoRev="1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3000" tmFilter="0, 0; .2, .5; .8, .5; 1, 0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1500" autoRev="1" fill="hold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3000" tmFilter="0, 0; .2, .5; .8, .5; 1, 0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1500" autoRev="1" fill="hold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3000" tmFilter="0, 0; .2, .5; .8, .5; 1, 0"/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1500" autoRev="1" fill="hold"/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0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3000" tmFilter="0, 0; .2, .5; .8, .5; 1, 0"/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1500" autoRev="1" fill="hold"/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z="3200" b="1" dirty="0"/>
              <a:t>1.1. NASLOVNA STRANICA</a:t>
            </a:r>
          </a:p>
        </p:txBody>
      </p:sp>
      <p:sp>
        <p:nvSpPr>
          <p:cNvPr id="23555" name="Rectangle 4"/>
          <p:cNvSpPr>
            <a:spLocks noChangeArrowheads="1"/>
          </p:cNvSpPr>
          <p:nvPr/>
        </p:nvSpPr>
        <p:spPr bwMode="auto">
          <a:xfrm>
            <a:off x="2555875" y="1989138"/>
            <a:ext cx="3887788" cy="4608512"/>
          </a:xfrm>
          <a:prstGeom prst="rect">
            <a:avLst/>
          </a:prstGeom>
          <a:noFill/>
          <a:ln w="539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r-Latn-RS" altLang="sr-Latn-RS" sz="1800"/>
          </a:p>
        </p:txBody>
      </p:sp>
      <p:sp>
        <p:nvSpPr>
          <p:cNvPr id="23556" name="Text Box 5"/>
          <p:cNvSpPr txBox="1">
            <a:spLocks noChangeArrowheads="1"/>
          </p:cNvSpPr>
          <p:nvPr/>
        </p:nvSpPr>
        <p:spPr bwMode="auto">
          <a:xfrm>
            <a:off x="2700338" y="2124075"/>
            <a:ext cx="3598862" cy="433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1200" dirty="0"/>
              <a:t>Sveučilište Josipa Jurja Strossmayera u Osijeku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1200" dirty="0"/>
              <a:t>Pravni fakultet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hr-HR" altLang="sr-Latn-RS" sz="1200" dirty="0"/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hr-HR" altLang="sr-Latn-RS" sz="1200" dirty="0"/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hr-HR" altLang="sr-Latn-RS" sz="1200" dirty="0"/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hr-HR" altLang="sr-Latn-RS" sz="1200" dirty="0"/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hr-HR" altLang="sr-Latn-RS" sz="1200" dirty="0"/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1200" dirty="0"/>
              <a:t>Ante Perić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hr-HR" altLang="sr-Latn-RS" sz="1200" dirty="0"/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1200" b="1" dirty="0"/>
              <a:t>Referendum u Republici Hrvatskoj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hr-HR" altLang="sr-Latn-RS" sz="1200" dirty="0"/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1200" dirty="0"/>
              <a:t>Seminarski rad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hr-HR" altLang="sr-Latn-RS" sz="1200" dirty="0"/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1200" dirty="0"/>
              <a:t>iz predmeta Ustavno pravo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hr-HR" altLang="sr-Latn-RS" sz="1200" dirty="0"/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hr-HR" altLang="sr-Latn-RS" sz="1200" dirty="0"/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hr-HR" altLang="sr-Latn-RS" sz="1200" dirty="0"/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hr-HR" altLang="sr-Latn-RS" sz="1200" dirty="0"/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1200" dirty="0"/>
              <a:t>Mentor: Ivica Pavić, mag. iur.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hr-HR" altLang="sr-Latn-RS" sz="1200" dirty="0"/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hr-HR" altLang="sr-Latn-RS" sz="1200" dirty="0"/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hr-HR" altLang="sr-Latn-RS" sz="1200" dirty="0"/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1200" dirty="0"/>
              <a:t>Osijek, svibanj 2023.</a:t>
            </a:r>
          </a:p>
        </p:txBody>
      </p:sp>
      <p:sp>
        <p:nvSpPr>
          <p:cNvPr id="2" name="Right Arrow 1"/>
          <p:cNvSpPr/>
          <p:nvPr/>
        </p:nvSpPr>
        <p:spPr>
          <a:xfrm>
            <a:off x="6156177" y="2204864"/>
            <a:ext cx="79208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" name="TextBox 2"/>
          <p:cNvSpPr txBox="1"/>
          <p:nvPr/>
        </p:nvSpPr>
        <p:spPr>
          <a:xfrm>
            <a:off x="6948264" y="2058803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400" dirty="0"/>
              <a:t>sveučilište i sastavnica</a:t>
            </a:r>
          </a:p>
        </p:txBody>
      </p:sp>
      <p:sp>
        <p:nvSpPr>
          <p:cNvPr id="4" name="Right Arrow 3"/>
          <p:cNvSpPr/>
          <p:nvPr/>
        </p:nvSpPr>
        <p:spPr>
          <a:xfrm>
            <a:off x="6156177" y="3501008"/>
            <a:ext cx="792087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TextBox 4"/>
          <p:cNvSpPr txBox="1"/>
          <p:nvPr/>
        </p:nvSpPr>
        <p:spPr>
          <a:xfrm>
            <a:off x="7020272" y="3429000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400" dirty="0"/>
              <a:t>ime i prezime</a:t>
            </a:r>
          </a:p>
        </p:txBody>
      </p:sp>
      <p:sp>
        <p:nvSpPr>
          <p:cNvPr id="6" name="Right Arrow 5"/>
          <p:cNvSpPr/>
          <p:nvPr/>
        </p:nvSpPr>
        <p:spPr>
          <a:xfrm>
            <a:off x="6156177" y="3861048"/>
            <a:ext cx="792087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" name="TextBox 6"/>
          <p:cNvSpPr txBox="1"/>
          <p:nvPr/>
        </p:nvSpPr>
        <p:spPr>
          <a:xfrm>
            <a:off x="7020272" y="3779167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400" dirty="0"/>
              <a:t>naslov</a:t>
            </a:r>
          </a:p>
        </p:txBody>
      </p:sp>
      <p:sp>
        <p:nvSpPr>
          <p:cNvPr id="8" name="Right Arrow 7"/>
          <p:cNvSpPr/>
          <p:nvPr/>
        </p:nvSpPr>
        <p:spPr>
          <a:xfrm>
            <a:off x="6156177" y="4293394"/>
            <a:ext cx="792087" cy="21572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" name="TextBox 8"/>
          <p:cNvSpPr txBox="1"/>
          <p:nvPr/>
        </p:nvSpPr>
        <p:spPr>
          <a:xfrm>
            <a:off x="7020272" y="4247368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400" dirty="0"/>
              <a:t>naziv kolegija</a:t>
            </a:r>
          </a:p>
        </p:txBody>
      </p:sp>
      <p:sp>
        <p:nvSpPr>
          <p:cNvPr id="10" name="Right Arrow 9"/>
          <p:cNvSpPr/>
          <p:nvPr/>
        </p:nvSpPr>
        <p:spPr>
          <a:xfrm>
            <a:off x="6156177" y="5445224"/>
            <a:ext cx="792087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1" name="TextBox 10"/>
          <p:cNvSpPr txBox="1"/>
          <p:nvPr/>
        </p:nvSpPr>
        <p:spPr>
          <a:xfrm>
            <a:off x="7020272" y="5377904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400" dirty="0"/>
              <a:t>mentor</a:t>
            </a:r>
          </a:p>
        </p:txBody>
      </p:sp>
      <p:sp>
        <p:nvSpPr>
          <p:cNvPr id="12" name="Right Arrow 11"/>
          <p:cNvSpPr/>
          <p:nvPr/>
        </p:nvSpPr>
        <p:spPr>
          <a:xfrm>
            <a:off x="6156177" y="6237312"/>
            <a:ext cx="792087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3" name="TextBox 12"/>
          <p:cNvSpPr txBox="1"/>
          <p:nvPr/>
        </p:nvSpPr>
        <p:spPr>
          <a:xfrm>
            <a:off x="7020272" y="6130400"/>
            <a:ext cx="21237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400" dirty="0"/>
              <a:t>mjesto, mjesec i godina</a:t>
            </a:r>
          </a:p>
        </p:txBody>
      </p:sp>
      <p:sp>
        <p:nvSpPr>
          <p:cNvPr id="14" name="Right Brace 13"/>
          <p:cNvSpPr/>
          <p:nvPr/>
        </p:nvSpPr>
        <p:spPr>
          <a:xfrm>
            <a:off x="5580112" y="4149080"/>
            <a:ext cx="360040" cy="576064"/>
          </a:xfrm>
          <a:prstGeom prst="rightBrace">
            <a:avLst>
              <a:gd name="adj1" fmla="val 8333"/>
              <a:gd name="adj2" fmla="val 51912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 animBg="1"/>
      <p:bldP spid="5" grpId="0"/>
      <p:bldP spid="6" grpId="0" animBg="1"/>
      <p:bldP spid="7" grpId="0"/>
      <p:bldP spid="8" grpId="0" animBg="1"/>
      <p:bldP spid="9" grpId="0"/>
      <p:bldP spid="10" grpId="0" animBg="1"/>
      <p:bldP spid="11" grpId="0"/>
      <p:bldP spid="12" grpId="0" animBg="1"/>
      <p:bldP spid="13" grpId="0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3708400" cy="1462087"/>
          </a:xfrm>
        </p:spPr>
        <p:txBody>
          <a:bodyPr/>
          <a:lstStyle/>
          <a:p>
            <a:pPr eaLnBrk="1" hangingPunct="1"/>
            <a:r>
              <a:rPr lang="hr-HR" altLang="sr-Latn-RS" sz="3200" b="1" dirty="0"/>
              <a:t>1.2. SADRŽAJ</a:t>
            </a:r>
          </a:p>
        </p:txBody>
      </p:sp>
      <p:pic>
        <p:nvPicPr>
          <p:cNvPr id="25603" name="Picture 7" descr="Untitled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2133600"/>
            <a:ext cx="4924425" cy="398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4" name="Rectangle 9"/>
          <p:cNvSpPr>
            <a:spLocks noChangeArrowheads="1"/>
          </p:cNvSpPr>
          <p:nvPr/>
        </p:nvSpPr>
        <p:spPr bwMode="auto">
          <a:xfrm>
            <a:off x="4284663" y="5013325"/>
            <a:ext cx="1582737" cy="431800"/>
          </a:xfrm>
          <a:prstGeom prst="rect">
            <a:avLst/>
          </a:prstGeom>
          <a:noFill/>
          <a:ln w="5397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r-Latn-RS" altLang="sr-Latn-RS" sz="1800"/>
          </a:p>
        </p:txBody>
      </p:sp>
      <p:sp>
        <p:nvSpPr>
          <p:cNvPr id="25605" name="Rectangle 10"/>
          <p:cNvSpPr>
            <a:spLocks noChangeArrowheads="1"/>
          </p:cNvSpPr>
          <p:nvPr/>
        </p:nvSpPr>
        <p:spPr bwMode="auto">
          <a:xfrm>
            <a:off x="2124075" y="2133600"/>
            <a:ext cx="5040313" cy="4032250"/>
          </a:xfrm>
          <a:prstGeom prst="rect">
            <a:avLst/>
          </a:prstGeom>
          <a:noFill/>
          <a:ln w="539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r-Latn-RS" altLang="sr-Latn-RS" sz="1800"/>
          </a:p>
        </p:txBody>
      </p:sp>
      <p:sp>
        <p:nvSpPr>
          <p:cNvPr id="25606" name="Line 11"/>
          <p:cNvSpPr>
            <a:spLocks noChangeShapeType="1"/>
          </p:cNvSpPr>
          <p:nvPr/>
        </p:nvSpPr>
        <p:spPr bwMode="auto">
          <a:xfrm flipH="1">
            <a:off x="1403350" y="3789363"/>
            <a:ext cx="1008063" cy="0"/>
          </a:xfrm>
          <a:prstGeom prst="line">
            <a:avLst/>
          </a:prstGeom>
          <a:noFill/>
          <a:ln w="539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25607" name="Text Box 12"/>
          <p:cNvSpPr txBox="1">
            <a:spLocks noChangeArrowheads="1"/>
          </p:cNvSpPr>
          <p:nvPr/>
        </p:nvSpPr>
        <p:spPr bwMode="auto">
          <a:xfrm>
            <a:off x="179388" y="3644900"/>
            <a:ext cx="12239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hr-HR" altLang="sr-Latn-RS" sz="1400" b="1"/>
              <a:t> Heading 1</a:t>
            </a:r>
          </a:p>
        </p:txBody>
      </p:sp>
      <p:sp>
        <p:nvSpPr>
          <p:cNvPr id="25608" name="AutoShape 14"/>
          <p:cNvSpPr>
            <a:spLocks noChangeArrowheads="1"/>
          </p:cNvSpPr>
          <p:nvPr/>
        </p:nvSpPr>
        <p:spPr bwMode="auto">
          <a:xfrm>
            <a:off x="2411413" y="3644900"/>
            <a:ext cx="792162" cy="215900"/>
          </a:xfrm>
          <a:prstGeom prst="roundRect">
            <a:avLst>
              <a:gd name="adj" fmla="val 16667"/>
            </a:avLst>
          </a:prstGeom>
          <a:noFill/>
          <a:ln w="539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r-Latn-RS" altLang="sr-Latn-RS" sz="1800"/>
          </a:p>
        </p:txBody>
      </p:sp>
      <p:sp>
        <p:nvSpPr>
          <p:cNvPr id="25609" name="AutoShape 15"/>
          <p:cNvSpPr>
            <a:spLocks noChangeArrowheads="1"/>
          </p:cNvSpPr>
          <p:nvPr/>
        </p:nvSpPr>
        <p:spPr bwMode="auto">
          <a:xfrm>
            <a:off x="2700338" y="4076700"/>
            <a:ext cx="2016125" cy="144463"/>
          </a:xfrm>
          <a:prstGeom prst="roundRect">
            <a:avLst>
              <a:gd name="adj" fmla="val 16667"/>
            </a:avLst>
          </a:prstGeom>
          <a:noFill/>
          <a:ln w="539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r-Latn-RS" altLang="sr-Latn-RS" sz="1800"/>
          </a:p>
        </p:txBody>
      </p:sp>
      <p:cxnSp>
        <p:nvCxnSpPr>
          <p:cNvPr id="25610" name="AutoShape 16"/>
          <p:cNvCxnSpPr>
            <a:cxnSpLocks noChangeShapeType="1"/>
            <a:stCxn id="25609" idx="1"/>
          </p:cNvCxnSpPr>
          <p:nvPr/>
        </p:nvCxnSpPr>
        <p:spPr bwMode="auto">
          <a:xfrm flipH="1">
            <a:off x="1403350" y="4149725"/>
            <a:ext cx="1270000" cy="0"/>
          </a:xfrm>
          <a:prstGeom prst="straightConnector1">
            <a:avLst/>
          </a:prstGeom>
          <a:noFill/>
          <a:ln w="539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611" name="Text Box 17"/>
          <p:cNvSpPr txBox="1">
            <a:spLocks noChangeArrowheads="1"/>
          </p:cNvSpPr>
          <p:nvPr/>
        </p:nvSpPr>
        <p:spPr bwMode="auto">
          <a:xfrm>
            <a:off x="169863" y="4005263"/>
            <a:ext cx="1295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hr-HR" altLang="sr-Latn-RS" sz="1400" b="1"/>
              <a:t>Heading 2</a:t>
            </a:r>
          </a:p>
        </p:txBody>
      </p:sp>
      <p:sp>
        <p:nvSpPr>
          <p:cNvPr id="25612" name="AutoShape 18"/>
          <p:cNvSpPr>
            <a:spLocks noChangeArrowheads="1"/>
          </p:cNvSpPr>
          <p:nvPr/>
        </p:nvSpPr>
        <p:spPr bwMode="auto">
          <a:xfrm>
            <a:off x="2916238" y="4581525"/>
            <a:ext cx="1511300" cy="215900"/>
          </a:xfrm>
          <a:prstGeom prst="roundRect">
            <a:avLst>
              <a:gd name="adj" fmla="val 16667"/>
            </a:avLst>
          </a:prstGeom>
          <a:noFill/>
          <a:ln w="53975">
            <a:solidFill>
              <a:srgbClr val="3333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r-Latn-RS" altLang="sr-Latn-RS" sz="1800"/>
          </a:p>
        </p:txBody>
      </p:sp>
      <p:sp>
        <p:nvSpPr>
          <p:cNvPr id="25613" name="Line 20"/>
          <p:cNvSpPr>
            <a:spLocks noChangeShapeType="1"/>
          </p:cNvSpPr>
          <p:nvPr/>
        </p:nvSpPr>
        <p:spPr bwMode="auto">
          <a:xfrm flipH="1">
            <a:off x="1403350" y="4652963"/>
            <a:ext cx="1512888" cy="0"/>
          </a:xfrm>
          <a:prstGeom prst="line">
            <a:avLst/>
          </a:prstGeom>
          <a:noFill/>
          <a:ln w="53975">
            <a:solidFill>
              <a:srgbClr val="333333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25614" name="Text Box 21"/>
          <p:cNvSpPr txBox="1">
            <a:spLocks noChangeArrowheads="1"/>
          </p:cNvSpPr>
          <p:nvPr/>
        </p:nvSpPr>
        <p:spPr bwMode="auto">
          <a:xfrm>
            <a:off x="241300" y="4500563"/>
            <a:ext cx="11509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hr-HR" altLang="sr-Latn-RS" sz="1400" b="1"/>
              <a:t>Heading 3</a:t>
            </a:r>
          </a:p>
        </p:txBody>
      </p:sp>
      <p:sp>
        <p:nvSpPr>
          <p:cNvPr id="25615" name="Text Box 23"/>
          <p:cNvSpPr txBox="1">
            <a:spLocks noChangeArrowheads="1"/>
          </p:cNvSpPr>
          <p:nvPr/>
        </p:nvSpPr>
        <p:spPr bwMode="auto">
          <a:xfrm>
            <a:off x="7397750" y="1717675"/>
            <a:ext cx="1557338" cy="4630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hr-HR" altLang="sr-Latn-RS" sz="1800" b="1" u="sng" dirty="0">
                <a:solidFill>
                  <a:schemeClr val="tx2"/>
                </a:solidFill>
              </a:rPr>
              <a:t>INSERT</a:t>
            </a: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hr-HR" altLang="sr-Latn-RS" sz="1800" b="1" u="sng" dirty="0">
              <a:solidFill>
                <a:schemeClr val="tx2"/>
              </a:solidFill>
            </a:endParaRP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hr-HR" altLang="sr-Latn-RS" sz="1800" b="1" u="sng" dirty="0">
              <a:solidFill>
                <a:schemeClr val="tx2"/>
              </a:solidFill>
            </a:endParaRP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hr-HR" altLang="sr-Latn-RS" sz="1800" b="1" u="sng" dirty="0">
                <a:solidFill>
                  <a:schemeClr val="tx2"/>
                </a:solidFill>
              </a:rPr>
              <a:t>REFERENCE</a:t>
            </a: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hr-HR" altLang="sr-Latn-RS" sz="1800" b="1" u="sng" dirty="0">
              <a:solidFill>
                <a:schemeClr val="tx2"/>
              </a:solidFill>
            </a:endParaRP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hr-HR" altLang="sr-Latn-RS" sz="1800" b="1" u="sng" dirty="0">
              <a:solidFill>
                <a:schemeClr val="tx2"/>
              </a:solidFill>
            </a:endParaRP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hr-HR" altLang="sr-Latn-RS" sz="1800" b="1" u="sng" dirty="0">
                <a:solidFill>
                  <a:schemeClr val="tx2"/>
                </a:solidFill>
              </a:rPr>
              <a:t>INDEX AND TABLES</a:t>
            </a: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hr-HR" altLang="sr-Latn-RS" sz="1800" b="1" u="sng" dirty="0">
              <a:solidFill>
                <a:schemeClr val="tx2"/>
              </a:solidFill>
            </a:endParaRP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hr-HR" altLang="sr-Latn-RS" sz="1800" b="1" u="sng" dirty="0">
              <a:solidFill>
                <a:schemeClr val="tx2"/>
              </a:solidFill>
            </a:endParaRP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hr-HR" altLang="sr-Latn-RS" sz="1800" b="1" u="sng" dirty="0">
                <a:solidFill>
                  <a:schemeClr val="tx2"/>
                </a:solidFill>
              </a:rPr>
              <a:t>TABLE OF CONTENTS</a:t>
            </a:r>
          </a:p>
        </p:txBody>
      </p:sp>
      <p:sp>
        <p:nvSpPr>
          <p:cNvPr id="25616" name="Line 24"/>
          <p:cNvSpPr>
            <a:spLocks noChangeShapeType="1"/>
          </p:cNvSpPr>
          <p:nvPr/>
        </p:nvSpPr>
        <p:spPr bwMode="auto">
          <a:xfrm flipH="1">
            <a:off x="1763713" y="5229225"/>
            <a:ext cx="2520950" cy="431800"/>
          </a:xfrm>
          <a:prstGeom prst="line">
            <a:avLst/>
          </a:prstGeom>
          <a:noFill/>
          <a:ln w="539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25617" name="Text Box 25"/>
          <p:cNvSpPr txBox="1">
            <a:spLocks noChangeArrowheads="1"/>
          </p:cNvSpPr>
          <p:nvPr/>
        </p:nvSpPr>
        <p:spPr bwMode="auto">
          <a:xfrm>
            <a:off x="395288" y="5373688"/>
            <a:ext cx="1512887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hr-HR" altLang="sr-Latn-RS" sz="1400" b="1" dirty="0"/>
              <a:t>navigacija po radu preko sadržaja</a:t>
            </a:r>
          </a:p>
        </p:txBody>
      </p:sp>
      <p:sp>
        <p:nvSpPr>
          <p:cNvPr id="25618" name="Rectangle 26"/>
          <p:cNvSpPr>
            <a:spLocks noChangeArrowheads="1"/>
          </p:cNvSpPr>
          <p:nvPr/>
        </p:nvSpPr>
        <p:spPr bwMode="auto">
          <a:xfrm>
            <a:off x="7335838" y="1717675"/>
            <a:ext cx="1619250" cy="4718050"/>
          </a:xfrm>
          <a:prstGeom prst="rect">
            <a:avLst/>
          </a:prstGeom>
          <a:noFill/>
          <a:ln w="53975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r-Latn-RS" altLang="sr-Latn-RS" sz="1800"/>
          </a:p>
        </p:txBody>
      </p:sp>
      <p:sp>
        <p:nvSpPr>
          <p:cNvPr id="25619" name="AutoShape 27"/>
          <p:cNvSpPr>
            <a:spLocks noChangeArrowheads="1"/>
          </p:cNvSpPr>
          <p:nvPr/>
        </p:nvSpPr>
        <p:spPr bwMode="auto">
          <a:xfrm>
            <a:off x="7823200" y="2179638"/>
            <a:ext cx="576263" cy="576262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r-Latn-RS" altLang="sr-Latn-RS" sz="1800"/>
          </a:p>
        </p:txBody>
      </p:sp>
      <p:sp>
        <p:nvSpPr>
          <p:cNvPr id="25620" name="AutoShape 28"/>
          <p:cNvSpPr>
            <a:spLocks noChangeArrowheads="1"/>
          </p:cNvSpPr>
          <p:nvPr/>
        </p:nvSpPr>
        <p:spPr bwMode="auto">
          <a:xfrm>
            <a:off x="7823200" y="3446463"/>
            <a:ext cx="574675" cy="576262"/>
          </a:xfrm>
          <a:prstGeom prst="downArrow">
            <a:avLst>
              <a:gd name="adj1" fmla="val 50000"/>
              <a:gd name="adj2" fmla="val 25069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r-Latn-RS" altLang="sr-Latn-RS" sz="1800"/>
          </a:p>
        </p:txBody>
      </p:sp>
      <p:sp>
        <p:nvSpPr>
          <p:cNvPr id="25621" name="AutoShape 29"/>
          <p:cNvSpPr>
            <a:spLocks noChangeArrowheads="1"/>
          </p:cNvSpPr>
          <p:nvPr/>
        </p:nvSpPr>
        <p:spPr bwMode="auto">
          <a:xfrm>
            <a:off x="7823200" y="4940300"/>
            <a:ext cx="574675" cy="576263"/>
          </a:xfrm>
          <a:prstGeom prst="downArrow">
            <a:avLst>
              <a:gd name="adj1" fmla="val 50000"/>
              <a:gd name="adj2" fmla="val 25069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r-Latn-RS" altLang="sr-Latn-RS" sz="1800"/>
          </a:p>
        </p:txBody>
      </p:sp>
      <p:sp>
        <p:nvSpPr>
          <p:cNvPr id="25622" name="TextBox 1"/>
          <p:cNvSpPr txBox="1">
            <a:spLocks noChangeArrowheads="1"/>
          </p:cNvSpPr>
          <p:nvPr/>
        </p:nvSpPr>
        <p:spPr bwMode="auto">
          <a:xfrm>
            <a:off x="241300" y="2492375"/>
            <a:ext cx="1522413" cy="954088"/>
          </a:xfrm>
          <a:prstGeom prst="rect">
            <a:avLst/>
          </a:prstGeom>
          <a:noFill/>
          <a:ln w="635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1400" dirty="0"/>
              <a:t>naslove i podnaslove pisati fontom HEADING</a:t>
            </a:r>
          </a:p>
        </p:txBody>
      </p:sp>
      <p:sp>
        <p:nvSpPr>
          <p:cNvPr id="25623" name="TextBox 2"/>
          <p:cNvSpPr txBox="1">
            <a:spLocks noChangeArrowheads="1"/>
          </p:cNvSpPr>
          <p:nvPr/>
        </p:nvSpPr>
        <p:spPr bwMode="auto">
          <a:xfrm>
            <a:off x="4932041" y="933450"/>
            <a:ext cx="4023048" cy="646331"/>
          </a:xfrm>
          <a:prstGeom prst="rect">
            <a:avLst/>
          </a:prstGeom>
          <a:noFill/>
          <a:ln w="635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1800" dirty="0"/>
              <a:t>u sadržaj će biti unešen samo tekst pisan/označen fontovima HEADING!!!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z="3200" b="1" dirty="0"/>
              <a:t>1.3. UVOD I ZAKLJUČAK</a:t>
            </a:r>
          </a:p>
        </p:txBody>
      </p:sp>
      <p:sp>
        <p:nvSpPr>
          <p:cNvPr id="2765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684213" y="2349499"/>
            <a:ext cx="3810000" cy="3319463"/>
          </a:xfrm>
        </p:spPr>
        <p:txBody>
          <a:bodyPr/>
          <a:lstStyle/>
          <a:p>
            <a:pPr eaLnBrk="1" hangingPunct="1">
              <a:buSzTx/>
              <a:buFont typeface="Wingdings" panose="05000000000000000000" pitchFamily="2" charset="2"/>
              <a:buBlip>
                <a:blip r:embed="rId3"/>
              </a:buBlip>
            </a:pPr>
            <a:endParaRPr lang="hr-HR" altLang="sr-Latn-RS" sz="2000" dirty="0"/>
          </a:p>
          <a:p>
            <a:pPr eaLnBrk="1" hangingPunct="1">
              <a:buSzTx/>
              <a:buFont typeface="Wingdings" panose="05000000000000000000" pitchFamily="2" charset="2"/>
              <a:buChar char="è"/>
            </a:pPr>
            <a:r>
              <a:rPr lang="hr-HR" altLang="sr-Latn-RS" sz="1600" dirty="0"/>
              <a:t>definirati istraživački problem (razlog odabira teme, znanstvena/stručna motivacija)</a:t>
            </a:r>
          </a:p>
          <a:p>
            <a:pPr eaLnBrk="1" hangingPunct="1">
              <a:buSzTx/>
              <a:buFont typeface="Wingdings" panose="05000000000000000000" pitchFamily="2" charset="2"/>
              <a:buChar char="è"/>
            </a:pPr>
            <a:r>
              <a:rPr lang="hr-HR" altLang="sr-Latn-RS" sz="1600" dirty="0"/>
              <a:t>kratki prikaz raščlambe rada na cjeline (ne spominjati zaključak!)</a:t>
            </a:r>
          </a:p>
          <a:p>
            <a:pPr eaLnBrk="1" hangingPunct="1">
              <a:buSzTx/>
              <a:buFont typeface="Wingdings" panose="05000000000000000000" pitchFamily="2" charset="2"/>
              <a:buChar char="è"/>
            </a:pPr>
            <a:r>
              <a:rPr lang="hr-HR" altLang="sr-Latn-RS" sz="1600" dirty="0"/>
              <a:t>navesti korištene metode i izvore podataka (statistički podaci)</a:t>
            </a:r>
          </a:p>
          <a:p>
            <a:pPr eaLnBrk="1" hangingPunct="1">
              <a:buSzTx/>
              <a:buFont typeface="Wingdings" panose="05000000000000000000" pitchFamily="2" charset="2"/>
              <a:buChar char="è"/>
            </a:pPr>
            <a:r>
              <a:rPr lang="hr-HR" altLang="sr-Latn-RS" sz="1600" dirty="0"/>
              <a:t>1-2 stranice</a:t>
            </a:r>
          </a:p>
          <a:p>
            <a:pPr eaLnBrk="1" hangingPunct="1">
              <a:buSzTx/>
              <a:buFont typeface="Wingdings" panose="05000000000000000000" pitchFamily="2" charset="2"/>
              <a:buChar char="è"/>
            </a:pPr>
            <a:r>
              <a:rPr lang="hr-HR" altLang="sr-Latn-RS" sz="1600" dirty="0"/>
              <a:t>ne citirati!</a:t>
            </a:r>
          </a:p>
        </p:txBody>
      </p:sp>
      <p:sp>
        <p:nvSpPr>
          <p:cNvPr id="27652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5471237" y="2349499"/>
            <a:ext cx="3487026" cy="3319463"/>
          </a:xfrm>
        </p:spPr>
        <p:txBody>
          <a:bodyPr/>
          <a:lstStyle/>
          <a:p>
            <a:pPr marL="0" indent="0" eaLnBrk="1" hangingPunct="1">
              <a:buSzTx/>
              <a:buNone/>
            </a:pPr>
            <a:endParaRPr lang="hr-HR" altLang="sr-Latn-RS" sz="2000" dirty="0"/>
          </a:p>
          <a:p>
            <a:pPr eaLnBrk="1" hangingPunct="1">
              <a:buSzTx/>
              <a:buFont typeface="Wingdings" panose="05000000000000000000" pitchFamily="2" charset="2"/>
              <a:buChar char="è"/>
            </a:pPr>
            <a:r>
              <a:rPr lang="hr-HR" altLang="sr-Latn-RS" sz="1600" dirty="0"/>
              <a:t>dobiveni odgovori i/ili preostala pitanja/problemi postavljeni u uvodu</a:t>
            </a:r>
          </a:p>
          <a:p>
            <a:pPr eaLnBrk="1" hangingPunct="1">
              <a:buSzTx/>
              <a:buFont typeface="Wingdings" panose="05000000000000000000" pitchFamily="2" charset="2"/>
              <a:buChar char="è"/>
            </a:pPr>
            <a:r>
              <a:rPr lang="hr-HR" altLang="sr-Latn-RS" sz="1600" dirty="0"/>
              <a:t>1-2 stranice</a:t>
            </a:r>
            <a:endParaRPr lang="hr-HR" altLang="sr-Latn-RS" sz="2000" dirty="0"/>
          </a:p>
          <a:p>
            <a:pPr eaLnBrk="1" hangingPunct="1">
              <a:buSzTx/>
              <a:buFont typeface="Wingdings" panose="05000000000000000000" pitchFamily="2" charset="2"/>
              <a:buChar char="è"/>
            </a:pPr>
            <a:r>
              <a:rPr lang="hr-HR" altLang="sr-Latn-RS" sz="1600" dirty="0"/>
              <a:t>ne citirati!</a:t>
            </a:r>
          </a:p>
        </p:txBody>
      </p:sp>
      <p:sp>
        <p:nvSpPr>
          <p:cNvPr id="27653" name="Text Box 7"/>
          <p:cNvSpPr txBox="1">
            <a:spLocks noChangeArrowheads="1"/>
          </p:cNvSpPr>
          <p:nvPr/>
        </p:nvSpPr>
        <p:spPr bwMode="auto">
          <a:xfrm>
            <a:off x="395288" y="1989138"/>
            <a:ext cx="3816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hr-HR" altLang="sr-Latn-RS" sz="1800" b="1" u="sng" dirty="0"/>
              <a:t>UVOD</a:t>
            </a:r>
          </a:p>
        </p:txBody>
      </p:sp>
      <p:sp>
        <p:nvSpPr>
          <p:cNvPr id="27654" name="Text Box 8"/>
          <p:cNvSpPr txBox="1">
            <a:spLocks noChangeArrowheads="1"/>
          </p:cNvSpPr>
          <p:nvPr/>
        </p:nvSpPr>
        <p:spPr bwMode="auto">
          <a:xfrm>
            <a:off x="5148263" y="1989138"/>
            <a:ext cx="3816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hr-HR" altLang="sr-Latn-RS" sz="1800" b="1" u="sng"/>
              <a:t>ZAKLJUČAK</a:t>
            </a:r>
          </a:p>
        </p:txBody>
      </p:sp>
      <p:sp>
        <p:nvSpPr>
          <p:cNvPr id="27655" name="Text Box 10"/>
          <p:cNvSpPr txBox="1">
            <a:spLocks noChangeArrowheads="1"/>
          </p:cNvSpPr>
          <p:nvPr/>
        </p:nvSpPr>
        <p:spPr bwMode="auto">
          <a:xfrm>
            <a:off x="684213" y="5668963"/>
            <a:ext cx="8280400" cy="779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hr-HR" altLang="sr-Latn-RS" sz="1800" b="1" dirty="0"/>
              <a:t>uvod i zaključak pišu se </a:t>
            </a:r>
            <a:r>
              <a:rPr lang="hr-HR" altLang="sr-Latn-RS" sz="1800" b="1" u="sng" dirty="0">
                <a:solidFill>
                  <a:srgbClr val="CC0000"/>
                </a:solidFill>
              </a:rPr>
              <a:t>NAKON</a:t>
            </a:r>
            <a:r>
              <a:rPr lang="hr-HR" altLang="sr-Latn-RS" sz="1800" b="1" dirty="0"/>
              <a:t> razrade teme!</a:t>
            </a: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hr-HR" altLang="sr-Latn-RS" sz="1800" b="1" dirty="0"/>
              <a:t>uvod i zaključak </a:t>
            </a:r>
            <a:r>
              <a:rPr lang="hr-HR" altLang="sr-Latn-RS" sz="1800" b="1" u="sng" dirty="0">
                <a:solidFill>
                  <a:srgbClr val="CC0000"/>
                </a:solidFill>
              </a:rPr>
              <a:t>MORAJU</a:t>
            </a:r>
            <a:r>
              <a:rPr lang="hr-HR" altLang="sr-Latn-RS" sz="1800" b="1" dirty="0"/>
              <a:t> biti u logičkoj vezi!</a:t>
            </a:r>
          </a:p>
        </p:txBody>
      </p:sp>
      <p:sp>
        <p:nvSpPr>
          <p:cNvPr id="27656" name="AutoShape 9"/>
          <p:cNvSpPr>
            <a:spLocks noChangeArrowheads="1"/>
          </p:cNvSpPr>
          <p:nvPr/>
        </p:nvSpPr>
        <p:spPr bwMode="auto">
          <a:xfrm>
            <a:off x="4276562" y="3500435"/>
            <a:ext cx="1194675" cy="503237"/>
          </a:xfrm>
          <a:prstGeom prst="leftRightArrow">
            <a:avLst>
              <a:gd name="adj1" fmla="val 50000"/>
              <a:gd name="adj2" fmla="val 62965"/>
            </a:avLst>
          </a:prstGeom>
          <a:solidFill>
            <a:schemeClr val="accent2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r-Latn-RS" altLang="sr-Latn-RS" sz="1800"/>
          </a:p>
        </p:txBody>
      </p:sp>
      <p:sp>
        <p:nvSpPr>
          <p:cNvPr id="27657" name="Text Box 11"/>
          <p:cNvSpPr txBox="1">
            <a:spLocks noChangeArrowheads="1"/>
          </p:cNvSpPr>
          <p:nvPr/>
        </p:nvSpPr>
        <p:spPr bwMode="auto">
          <a:xfrm>
            <a:off x="4432808" y="3613553"/>
            <a:ext cx="87694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hr-HR" altLang="sr-Latn-RS" sz="1200" b="1" dirty="0"/>
              <a:t>Razrada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6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200" b="1" dirty="0"/>
              <a:t>1.4. RAZRADA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27584" y="2060848"/>
            <a:ext cx="7772400" cy="4507631"/>
          </a:xfrm>
        </p:spPr>
        <p:txBody>
          <a:bodyPr/>
          <a:lstStyle/>
          <a:p>
            <a:pPr>
              <a:buFont typeface="Wingdings" panose="05000000000000000000" pitchFamily="2" charset="2"/>
              <a:buChar char="è"/>
            </a:pPr>
            <a:r>
              <a:rPr lang="hr-HR" sz="1600" dirty="0"/>
              <a:t>središnji dio rada – piše se </a:t>
            </a:r>
            <a:r>
              <a:rPr lang="hr-HR" sz="1600" b="1" dirty="0"/>
              <a:t>prije</a:t>
            </a:r>
            <a:r>
              <a:rPr lang="hr-HR" sz="1600" dirty="0"/>
              <a:t> uvoda i zaključka jer je </a:t>
            </a:r>
            <a:r>
              <a:rPr lang="hr-HR" sz="1600" u="sng" dirty="0"/>
              <a:t>nemoguće</a:t>
            </a:r>
            <a:r>
              <a:rPr lang="hr-HR" sz="1600" dirty="0"/>
              <a:t> napisati uvod i zaključak u nešto što </a:t>
            </a:r>
            <a:r>
              <a:rPr lang="hr-HR" sz="1600" i="1" dirty="0"/>
              <a:t>još nije razrađeno</a:t>
            </a:r>
          </a:p>
          <a:p>
            <a:r>
              <a:rPr lang="hr-HR" sz="1600" dirty="0"/>
              <a:t>naglasak je na čitanju – s razumijevanjem i nekoliko puta (prema potrebi)</a:t>
            </a:r>
          </a:p>
          <a:p>
            <a:r>
              <a:rPr lang="hr-HR" sz="1600" b="1" dirty="0"/>
              <a:t>upoznavanje s temom</a:t>
            </a:r>
            <a:r>
              <a:rPr lang="hr-HR" sz="1600" dirty="0"/>
              <a:t> – osnovni pojmovi (koristiti se udžbenicima, rječnicima), klasifikacije, autorova motivacija i osnovna ideja, označavanje bitnih dijelova teksta</a:t>
            </a:r>
          </a:p>
          <a:p>
            <a:r>
              <a:rPr lang="hr-HR" sz="1600" b="1" dirty="0"/>
              <a:t>strukturiranje</a:t>
            </a:r>
            <a:r>
              <a:rPr lang="hr-HR" sz="1600" dirty="0"/>
              <a:t> sadržaja seminarskog rada (oblikovanje podtema u okviru šire teme seminarskog rada)</a:t>
            </a:r>
          </a:p>
          <a:p>
            <a:r>
              <a:rPr lang="hr-HR" sz="1600" dirty="0"/>
              <a:t>analiza, pa i razrada seminarskog rada, u pravilu počinje definiranjem temeljnih pojmova i/ili povijesnim pregledom razvoja instituta</a:t>
            </a:r>
          </a:p>
          <a:p>
            <a:r>
              <a:rPr lang="hr-HR" sz="1600" dirty="0"/>
              <a:t>svako </a:t>
            </a:r>
            <a:r>
              <a:rPr lang="hr-HR" sz="1600" b="1" dirty="0"/>
              <a:t>poglavlje</a:t>
            </a:r>
            <a:r>
              <a:rPr lang="hr-HR" sz="1600" dirty="0"/>
              <a:t> je logička cjelina, ali na kraju treba napraviti prijelaz prema sljedećoj cjelini (na kraju prethodne ili osvrtom na početku nove cjeline)</a:t>
            </a:r>
          </a:p>
          <a:p>
            <a:r>
              <a:rPr lang="hr-HR" sz="1600" dirty="0"/>
              <a:t>svako poglavlje treba (prožeto kroz tekst ili na svojem kraju) sadržavati neki </a:t>
            </a:r>
            <a:r>
              <a:rPr lang="hr-HR" sz="1600" b="1" dirty="0"/>
              <a:t>doprinos</a:t>
            </a:r>
            <a:r>
              <a:rPr lang="hr-HR" sz="1600" dirty="0"/>
              <a:t> temi, tj. vlastiti sud o nekom pitanju u okviru teme – kroz </a:t>
            </a:r>
            <a:r>
              <a:rPr lang="hr-HR" sz="1600" b="1" dirty="0"/>
              <a:t>usporedbu, primjer, komentar, kritiku</a:t>
            </a:r>
            <a:endParaRPr lang="hr-HR" sz="1600" dirty="0"/>
          </a:p>
          <a:p>
            <a:pPr>
              <a:buFont typeface="Wingdings" panose="05000000000000000000" pitchFamily="2" charset="2"/>
              <a:buChar char="è"/>
            </a:pPr>
            <a:r>
              <a:rPr lang="hr-HR" sz="1600" u="sng" dirty="0">
                <a:solidFill>
                  <a:srgbClr val="C00000"/>
                </a:solidFill>
              </a:rPr>
              <a:t>strukturirana u cjeline (poglavlja) i podcjeline</a:t>
            </a:r>
          </a:p>
        </p:txBody>
      </p:sp>
    </p:spTree>
    <p:extLst>
      <p:ext uri="{BB962C8B-B14F-4D97-AF65-F5344CB8AC3E}">
        <p14:creationId xmlns:p14="http://schemas.microsoft.com/office/powerpoint/2010/main" val="2312251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1314</TotalTime>
  <Words>2756</Words>
  <Application>Microsoft Office PowerPoint</Application>
  <PresentationFormat>On-screen Show (4:3)</PresentationFormat>
  <Paragraphs>369</Paragraphs>
  <Slides>32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7" baseType="lpstr">
      <vt:lpstr>Arial</vt:lpstr>
      <vt:lpstr>Calibri</vt:lpstr>
      <vt:lpstr>Tahoma</vt:lpstr>
      <vt:lpstr>Wingdings</vt:lpstr>
      <vt:lpstr>Blends</vt:lpstr>
      <vt:lpstr>UPUTE ZA IZRADU SEMINARSKIH RADOVA</vt:lpstr>
      <vt:lpstr>ŠTO JE SEMINARSKI RAD?</vt:lpstr>
      <vt:lpstr>FAZE PROCESA IZRADE SEMINARSKOG RADA</vt:lpstr>
      <vt:lpstr>PRETRAŽIVANJE LITERATURE</vt:lpstr>
      <vt:lpstr>1. PISANI RAD – UPUTE (DIJELOVI)</vt:lpstr>
      <vt:lpstr>1.1. NASLOVNA STRANICA</vt:lpstr>
      <vt:lpstr>1.2. SADRŽAJ</vt:lpstr>
      <vt:lpstr>1.3. UVOD I ZAKLJUČAK</vt:lpstr>
      <vt:lpstr>1.4. RAZRADA</vt:lpstr>
      <vt:lpstr>1.5. POPIS LITERATURE</vt:lpstr>
      <vt:lpstr>1.6. NEOBVEZNI DIJELOVI SEMINARA</vt:lpstr>
      <vt:lpstr>2. TEHNIKA PISANJA RADA</vt:lpstr>
      <vt:lpstr>3. CITIRANJE vs. PARAFRAZIRANJE</vt:lpstr>
      <vt:lpstr>DVA ZNAČENJA POJMA ”CITIRANJE”</vt:lpstr>
      <vt:lpstr>4. PRAVILA PISANJA FUSNOTA</vt:lpstr>
      <vt:lpstr>4.1. VRSTE CITATA</vt:lpstr>
      <vt:lpstr>4.2. POTPUNI CITAT - KORISTITI 4.2.1. OPĆENITO</vt:lpstr>
      <vt:lpstr>4.2.2. CITIRANJE UDŽBENIKA I MONOGRAFIJA</vt:lpstr>
      <vt:lpstr>4.2.3. CITIRANJE ČLANAKA IZ ČASOPISA</vt:lpstr>
      <vt:lpstr>4.2.4. CITIRANJE PROPISA</vt:lpstr>
      <vt:lpstr>4.2.5. CITIRANJE PRAKSE USTAVNOG SUDA, SUDOVA I UPRAVNIH TIJELA</vt:lpstr>
      <vt:lpstr>4.2.6. CITIRANJE INTERNETSKIH IZVORA</vt:lpstr>
      <vt:lpstr>4.3. SKRAĆENI CITAT – NE KORISTITI</vt:lpstr>
      <vt:lpstr>4.4. PONOVLJENI CITAT – KORISTITI 4.4.1. OSNOVNA PRAVILA</vt:lpstr>
      <vt:lpstr>4.4.2. TABLIČNI PRIKAZ PRAVILA PISANJA PONOVLJENIH CITATA</vt:lpstr>
      <vt:lpstr>4.5. CITIRANJE RADOVA S HRČKA</vt:lpstr>
      <vt:lpstr>5. NUMERIRANJE I PRINTANJE RADA</vt:lpstr>
      <vt:lpstr>ZAKLJUČNE NAPOMENE (1)</vt:lpstr>
      <vt:lpstr>ZAKLJUČNE NAPOMENE (2)</vt:lpstr>
      <vt:lpstr>ZAKLJUČNE NAPOMENE (3)</vt:lpstr>
      <vt:lpstr>ZAKLJUČNE NAPOMENE (4)</vt:lpstr>
      <vt:lpstr>ZAKLJUČNE NAPOMENE (5)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UPUTE ZA IZRADU SEMINARSKIH RADOVA</dc:title>
  <dc:creator>Ivica</dc:creator>
  <cp:lastModifiedBy>Ivica Pavić</cp:lastModifiedBy>
  <cp:revision>232</cp:revision>
  <cp:lastPrinted>2015-03-03T13:07:24Z</cp:lastPrinted>
  <dcterms:created xsi:type="dcterms:W3CDTF">2015-03-02T19:03:33Z</dcterms:created>
  <dcterms:modified xsi:type="dcterms:W3CDTF">2023-06-12T07:45:57Z</dcterms:modified>
</cp:coreProperties>
</file>